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jpg" ContentType="image/jpeg"/>
  <Default Extension="png" ContentType="image/png"/>
  <Default Extension="rels" ContentType="application/vnd.openxmlformats-package.relationships+xml"/>
  <Default Extension="vml" ContentType="application/vnd.openxmlformats-officedocument.vmlDrawing"/>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heme/theme2.xml" ContentType="application/vnd.openxmlformats-officedocument.theme+xml"/>
  <Override PartName="/ppt/theme/theme3.xml" ContentType="application/vnd.openxmlformats-officedocument.theme+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tags/tag9.xml" ContentType="application/vnd.openxmlformats-officedocument.presentationml.tags+xml"/>
  <Override PartName="/ppt/tags/tag10.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2">
  <p:sldMasterIdLst>
    <p:sldMasterId id="2147483731" r:id="rId1"/>
  </p:sldMasterIdLst>
  <p:notesMasterIdLst>
    <p:notesMasterId r:id="rId28"/>
  </p:notesMasterIdLst>
  <p:handoutMasterIdLst>
    <p:handoutMasterId r:id="rId29"/>
  </p:handoutMasterIdLst>
  <p:sldIdLst>
    <p:sldId id="797" r:id="rId2"/>
    <p:sldId id="725" r:id="rId3"/>
    <p:sldId id="726" r:id="rId4"/>
    <p:sldId id="803" r:id="rId5"/>
    <p:sldId id="735" r:id="rId6"/>
    <p:sldId id="766" r:id="rId7"/>
    <p:sldId id="727" r:id="rId8"/>
    <p:sldId id="731" r:id="rId9"/>
    <p:sldId id="732" r:id="rId10"/>
    <p:sldId id="767" r:id="rId11"/>
    <p:sldId id="802" r:id="rId12"/>
    <p:sldId id="743" r:id="rId13"/>
    <p:sldId id="755" r:id="rId14"/>
    <p:sldId id="756" r:id="rId15"/>
    <p:sldId id="757" r:id="rId16"/>
    <p:sldId id="759" r:id="rId17"/>
    <p:sldId id="804" r:id="rId18"/>
    <p:sldId id="739" r:id="rId19"/>
    <p:sldId id="758" r:id="rId20"/>
    <p:sldId id="801" r:id="rId21"/>
    <p:sldId id="765" r:id="rId22"/>
    <p:sldId id="752" r:id="rId23"/>
    <p:sldId id="762" r:id="rId24"/>
    <p:sldId id="763" r:id="rId25"/>
    <p:sldId id="805" r:id="rId26"/>
    <p:sldId id="798" r:id="rId27"/>
  </p:sldIdLst>
  <p:sldSz cx="10058400" cy="7772400"/>
  <p:notesSz cx="6808788" cy="9940925"/>
  <p:custDataLst>
    <p:tags r:id="rId30"/>
  </p:custDataLst>
  <p:defaultTextStyle>
    <a:defPPr>
      <a:defRPr lang="en-US"/>
    </a:defPPr>
    <a:lvl1pPr marL="0" algn="l" defTabSz="1018824" rtl="0" eaLnBrk="1" latinLnBrk="0" hangingPunct="1">
      <a:defRPr sz="1100" kern="1200">
        <a:solidFill>
          <a:schemeClr val="tx1"/>
        </a:solidFill>
        <a:latin typeface="+mn-lt"/>
        <a:ea typeface="+mn-ea"/>
        <a:cs typeface="+mn-cs"/>
      </a:defRPr>
    </a:lvl1pPr>
    <a:lvl2pPr marL="509412" algn="l" defTabSz="1018824" rtl="0" eaLnBrk="1" latinLnBrk="0" hangingPunct="1">
      <a:defRPr sz="1100" kern="1200">
        <a:solidFill>
          <a:schemeClr val="tx1"/>
        </a:solidFill>
        <a:latin typeface="+mn-lt"/>
        <a:ea typeface="+mn-ea"/>
        <a:cs typeface="+mn-cs"/>
      </a:defRPr>
    </a:lvl2pPr>
    <a:lvl3pPr marL="1018824" algn="l" defTabSz="1018824" rtl="0" eaLnBrk="1" latinLnBrk="0" hangingPunct="1">
      <a:defRPr sz="1100" kern="1200">
        <a:solidFill>
          <a:schemeClr val="tx1"/>
        </a:solidFill>
        <a:latin typeface="+mn-lt"/>
        <a:ea typeface="+mn-ea"/>
        <a:cs typeface="+mn-cs"/>
      </a:defRPr>
    </a:lvl3pPr>
    <a:lvl4pPr marL="1528237" algn="l" defTabSz="1018824" rtl="0" eaLnBrk="1" latinLnBrk="0" hangingPunct="1">
      <a:defRPr sz="1100" kern="1200">
        <a:solidFill>
          <a:schemeClr val="tx1"/>
        </a:solidFill>
        <a:latin typeface="+mn-lt"/>
        <a:ea typeface="+mn-ea"/>
        <a:cs typeface="+mn-cs"/>
      </a:defRPr>
    </a:lvl4pPr>
    <a:lvl5pPr marL="2037649" algn="l" defTabSz="1018824" rtl="0" eaLnBrk="1" latinLnBrk="0" hangingPunct="1">
      <a:defRPr sz="1100" kern="1200">
        <a:solidFill>
          <a:schemeClr val="tx1"/>
        </a:solidFill>
        <a:latin typeface="+mn-lt"/>
        <a:ea typeface="+mn-ea"/>
        <a:cs typeface="+mn-cs"/>
      </a:defRPr>
    </a:lvl5pPr>
    <a:lvl6pPr marL="2547061" algn="l" defTabSz="1018824" rtl="0" eaLnBrk="1" latinLnBrk="0" hangingPunct="1">
      <a:defRPr sz="1100" kern="1200">
        <a:solidFill>
          <a:schemeClr val="tx1"/>
        </a:solidFill>
        <a:latin typeface="+mn-lt"/>
        <a:ea typeface="+mn-ea"/>
        <a:cs typeface="+mn-cs"/>
      </a:defRPr>
    </a:lvl6pPr>
    <a:lvl7pPr marL="3056473" algn="l" defTabSz="1018824" rtl="0" eaLnBrk="1" latinLnBrk="0" hangingPunct="1">
      <a:defRPr sz="1100" kern="1200">
        <a:solidFill>
          <a:schemeClr val="tx1"/>
        </a:solidFill>
        <a:latin typeface="+mn-lt"/>
        <a:ea typeface="+mn-ea"/>
        <a:cs typeface="+mn-cs"/>
      </a:defRPr>
    </a:lvl7pPr>
    <a:lvl8pPr marL="3565886" algn="l" defTabSz="1018824" rtl="0" eaLnBrk="1" latinLnBrk="0" hangingPunct="1">
      <a:defRPr sz="1100" kern="1200">
        <a:solidFill>
          <a:schemeClr val="tx1"/>
        </a:solidFill>
        <a:latin typeface="+mn-lt"/>
        <a:ea typeface="+mn-ea"/>
        <a:cs typeface="+mn-cs"/>
      </a:defRPr>
    </a:lvl8pPr>
    <a:lvl9pPr marL="4075298" algn="l" defTabSz="1018824" rtl="0" eaLnBrk="1" latinLnBrk="0" hangingPunct="1">
      <a:defRPr sz="11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6B8C9E13-F13B-44E7-917A-6FF8B734A3EA}">
          <p14:sldIdLst>
            <p14:sldId id="797"/>
            <p14:sldId id="725"/>
            <p14:sldId id="726"/>
            <p14:sldId id="803"/>
            <p14:sldId id="735"/>
            <p14:sldId id="766"/>
            <p14:sldId id="727"/>
            <p14:sldId id="731"/>
            <p14:sldId id="732"/>
            <p14:sldId id="767"/>
            <p14:sldId id="802"/>
            <p14:sldId id="743"/>
            <p14:sldId id="755"/>
            <p14:sldId id="756"/>
            <p14:sldId id="757"/>
            <p14:sldId id="759"/>
            <p14:sldId id="804"/>
            <p14:sldId id="739"/>
            <p14:sldId id="758"/>
            <p14:sldId id="801"/>
            <p14:sldId id="765"/>
            <p14:sldId id="752"/>
            <p14:sldId id="762"/>
            <p14:sldId id="763"/>
            <p14:sldId id="805"/>
            <p14:sldId id="798"/>
          </p14:sldIdLst>
        </p14:section>
      </p14:sectionLst>
    </p:ext>
    <p:ext uri="{EFAFB233-063F-42B5-8137-9DF3F51BA10A}">
      <p15:sldGuideLst xmlns:p15="http://schemas.microsoft.com/office/powerpoint/2012/main">
        <p15:guide id="1" orient="horz" pos="432">
          <p15:clr>
            <a:srgbClr val="A4A3A4"/>
          </p15:clr>
        </p15:guide>
        <p15:guide id="2" orient="horz" pos="4625" userDrawn="1">
          <p15:clr>
            <a:srgbClr val="A4A3A4"/>
          </p15:clr>
        </p15:guide>
        <p15:guide id="3" orient="horz" pos="4533">
          <p15:clr>
            <a:srgbClr val="A4A3A4"/>
          </p15:clr>
        </p15:guide>
        <p15:guide id="4" orient="horz" pos="4278">
          <p15:clr>
            <a:srgbClr val="A4A3A4"/>
          </p15:clr>
        </p15:guide>
        <p15:guide id="5" orient="horz" pos="624">
          <p15:clr>
            <a:srgbClr val="A4A3A4"/>
          </p15:clr>
        </p15:guide>
        <p15:guide id="6" orient="horz" pos="720">
          <p15:clr>
            <a:srgbClr val="A4A3A4"/>
          </p15:clr>
        </p15:guide>
        <p15:guide id="7" orient="horz" pos="1042" userDrawn="1">
          <p15:clr>
            <a:srgbClr val="A4A3A4"/>
          </p15:clr>
        </p15:guide>
        <p15:guide id="8" orient="horz" pos="1392">
          <p15:clr>
            <a:srgbClr val="A4A3A4"/>
          </p15:clr>
        </p15:guide>
        <p15:guide id="9" orient="horz" pos="1776">
          <p15:clr>
            <a:srgbClr val="A4A3A4"/>
          </p15:clr>
        </p15:guide>
        <p15:guide id="10" orient="horz" pos="1904" userDrawn="1">
          <p15:clr>
            <a:srgbClr val="A4A3A4"/>
          </p15:clr>
        </p15:guide>
        <p15:guide id="11" orient="horz" pos="2256">
          <p15:clr>
            <a:srgbClr val="A4A3A4"/>
          </p15:clr>
        </p15:guide>
        <p15:guide id="12" orient="horz" pos="2352">
          <p15:clr>
            <a:srgbClr val="A4A3A4"/>
          </p15:clr>
        </p15:guide>
        <p15:guide id="13" orient="horz" pos="2736">
          <p15:clr>
            <a:srgbClr val="A4A3A4"/>
          </p15:clr>
        </p15:guide>
        <p15:guide id="14" orient="horz" pos="2811" userDrawn="1">
          <p15:clr>
            <a:srgbClr val="A4A3A4"/>
          </p15:clr>
        </p15:guide>
        <p15:guide id="15" orient="horz" pos="3216">
          <p15:clr>
            <a:srgbClr val="A4A3A4"/>
          </p15:clr>
        </p15:guide>
        <p15:guide id="16" orient="horz" pos="3312">
          <p15:clr>
            <a:srgbClr val="A4A3A4"/>
          </p15:clr>
        </p15:guide>
        <p15:guide id="17" orient="horz" pos="3696">
          <p15:clr>
            <a:srgbClr val="A4A3A4"/>
          </p15:clr>
        </p15:guide>
        <p15:guide id="18" orient="horz" pos="3792">
          <p15:clr>
            <a:srgbClr val="A4A3A4"/>
          </p15:clr>
        </p15:guide>
        <p15:guide id="19" orient="horz" pos="4176">
          <p15:clr>
            <a:srgbClr val="A4A3A4"/>
          </p15:clr>
        </p15:guide>
        <p15:guide id="20" orient="horz" pos="4386">
          <p15:clr>
            <a:srgbClr val="A4A3A4"/>
          </p15:clr>
        </p15:guide>
        <p15:guide id="21" pos="719" userDrawn="1">
          <p15:clr>
            <a:srgbClr val="A4A3A4"/>
          </p15:clr>
        </p15:guide>
        <p15:guide id="22" pos="6162" userDrawn="1">
          <p15:clr>
            <a:srgbClr val="A4A3A4"/>
          </p15:clr>
        </p15:guide>
        <p15:guide id="23" pos="1200">
          <p15:clr>
            <a:srgbClr val="A4A3A4"/>
          </p15:clr>
        </p15:guide>
        <p15:guide id="24" pos="1296">
          <p15:clr>
            <a:srgbClr val="A4A3A4"/>
          </p15:clr>
        </p15:guide>
        <p15:guide id="25" pos="2160">
          <p15:clr>
            <a:srgbClr val="A4A3A4"/>
          </p15:clr>
        </p15:guide>
        <p15:guide id="26" pos="2256">
          <p15:clr>
            <a:srgbClr val="A4A3A4"/>
          </p15:clr>
        </p15:guide>
        <p15:guide id="27" pos="3120">
          <p15:clr>
            <a:srgbClr val="A4A3A4"/>
          </p15:clr>
        </p15:guide>
        <p15:guide id="28" pos="3216">
          <p15:clr>
            <a:srgbClr val="A4A3A4"/>
          </p15:clr>
        </p15:guide>
        <p15:guide id="29" pos="4080">
          <p15:clr>
            <a:srgbClr val="A4A3A4"/>
          </p15:clr>
        </p15:guide>
        <p15:guide id="30" pos="4176">
          <p15:clr>
            <a:srgbClr val="A4A3A4"/>
          </p15:clr>
        </p15:guide>
        <p15:guide id="31" pos="5040">
          <p15:clr>
            <a:srgbClr val="A4A3A4"/>
          </p15:clr>
        </p15:guide>
        <p15:guide id="32" pos="5136">
          <p15:clr>
            <a:srgbClr val="A4A3A4"/>
          </p15:clr>
        </p15:guide>
      </p15:sldGuideLst>
    </p:ext>
    <p:ext uri="{2D200454-40CA-4A62-9FC3-DE9A4176ACB9}">
      <p15:notesGuideLst xmlns:p15="http://schemas.microsoft.com/office/powerpoint/2012/main">
        <p15:guide id="1" orient="horz" pos="3132" userDrawn="1">
          <p15:clr>
            <a:srgbClr val="A4A3A4"/>
          </p15:clr>
        </p15:guide>
        <p15:guide id="2" pos="2145"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A2269"/>
    <a:srgbClr val="6C1643"/>
    <a:srgbClr val="E3B7C1"/>
    <a:srgbClr val="891B55"/>
    <a:srgbClr val="FCF2F7"/>
    <a:srgbClr val="D395A8"/>
    <a:srgbClr val="F2F2F2"/>
    <a:srgbClr val="CC6600"/>
    <a:srgbClr val="FFAB32"/>
    <a:srgbClr val="EF65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D5C30875-5027-47A9-8995-C2BF9F8F2FF4}">
  <a:tblStyle styleId="{D5C30875-5027-47A9-8995-C2BF9F8F2FF4}" styleName="Smart Colour Block">
    <a:wholeTbl>
      <a:tcTxStyle>
        <a:fontRef idx="major">
          <a:prstClr val="black"/>
        </a:fontRef>
        <a:schemeClr val="dk1"/>
      </a:tcTxStyle>
      <a:tcStyle>
        <a:tcBdr>
          <a:left>
            <a:ln>
              <a:noFill/>
            </a:ln>
          </a:left>
          <a:right>
            <a:ln>
              <a:noFill/>
            </a:ln>
          </a:right>
          <a:top>
            <a:ln>
              <a:noFill/>
            </a:ln>
          </a:top>
          <a:bottom>
            <a:ln>
              <a:noFill/>
            </a:ln>
          </a:bottom>
          <a:insideH>
            <a:ln>
              <a:noFill/>
            </a:ln>
          </a:insideH>
          <a:insideV>
            <a:ln>
              <a:noFill/>
            </a:ln>
          </a:insideV>
        </a:tcBdr>
        <a:fill>
          <a:noFill/>
        </a:fill>
      </a:tcStyle>
    </a:wholeTbl>
    <a:band1H>
      <a:tcStyle>
        <a:tcBdr>
          <a:bottom>
            <a:ln w="38100" cmpd="sng">
              <a:solidFill>
                <a:schemeClr val="lt1"/>
              </a:solidFill>
            </a:ln>
          </a:bottom>
        </a:tcBdr>
      </a:tcStyle>
    </a:band1H>
    <a:band2H>
      <a:tcStyle>
        <a:tcBdr>
          <a:bottom>
            <a:ln w="38100" cmpd="sng">
              <a:solidFill>
                <a:schemeClr val="lt1"/>
              </a:solidFill>
            </a:ln>
          </a:bottom>
        </a:tcBdr>
      </a:tcStyle>
    </a:band2H>
    <a:firstCol>
      <a:tcTxStyle b="on">
        <a:fontRef idx="major">
          <a:prstClr val="black"/>
        </a:fontRef>
        <a:schemeClr val="dk1"/>
      </a:tcTxStyle>
      <a:tcStyle>
        <a:tcBdr/>
        <a:fill>
          <a:solidFill>
            <a:schemeClr val="accent1">
              <a:lumMod val="20000"/>
              <a:lumOff val="80000"/>
            </a:schemeClr>
          </a:solidFill>
        </a:fill>
      </a:tcStyle>
    </a:firstCol>
    <a:firstRow>
      <a:tcTxStyle b="on">
        <a:fontRef idx="major">
          <a:prstClr val="black"/>
        </a:fontRef>
        <a:schemeClr val="dk2"/>
      </a:tcTxStyle>
      <a:tcStyle>
        <a:tcBdr>
          <a:bottom>
            <a:ln w="38100" cmpd="sng">
              <a:solidFill>
                <a:schemeClr val="lt1"/>
              </a:solidFill>
            </a:ln>
          </a:bottom>
        </a:tcBdr>
        <a:fill>
          <a:noFill/>
        </a:fill>
      </a:tcStyle>
    </a:firstRow>
  </a:tblStyle>
  <a:tblStyle styleId="{74ED0A72-4B8E-423B-AE2F-120ADE3C16FB}" styleName="Smart Table Text">
    <a:wholeTbl>
      <a:tcTxStyle>
        <a:fontRef idx="major">
          <a:prstClr val="black"/>
        </a:fontRef>
        <a:schemeClr val="dk1"/>
      </a:tcTxStyle>
      <a:tcStyle>
        <a:tcBdr>
          <a:left>
            <a:ln>
              <a:noFill/>
            </a:ln>
          </a:left>
          <a:right>
            <a:ln>
              <a:noFill/>
            </a:ln>
          </a:right>
          <a:top>
            <a:ln>
              <a:noFill/>
            </a:ln>
          </a:top>
          <a:bottom>
            <a:ln>
              <a:noFill/>
            </a:ln>
          </a:bottom>
          <a:insideH>
            <a:ln>
              <a:noFill/>
            </a:ln>
          </a:insideH>
          <a:insideV>
            <a:ln>
              <a:noFill/>
            </a:ln>
          </a:insideV>
        </a:tcBdr>
        <a:fill>
          <a:noFill/>
        </a:fill>
      </a:tcStyle>
    </a:wholeTbl>
    <a:band1H>
      <a:tcStyle>
        <a:tcBdr>
          <a:bottom>
            <a:ln w="12700" cmpd="sng">
              <a:solidFill>
                <a:schemeClr val="accent1"/>
              </a:solidFill>
              <a:prstDash val="sysDot"/>
              <a:round/>
              <a:headEnd type="none" w="med" len="med"/>
              <a:tailEnd type="none" w="med" len="med"/>
            </a:ln>
          </a:bottom>
        </a:tcBdr>
      </a:tcStyle>
    </a:band1H>
    <a:band2H>
      <a:tcStyle>
        <a:tcBdr>
          <a:bottom>
            <a:ln w="12700" cmpd="sng">
              <a:solidFill>
                <a:schemeClr val="accent1"/>
              </a:solidFill>
              <a:prstDash val="sysDot"/>
              <a:round/>
              <a:headEnd type="none" w="med" len="med"/>
              <a:tailEnd type="none" w="med" len="med"/>
            </a:ln>
          </a:bottom>
        </a:tcBdr>
      </a:tcStyle>
    </a:band2H>
    <a:firstCol>
      <a:tcTxStyle b="on">
        <a:fontRef idx="major">
          <a:prstClr val="black"/>
        </a:fontRef>
        <a:schemeClr val="dk1"/>
      </a:tcTxStyle>
      <a:tcStyle>
        <a:tcBdr/>
        <a:fill>
          <a:noFill/>
        </a:fill>
      </a:tcStyle>
    </a:firstCol>
    <a:lastRow>
      <a:tcTxStyle b="on">
        <a:fontRef idx="major">
          <a:prstClr val="black"/>
        </a:fontRef>
        <a:schemeClr val="dk1"/>
      </a:tcTxStyle>
      <a:tcStyle>
        <a:tcBdr>
          <a:top>
            <a:ln w="12700" cmpd="sng">
              <a:solidFill>
                <a:schemeClr val="accent1"/>
              </a:solidFill>
            </a:ln>
          </a:top>
          <a:bottom>
            <a:ln w="12700" cmpd="sng">
              <a:solidFill>
                <a:schemeClr val="accent1"/>
              </a:solidFill>
            </a:ln>
          </a:bottom>
        </a:tcBdr>
        <a:fill>
          <a:noFill/>
        </a:fill>
      </a:tcStyle>
    </a:lastRow>
    <a:firstRow>
      <a:tcTxStyle b="on">
        <a:fontRef idx="major">
          <a:prstClr val="black"/>
        </a:fontRef>
        <a:schemeClr val="dk2"/>
      </a:tcTxStyle>
      <a:tcStyle>
        <a:tcBdr>
          <a:bottom>
            <a:ln w="12700" cmpd="sng">
              <a:solidFill>
                <a:schemeClr val="accent1"/>
              </a:solidFill>
            </a:ln>
          </a:bottom>
        </a:tcBdr>
        <a:fill>
          <a:noFill/>
        </a:fill>
      </a:tcStyle>
    </a:firstRow>
  </a:tblStyle>
  <a:tblStyle styleId="{8D360D96-D63B-11DF-A243-F2A3DFD72085}" styleName="Smart Table Figures">
    <a:wholeTbl>
      <a:tcTxStyle>
        <a:fontRef idx="minor">
          <a:prstClr val="black"/>
        </a:fontRef>
        <a:schemeClr val="dk1"/>
      </a:tcTxStyle>
      <a:tcStyle>
        <a:tcBdr>
          <a:left>
            <a:ln>
              <a:noFill/>
            </a:ln>
          </a:left>
          <a:right>
            <a:ln>
              <a:noFill/>
            </a:ln>
          </a:right>
          <a:top>
            <a:ln>
              <a:noFill/>
            </a:ln>
          </a:top>
          <a:bottom>
            <a:ln>
              <a:noFill/>
            </a:ln>
          </a:bottom>
          <a:insideH>
            <a:ln>
              <a:noFill/>
            </a:ln>
          </a:insideH>
          <a:insideV>
            <a:ln>
              <a:noFill/>
            </a:ln>
          </a:insideV>
        </a:tcBdr>
        <a:fill>
          <a:noFill/>
        </a:fill>
      </a:tcStyle>
    </a:wholeTbl>
    <a:band1H>
      <a:tcStyle>
        <a:tcBdr>
          <a:bottom>
            <a:ln w="12700" cmpd="sng">
              <a:solidFill>
                <a:schemeClr val="accent1"/>
              </a:solidFill>
              <a:prstDash val="sysDot"/>
              <a:round/>
              <a:headEnd type="none" w="med" len="med"/>
              <a:tailEnd type="none" w="med" len="med"/>
            </a:ln>
          </a:bottom>
        </a:tcBdr>
      </a:tcStyle>
    </a:band1H>
    <a:band2H>
      <a:tcStyle>
        <a:tcBdr>
          <a:bottom>
            <a:ln w="12700" cmpd="sng">
              <a:solidFill>
                <a:schemeClr val="accent1"/>
              </a:solidFill>
              <a:prstDash val="sysDot"/>
              <a:round/>
              <a:headEnd type="none" w="med" len="med"/>
              <a:tailEnd type="none" w="med" len="med"/>
            </a:ln>
          </a:bottom>
        </a:tcBdr>
      </a:tcStyle>
    </a:band2H>
    <a:firstCol>
      <a:tcTxStyle b="on">
        <a:fontRef idx="minor">
          <a:prstClr val="black"/>
        </a:fontRef>
        <a:schemeClr val="dk1"/>
      </a:tcTxStyle>
      <a:tcStyle>
        <a:tcBdr/>
        <a:fill>
          <a:noFill/>
        </a:fill>
      </a:tcStyle>
    </a:firstCol>
    <a:lastRow>
      <a:tcTxStyle b="on">
        <a:fontRef idx="minor">
          <a:prstClr val="black"/>
        </a:fontRef>
        <a:schemeClr val="dk1"/>
      </a:tcTxStyle>
      <a:tcStyle>
        <a:tcBdr>
          <a:top>
            <a:ln w="12700" cmpd="sng">
              <a:solidFill>
                <a:schemeClr val="accent1"/>
              </a:solidFill>
            </a:ln>
          </a:top>
          <a:bottom>
            <a:ln w="12700" cmpd="sng">
              <a:solidFill>
                <a:schemeClr val="accent1"/>
              </a:solidFill>
            </a:ln>
          </a:bottom>
        </a:tcBdr>
        <a:fill>
          <a:noFill/>
        </a:fill>
      </a:tcStyle>
    </a:lastRow>
    <a:firstRow>
      <a:tcTxStyle b="on">
        <a:fontRef idx="major">
          <a:prstClr val="black"/>
        </a:fontRef>
        <a:schemeClr val="dk2"/>
      </a:tcTxStyle>
      <a:tcStyle>
        <a:tcBdr>
          <a:bottom>
            <a:ln w="12700" cmpd="sng">
              <a:solidFill>
                <a:schemeClr val="accent1"/>
              </a:solidFill>
            </a:ln>
          </a:bottom>
        </a:tcBdr>
        <a:fill>
          <a:noFill/>
        </a:fill>
      </a:tcStyle>
    </a:firstRow>
  </a:tblStyle>
  <a:tblStyle styleId="{E81BAE4E-8E61-4555-8164-91CCB0C98032}" styleName="Smart Text List">
    <a:wholeTbl>
      <a:tcTxStyle>
        <a:fontRef idx="major">
          <a:prstClr val="black"/>
        </a:fontRef>
        <a:schemeClr val="dk1"/>
      </a:tcTxStyle>
      <a:tcStyle>
        <a:tcBdr>
          <a:left>
            <a:ln>
              <a:noFill/>
            </a:ln>
          </a:left>
          <a:right>
            <a:ln>
              <a:noFill/>
            </a:ln>
          </a:right>
          <a:top>
            <a:ln>
              <a:noFill/>
            </a:ln>
          </a:top>
          <a:bottom>
            <a:ln>
              <a:noFill/>
            </a:ln>
          </a:bottom>
          <a:insideH>
            <a:ln>
              <a:noFill/>
            </a:ln>
          </a:insideH>
          <a:insideV>
            <a:ln>
              <a:noFill/>
            </a:ln>
          </a:insideV>
        </a:tcBdr>
        <a:fill>
          <a:noFill/>
        </a:fill>
      </a:tcStyle>
    </a:wholeTbl>
    <a:band1H>
      <a:tcStyle>
        <a:tcBdr>
          <a:bottom>
            <a:ln>
              <a:noFill/>
            </a:ln>
          </a:bottom>
        </a:tcBdr>
      </a:tcStyle>
    </a:band1H>
    <a:band2H>
      <a:tcStyle>
        <a:tcBdr>
          <a:bottom>
            <a:ln>
              <a:noFill/>
            </a:ln>
          </a:bottom>
        </a:tcBdr>
      </a:tcStyle>
    </a:band2H>
    <a:firstCol>
      <a:tcTxStyle b="on">
        <a:fontRef idx="major">
          <a:prstClr val="black"/>
        </a:fontRef>
        <a:schemeClr val="dk1"/>
      </a:tcTxStyle>
      <a:tcStyle>
        <a:tcBdr/>
        <a:fill>
          <a:noFill/>
        </a:fill>
      </a:tcStyle>
    </a:firstCol>
    <a:lastRow>
      <a:tcTxStyle>
        <a:fontRef idx="major">
          <a:prstClr val="black"/>
        </a:fontRef>
        <a:schemeClr val="dk1"/>
      </a:tcTxStyle>
      <a:tcStyle>
        <a:tcBdr>
          <a:top>
            <a:ln>
              <a:noFill/>
            </a:ln>
          </a:top>
          <a:bottom>
            <a:ln>
              <a:noFill/>
            </a:ln>
          </a:bottom>
        </a:tcBdr>
        <a:fill>
          <a:noFill/>
        </a:fill>
      </a:tcStyle>
    </a:lastRow>
    <a:firstRow>
      <a:tcTxStyle b="on">
        <a:fontRef idx="major">
          <a:prstClr val="black"/>
        </a:fontRef>
        <a:schemeClr val="dk2"/>
      </a:tcTxStyle>
      <a:tcStyle>
        <a:tcBdr>
          <a:top>
            <a:ln>
              <a:noFill/>
            </a:ln>
          </a:top>
          <a:bottom>
            <a:ln w="12700" cmpd="sng">
              <a:solidFill>
                <a:schemeClr val="accent1"/>
              </a:solidFill>
            </a:ln>
          </a:bottom>
        </a:tcBdr>
        <a:fill>
          <a:noFill/>
        </a:fill>
      </a:tcStyle>
    </a:firstRow>
  </a:tblStyle>
  <a:tblStyle styleId="{69D073F8-1565-44D7-B386-08B59EADF2EE}" styleName="Smart Basic">
    <a:wholeTbl>
      <a:tcTxStyle>
        <a:fontRef idx="major">
          <a:prstClr val="black"/>
        </a:fontRef>
        <a:schemeClr val="dk1"/>
      </a:tcTxStyle>
      <a:tcStyle>
        <a:tcBdr>
          <a:left>
            <a:ln>
              <a:noFill/>
            </a:ln>
          </a:left>
          <a:right>
            <a:ln>
              <a:noFill/>
            </a:ln>
          </a:right>
          <a:top>
            <a:ln>
              <a:noFill/>
            </a:ln>
          </a:top>
          <a:bottom>
            <a:ln>
              <a:noFill/>
            </a:ln>
          </a:bottom>
          <a:insideH>
            <a:ln>
              <a:noFill/>
            </a:ln>
          </a:insideH>
          <a:insideV>
            <a:ln>
              <a:noFill/>
            </a:ln>
          </a:insideV>
        </a:tcBdr>
        <a:fill>
          <a:noFill/>
        </a:fill>
      </a:tcStyle>
    </a:wholeTbl>
    <a:band1H>
      <a:tcStyle>
        <a:tcBdr>
          <a:bottom>
            <a:ln w="38100" cmpd="sng">
              <a:noFill/>
            </a:ln>
          </a:bottom>
        </a:tcBdr>
      </a:tcStyle>
    </a:band1H>
    <a:band2H>
      <a:tcStyle>
        <a:tcBdr>
          <a:bottom>
            <a:ln w="38100" cmpd="sng">
              <a:noFill/>
            </a:ln>
          </a:bottom>
        </a:tcBdr>
      </a:tcStyle>
    </a:band2H>
    <a:firstCol>
      <a:tcTxStyle b="on">
        <a:fontRef idx="major">
          <a:prstClr val="black"/>
        </a:fontRef>
        <a:schemeClr val="dk1"/>
      </a:tcTxStyle>
      <a:tcStyle>
        <a:tcBdr/>
        <a:fill>
          <a:noFill/>
        </a:fill>
      </a:tcStyle>
    </a:firstCol>
    <a:firstRow>
      <a:tcTxStyle b="on">
        <a:fontRef idx="major">
          <a:prstClr val="black"/>
        </a:fontRef>
        <a:schemeClr val="dk2"/>
      </a:tcTxStyle>
      <a:tcStyle>
        <a:tcBdr>
          <a:bottom>
            <a:ln w="38100" cmpd="sng">
              <a:noFill/>
            </a:ln>
          </a:bottom>
        </a:tcBdr>
        <a:fill>
          <a:noFill/>
        </a:fill>
      </a:tcStyle>
    </a:firstRow>
  </a:tblStyle>
  <a:tblStyle styleId="{582F6C1B-F5DC-4988-9FA3-4B01CB59C5F3}" styleName="Smart Classic">
    <a:wholeTbl>
      <a:tcTxStyle>
        <a:fontRef idx="major">
          <a:prstClr val="black"/>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tcStyle>
    </a:band1H>
    <a:band2H>
      <a:tcStyle>
        <a:tcBdr/>
      </a:tcStyle>
    </a:band2H>
    <a:firstCol>
      <a:tcStyle>
        <a:tcBdr/>
      </a:tcStyle>
    </a:firstCol>
    <a:firstRow>
      <a:tcTxStyle b="on">
        <a:fontRef idx="major">
          <a:prstClr val="black"/>
        </a:fontRef>
        <a:schemeClr val="dk2"/>
      </a:tcTxStyle>
      <a:tcStyle>
        <a:tcBdr/>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5FD0F851-EC5A-4D38-B0AD-8093EC10F338}" styleName="Light Style 1 - Accent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2468" autoAdjust="0"/>
    <p:restoredTop sz="98998" autoAdjust="0"/>
  </p:normalViewPr>
  <p:slideViewPr>
    <p:cSldViewPr snapToObjects="1">
      <p:cViewPr varScale="1">
        <p:scale>
          <a:sx n="70" d="100"/>
          <a:sy n="70" d="100"/>
        </p:scale>
        <p:origin x="1100" y="68"/>
      </p:cViewPr>
      <p:guideLst>
        <p:guide orient="horz" pos="432"/>
        <p:guide orient="horz" pos="4625"/>
        <p:guide orient="horz" pos="4533"/>
        <p:guide orient="horz" pos="4278"/>
        <p:guide orient="horz" pos="624"/>
        <p:guide orient="horz" pos="720"/>
        <p:guide orient="horz" pos="1042"/>
        <p:guide orient="horz" pos="1392"/>
        <p:guide orient="horz" pos="1776"/>
        <p:guide orient="horz" pos="1904"/>
        <p:guide orient="horz" pos="2256"/>
        <p:guide orient="horz" pos="2352"/>
        <p:guide orient="horz" pos="2736"/>
        <p:guide orient="horz" pos="2811"/>
        <p:guide orient="horz" pos="3216"/>
        <p:guide orient="horz" pos="3312"/>
        <p:guide orient="horz" pos="3696"/>
        <p:guide orient="horz" pos="3792"/>
        <p:guide orient="horz" pos="4176"/>
        <p:guide orient="horz" pos="4386"/>
        <p:guide pos="719"/>
        <p:guide pos="6162"/>
        <p:guide pos="1200"/>
        <p:guide pos="1296"/>
        <p:guide pos="2160"/>
        <p:guide pos="2256"/>
        <p:guide pos="3120"/>
        <p:guide pos="3216"/>
        <p:guide pos="4080"/>
        <p:guide pos="4176"/>
        <p:guide pos="5040"/>
        <p:guide pos="5136"/>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20" d="100"/>
        <a:sy n="120" d="100"/>
      </p:scale>
      <p:origin x="0" y="0"/>
    </p:cViewPr>
  </p:sorterViewPr>
  <p:notesViewPr>
    <p:cSldViewPr snapToObjects="1">
      <p:cViewPr varScale="1">
        <p:scale>
          <a:sx n="59" d="100"/>
          <a:sy n="59" d="100"/>
        </p:scale>
        <p:origin x="3235" y="67"/>
      </p:cViewPr>
      <p:guideLst>
        <p:guide orient="horz" pos="3132"/>
        <p:guide pos="2145"/>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tags" Target="tags/tag1.xml"/><Relationship Id="rId8" Type="http://schemas.openxmlformats.org/officeDocument/2006/relationships/slide" Target="slides/slide7.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90FBBC3-FA49-4E6F-BCCF-220834B7DF96}" type="doc">
      <dgm:prSet loTypeId="urn:microsoft.com/office/officeart/2008/layout/VerticalCurvedList" loCatId="list" qsTypeId="urn:microsoft.com/office/officeart/2005/8/quickstyle/simple1" qsCatId="simple" csTypeId="urn:microsoft.com/office/officeart/2005/8/colors/accent1_2" csCatId="accent1" phldr="1"/>
      <dgm:spPr/>
      <dgm:t>
        <a:bodyPr/>
        <a:lstStyle/>
        <a:p>
          <a:endParaRPr lang="en-US"/>
        </a:p>
      </dgm:t>
    </dgm:pt>
    <dgm:pt modelId="{833FB69A-EA6A-4A11-94E5-572CB445C2F8}">
      <dgm:prSet phldrT="[Text]" custT="1"/>
      <dgm:spPr>
        <a:solidFill>
          <a:srgbClr val="6C1643"/>
        </a:solidFill>
      </dgm:spPr>
      <dgm:t>
        <a:bodyPr/>
        <a:lstStyle/>
        <a:p>
          <a:r>
            <a:rPr lang="en-GB" sz="1600" b="0" dirty="0">
              <a:solidFill>
                <a:srgbClr val="FFFFFF"/>
              </a:solidFill>
              <a:latin typeface="Arial" panose="020B0604020202020204" pitchFamily="34" charset="0"/>
              <a:cs typeface="Arial" panose="020B0604020202020204" pitchFamily="34" charset="0"/>
            </a:rPr>
            <a:t>Consortium Profile*</a:t>
          </a:r>
          <a:endParaRPr lang="en-US" sz="1600" b="0" dirty="0">
            <a:latin typeface="Arial" panose="020B0604020202020204" pitchFamily="34" charset="0"/>
            <a:cs typeface="Arial" panose="020B0604020202020204" pitchFamily="34" charset="0"/>
          </a:endParaRPr>
        </a:p>
      </dgm:t>
    </dgm:pt>
    <dgm:pt modelId="{BC730FF2-7308-481C-8702-0BAB0C7B83DA}" type="parTrans" cxnId="{9B51FE7B-AEAB-4785-9B84-03BBD751EC2D}">
      <dgm:prSet/>
      <dgm:spPr/>
      <dgm:t>
        <a:bodyPr/>
        <a:lstStyle/>
        <a:p>
          <a:endParaRPr lang="en-US">
            <a:latin typeface="Arial" panose="020B0604020202020204" pitchFamily="34" charset="0"/>
            <a:cs typeface="Arial" panose="020B0604020202020204" pitchFamily="34" charset="0"/>
          </a:endParaRPr>
        </a:p>
      </dgm:t>
    </dgm:pt>
    <dgm:pt modelId="{F1B91157-1A67-4A8C-B81F-18778930FB6D}" type="sibTrans" cxnId="{9B51FE7B-AEAB-4785-9B84-03BBD751EC2D}">
      <dgm:prSet/>
      <dgm:spPr/>
      <dgm:t>
        <a:bodyPr/>
        <a:lstStyle/>
        <a:p>
          <a:endParaRPr lang="en-US">
            <a:latin typeface="Arial" panose="020B0604020202020204" pitchFamily="34" charset="0"/>
            <a:cs typeface="Arial" panose="020B0604020202020204" pitchFamily="34" charset="0"/>
          </a:endParaRPr>
        </a:p>
      </dgm:t>
    </dgm:pt>
    <dgm:pt modelId="{6767BBA4-FE95-45E1-BB30-A3DFDA80381A}">
      <dgm:prSet custT="1"/>
      <dgm:spPr>
        <a:solidFill>
          <a:srgbClr val="8E1D58"/>
        </a:solidFill>
      </dgm:spPr>
      <dgm:t>
        <a:bodyPr/>
        <a:lstStyle/>
        <a:p>
          <a:r>
            <a:rPr lang="en-GB" sz="1600" b="0" dirty="0">
              <a:solidFill>
                <a:srgbClr val="FFFFFF"/>
              </a:solidFill>
              <a:latin typeface="Arial" panose="020B0604020202020204" pitchFamily="34" charset="0"/>
              <a:cs typeface="Arial" panose="020B0604020202020204" pitchFamily="34" charset="0"/>
            </a:rPr>
            <a:t>Financial and Market Standing</a:t>
          </a:r>
        </a:p>
      </dgm:t>
    </dgm:pt>
    <dgm:pt modelId="{5B093023-1848-40C0-BE8B-857FF8F770DB}" type="parTrans" cxnId="{D636D11F-4122-4F17-99DF-AB104CE3B6AB}">
      <dgm:prSet/>
      <dgm:spPr/>
      <dgm:t>
        <a:bodyPr/>
        <a:lstStyle/>
        <a:p>
          <a:endParaRPr lang="en-US">
            <a:latin typeface="Arial" panose="020B0604020202020204" pitchFamily="34" charset="0"/>
            <a:cs typeface="Arial" panose="020B0604020202020204" pitchFamily="34" charset="0"/>
          </a:endParaRPr>
        </a:p>
      </dgm:t>
    </dgm:pt>
    <dgm:pt modelId="{B2B3FFD4-8E34-4AC7-BD90-498B48F707BE}" type="sibTrans" cxnId="{D636D11F-4122-4F17-99DF-AB104CE3B6AB}">
      <dgm:prSet/>
      <dgm:spPr/>
      <dgm:t>
        <a:bodyPr/>
        <a:lstStyle/>
        <a:p>
          <a:endParaRPr lang="en-US">
            <a:latin typeface="Arial" panose="020B0604020202020204" pitchFamily="34" charset="0"/>
            <a:cs typeface="Arial" panose="020B0604020202020204" pitchFamily="34" charset="0"/>
          </a:endParaRPr>
        </a:p>
      </dgm:t>
    </dgm:pt>
    <dgm:pt modelId="{FC650526-8BD8-4A21-9B27-6CC1691F13D7}">
      <dgm:prSet custT="1"/>
      <dgm:spPr>
        <a:solidFill>
          <a:srgbClr val="B2246E"/>
        </a:solidFill>
      </dgm:spPr>
      <dgm:t>
        <a:bodyPr/>
        <a:lstStyle/>
        <a:p>
          <a:r>
            <a:rPr lang="en-GB" sz="1600" b="0" dirty="0">
              <a:solidFill>
                <a:srgbClr val="FFFFFF"/>
              </a:solidFill>
              <a:latin typeface="Arial" panose="020B0604020202020204" pitchFamily="34" charset="0"/>
              <a:cs typeface="Arial" panose="020B0604020202020204" pitchFamily="34" charset="0"/>
            </a:rPr>
            <a:t>Technical</a:t>
          </a:r>
        </a:p>
      </dgm:t>
    </dgm:pt>
    <dgm:pt modelId="{48E7A4BB-6259-4AFD-BBDB-157C81EA5F8D}" type="parTrans" cxnId="{44C76B67-D377-4C5D-BB8C-E684F6181D5D}">
      <dgm:prSet/>
      <dgm:spPr/>
      <dgm:t>
        <a:bodyPr/>
        <a:lstStyle/>
        <a:p>
          <a:endParaRPr lang="en-US">
            <a:latin typeface="Arial" panose="020B0604020202020204" pitchFamily="34" charset="0"/>
            <a:cs typeface="Arial" panose="020B0604020202020204" pitchFamily="34" charset="0"/>
          </a:endParaRPr>
        </a:p>
      </dgm:t>
    </dgm:pt>
    <dgm:pt modelId="{C70A75A9-02C2-4290-9A9D-372CB5E8A5AE}" type="sibTrans" cxnId="{44C76B67-D377-4C5D-BB8C-E684F6181D5D}">
      <dgm:prSet/>
      <dgm:spPr/>
      <dgm:t>
        <a:bodyPr/>
        <a:lstStyle/>
        <a:p>
          <a:endParaRPr lang="en-US">
            <a:latin typeface="Arial" panose="020B0604020202020204" pitchFamily="34" charset="0"/>
            <a:cs typeface="Arial" panose="020B0604020202020204" pitchFamily="34" charset="0"/>
          </a:endParaRPr>
        </a:p>
      </dgm:t>
    </dgm:pt>
    <dgm:pt modelId="{F6E11702-B783-47F5-86B4-6227EE743B45}" type="pres">
      <dgm:prSet presAssocID="{190FBBC3-FA49-4E6F-BCCF-220834B7DF96}" presName="Name0" presStyleCnt="0">
        <dgm:presLayoutVars>
          <dgm:chMax val="7"/>
          <dgm:chPref val="7"/>
          <dgm:dir/>
        </dgm:presLayoutVars>
      </dgm:prSet>
      <dgm:spPr/>
    </dgm:pt>
    <dgm:pt modelId="{E907CC86-E316-40D1-9A4D-1899145D9F20}" type="pres">
      <dgm:prSet presAssocID="{190FBBC3-FA49-4E6F-BCCF-220834B7DF96}" presName="Name1" presStyleCnt="0"/>
      <dgm:spPr/>
    </dgm:pt>
    <dgm:pt modelId="{BA52ED7B-A7F1-48AF-8E5F-FFA2AE5C4905}" type="pres">
      <dgm:prSet presAssocID="{190FBBC3-FA49-4E6F-BCCF-220834B7DF96}" presName="cycle" presStyleCnt="0"/>
      <dgm:spPr/>
    </dgm:pt>
    <dgm:pt modelId="{9FAD73A7-2052-44CF-B1F4-45F6C7D7A061}" type="pres">
      <dgm:prSet presAssocID="{190FBBC3-FA49-4E6F-BCCF-220834B7DF96}" presName="srcNode" presStyleLbl="node1" presStyleIdx="0" presStyleCnt="3"/>
      <dgm:spPr/>
    </dgm:pt>
    <dgm:pt modelId="{678BB40B-C590-4136-BD17-E9D410141520}" type="pres">
      <dgm:prSet presAssocID="{190FBBC3-FA49-4E6F-BCCF-220834B7DF96}" presName="conn" presStyleLbl="parChTrans1D2" presStyleIdx="0" presStyleCnt="1"/>
      <dgm:spPr/>
    </dgm:pt>
    <dgm:pt modelId="{369FC74F-4232-4B8A-846D-8A5A27159B3C}" type="pres">
      <dgm:prSet presAssocID="{190FBBC3-FA49-4E6F-BCCF-220834B7DF96}" presName="extraNode" presStyleLbl="node1" presStyleIdx="0" presStyleCnt="3"/>
      <dgm:spPr/>
    </dgm:pt>
    <dgm:pt modelId="{E02436A7-7A6B-470A-B653-216F4DC4EF42}" type="pres">
      <dgm:prSet presAssocID="{190FBBC3-FA49-4E6F-BCCF-220834B7DF96}" presName="dstNode" presStyleLbl="node1" presStyleIdx="0" presStyleCnt="3"/>
      <dgm:spPr/>
    </dgm:pt>
    <dgm:pt modelId="{48481F04-8FA2-4082-AD2A-1E2EC9632759}" type="pres">
      <dgm:prSet presAssocID="{833FB69A-EA6A-4A11-94E5-572CB445C2F8}" presName="text_1" presStyleLbl="node1" presStyleIdx="0" presStyleCnt="3">
        <dgm:presLayoutVars>
          <dgm:bulletEnabled val="1"/>
        </dgm:presLayoutVars>
      </dgm:prSet>
      <dgm:spPr/>
    </dgm:pt>
    <dgm:pt modelId="{85388393-E5FC-405B-B144-76579460C189}" type="pres">
      <dgm:prSet presAssocID="{833FB69A-EA6A-4A11-94E5-572CB445C2F8}" presName="accent_1" presStyleCnt="0"/>
      <dgm:spPr/>
    </dgm:pt>
    <dgm:pt modelId="{CEC3EF3E-CB32-4C41-9F35-E29788DF7FD6}" type="pres">
      <dgm:prSet presAssocID="{833FB69A-EA6A-4A11-94E5-572CB445C2F8}" presName="accentRepeatNode" presStyleLbl="solidFgAcc1" presStyleIdx="0" presStyleCnt="3" custLinFactNeighborX="-767" custLinFactNeighborY="205"/>
      <dgm:spPr>
        <a:solidFill>
          <a:srgbClr val="6C1643"/>
        </a:solidFill>
        <a:ln w="19050">
          <a:solidFill>
            <a:schemeClr val="bg1"/>
          </a:solidFill>
        </a:ln>
      </dgm:spPr>
    </dgm:pt>
    <dgm:pt modelId="{41281A07-E562-4983-BB02-64E43C33D443}" type="pres">
      <dgm:prSet presAssocID="{6767BBA4-FE95-45E1-BB30-A3DFDA80381A}" presName="text_2" presStyleLbl="node1" presStyleIdx="1" presStyleCnt="3">
        <dgm:presLayoutVars>
          <dgm:bulletEnabled val="1"/>
        </dgm:presLayoutVars>
      </dgm:prSet>
      <dgm:spPr/>
    </dgm:pt>
    <dgm:pt modelId="{15D84E08-0FFF-4D58-9E33-0F04F6634663}" type="pres">
      <dgm:prSet presAssocID="{6767BBA4-FE95-45E1-BB30-A3DFDA80381A}" presName="accent_2" presStyleCnt="0"/>
      <dgm:spPr/>
    </dgm:pt>
    <dgm:pt modelId="{FC7373B5-F773-460B-ACA5-8764D0F658F5}" type="pres">
      <dgm:prSet presAssocID="{6767BBA4-FE95-45E1-BB30-A3DFDA80381A}" presName="accentRepeatNode" presStyleLbl="solidFgAcc1" presStyleIdx="1" presStyleCnt="3"/>
      <dgm:spPr>
        <a:solidFill>
          <a:srgbClr val="8E1D58"/>
        </a:solidFill>
        <a:ln w="19050">
          <a:solidFill>
            <a:schemeClr val="bg1"/>
          </a:solidFill>
        </a:ln>
      </dgm:spPr>
    </dgm:pt>
    <dgm:pt modelId="{9A6AC84B-EC0F-4C12-814F-263A7A1D089A}" type="pres">
      <dgm:prSet presAssocID="{FC650526-8BD8-4A21-9B27-6CC1691F13D7}" presName="text_3" presStyleLbl="node1" presStyleIdx="2" presStyleCnt="3">
        <dgm:presLayoutVars>
          <dgm:bulletEnabled val="1"/>
        </dgm:presLayoutVars>
      </dgm:prSet>
      <dgm:spPr/>
    </dgm:pt>
    <dgm:pt modelId="{DF88A0EF-1A05-424C-95FD-C828DF25199D}" type="pres">
      <dgm:prSet presAssocID="{FC650526-8BD8-4A21-9B27-6CC1691F13D7}" presName="accent_3" presStyleCnt="0"/>
      <dgm:spPr/>
    </dgm:pt>
    <dgm:pt modelId="{AB5FB175-E2AA-4F92-8ECF-670E05B15355}" type="pres">
      <dgm:prSet presAssocID="{FC650526-8BD8-4A21-9B27-6CC1691F13D7}" presName="accentRepeatNode" presStyleLbl="solidFgAcc1" presStyleIdx="2" presStyleCnt="3"/>
      <dgm:spPr>
        <a:solidFill>
          <a:srgbClr val="B2246E"/>
        </a:solidFill>
        <a:ln w="19050">
          <a:solidFill>
            <a:schemeClr val="bg1"/>
          </a:solidFill>
        </a:ln>
      </dgm:spPr>
    </dgm:pt>
  </dgm:ptLst>
  <dgm:cxnLst>
    <dgm:cxn modelId="{D636D11F-4122-4F17-99DF-AB104CE3B6AB}" srcId="{190FBBC3-FA49-4E6F-BCCF-220834B7DF96}" destId="{6767BBA4-FE95-45E1-BB30-A3DFDA80381A}" srcOrd="1" destOrd="0" parTransId="{5B093023-1848-40C0-BE8B-857FF8F770DB}" sibTransId="{B2B3FFD4-8E34-4AC7-BD90-498B48F707BE}"/>
    <dgm:cxn modelId="{5C751527-67B1-43B5-B978-8840F36410AD}" type="presOf" srcId="{190FBBC3-FA49-4E6F-BCCF-220834B7DF96}" destId="{F6E11702-B783-47F5-86B4-6227EE743B45}" srcOrd="0" destOrd="0" presId="urn:microsoft.com/office/officeart/2008/layout/VerticalCurvedList"/>
    <dgm:cxn modelId="{93004831-0AAC-4FCB-B3FE-0D221F8045C2}" type="presOf" srcId="{F1B91157-1A67-4A8C-B81F-18778930FB6D}" destId="{678BB40B-C590-4136-BD17-E9D410141520}" srcOrd="0" destOrd="0" presId="urn:microsoft.com/office/officeart/2008/layout/VerticalCurvedList"/>
    <dgm:cxn modelId="{89607A41-5FF9-4BA7-AFC6-3B0AF4FDD61D}" type="presOf" srcId="{833FB69A-EA6A-4A11-94E5-572CB445C2F8}" destId="{48481F04-8FA2-4082-AD2A-1E2EC9632759}" srcOrd="0" destOrd="0" presId="urn:microsoft.com/office/officeart/2008/layout/VerticalCurvedList"/>
    <dgm:cxn modelId="{44C76B67-D377-4C5D-BB8C-E684F6181D5D}" srcId="{190FBBC3-FA49-4E6F-BCCF-220834B7DF96}" destId="{FC650526-8BD8-4A21-9B27-6CC1691F13D7}" srcOrd="2" destOrd="0" parTransId="{48E7A4BB-6259-4AFD-BBDB-157C81EA5F8D}" sibTransId="{C70A75A9-02C2-4290-9A9D-372CB5E8A5AE}"/>
    <dgm:cxn modelId="{4A27FB4B-9E02-43EC-8987-1375C2A9DBC2}" type="presOf" srcId="{FC650526-8BD8-4A21-9B27-6CC1691F13D7}" destId="{9A6AC84B-EC0F-4C12-814F-263A7A1D089A}" srcOrd="0" destOrd="0" presId="urn:microsoft.com/office/officeart/2008/layout/VerticalCurvedList"/>
    <dgm:cxn modelId="{9B51FE7B-AEAB-4785-9B84-03BBD751EC2D}" srcId="{190FBBC3-FA49-4E6F-BCCF-220834B7DF96}" destId="{833FB69A-EA6A-4A11-94E5-572CB445C2F8}" srcOrd="0" destOrd="0" parTransId="{BC730FF2-7308-481C-8702-0BAB0C7B83DA}" sibTransId="{F1B91157-1A67-4A8C-B81F-18778930FB6D}"/>
    <dgm:cxn modelId="{B13BF68A-BBCA-473C-8228-B150B922AD43}" type="presOf" srcId="{6767BBA4-FE95-45E1-BB30-A3DFDA80381A}" destId="{41281A07-E562-4983-BB02-64E43C33D443}" srcOrd="0" destOrd="0" presId="urn:microsoft.com/office/officeart/2008/layout/VerticalCurvedList"/>
    <dgm:cxn modelId="{2DE7C291-4FDB-4E32-A180-E4741934C1D8}" type="presParOf" srcId="{F6E11702-B783-47F5-86B4-6227EE743B45}" destId="{E907CC86-E316-40D1-9A4D-1899145D9F20}" srcOrd="0" destOrd="0" presId="urn:microsoft.com/office/officeart/2008/layout/VerticalCurvedList"/>
    <dgm:cxn modelId="{4EE644F7-86A6-4A3D-831F-0D94D2078A65}" type="presParOf" srcId="{E907CC86-E316-40D1-9A4D-1899145D9F20}" destId="{BA52ED7B-A7F1-48AF-8E5F-FFA2AE5C4905}" srcOrd="0" destOrd="0" presId="urn:microsoft.com/office/officeart/2008/layout/VerticalCurvedList"/>
    <dgm:cxn modelId="{EBA44EEF-2077-45ED-AE68-BF81F974ED60}" type="presParOf" srcId="{BA52ED7B-A7F1-48AF-8E5F-FFA2AE5C4905}" destId="{9FAD73A7-2052-44CF-B1F4-45F6C7D7A061}" srcOrd="0" destOrd="0" presId="urn:microsoft.com/office/officeart/2008/layout/VerticalCurvedList"/>
    <dgm:cxn modelId="{043BBD3A-6BDB-416F-BB2F-1491BB2E14DD}" type="presParOf" srcId="{BA52ED7B-A7F1-48AF-8E5F-FFA2AE5C4905}" destId="{678BB40B-C590-4136-BD17-E9D410141520}" srcOrd="1" destOrd="0" presId="urn:microsoft.com/office/officeart/2008/layout/VerticalCurvedList"/>
    <dgm:cxn modelId="{9500C831-76ED-47B7-8A52-D9A3501DB205}" type="presParOf" srcId="{BA52ED7B-A7F1-48AF-8E5F-FFA2AE5C4905}" destId="{369FC74F-4232-4B8A-846D-8A5A27159B3C}" srcOrd="2" destOrd="0" presId="urn:microsoft.com/office/officeart/2008/layout/VerticalCurvedList"/>
    <dgm:cxn modelId="{E6A24427-76A3-43C8-8418-38815E0D5B86}" type="presParOf" srcId="{BA52ED7B-A7F1-48AF-8E5F-FFA2AE5C4905}" destId="{E02436A7-7A6B-470A-B653-216F4DC4EF42}" srcOrd="3" destOrd="0" presId="urn:microsoft.com/office/officeart/2008/layout/VerticalCurvedList"/>
    <dgm:cxn modelId="{8682F814-0124-4F91-AA7F-90B972832401}" type="presParOf" srcId="{E907CC86-E316-40D1-9A4D-1899145D9F20}" destId="{48481F04-8FA2-4082-AD2A-1E2EC9632759}" srcOrd="1" destOrd="0" presId="urn:microsoft.com/office/officeart/2008/layout/VerticalCurvedList"/>
    <dgm:cxn modelId="{FA25174A-8CB8-407E-BC1F-A0F37F5FDE76}" type="presParOf" srcId="{E907CC86-E316-40D1-9A4D-1899145D9F20}" destId="{85388393-E5FC-405B-B144-76579460C189}" srcOrd="2" destOrd="0" presId="urn:microsoft.com/office/officeart/2008/layout/VerticalCurvedList"/>
    <dgm:cxn modelId="{01F0F059-B0FD-4DC1-B4BA-8725B17FFC1F}" type="presParOf" srcId="{85388393-E5FC-405B-B144-76579460C189}" destId="{CEC3EF3E-CB32-4C41-9F35-E29788DF7FD6}" srcOrd="0" destOrd="0" presId="urn:microsoft.com/office/officeart/2008/layout/VerticalCurvedList"/>
    <dgm:cxn modelId="{5D0465E1-78D6-494E-AA9F-EE03A3B1EC6F}" type="presParOf" srcId="{E907CC86-E316-40D1-9A4D-1899145D9F20}" destId="{41281A07-E562-4983-BB02-64E43C33D443}" srcOrd="3" destOrd="0" presId="urn:microsoft.com/office/officeart/2008/layout/VerticalCurvedList"/>
    <dgm:cxn modelId="{3EC0EECC-3284-4738-B3D3-030BC707AA36}" type="presParOf" srcId="{E907CC86-E316-40D1-9A4D-1899145D9F20}" destId="{15D84E08-0FFF-4D58-9E33-0F04F6634663}" srcOrd="4" destOrd="0" presId="urn:microsoft.com/office/officeart/2008/layout/VerticalCurvedList"/>
    <dgm:cxn modelId="{E1967CF3-678F-485F-BA81-B36A0FC515FB}" type="presParOf" srcId="{15D84E08-0FFF-4D58-9E33-0F04F6634663}" destId="{FC7373B5-F773-460B-ACA5-8764D0F658F5}" srcOrd="0" destOrd="0" presId="urn:microsoft.com/office/officeart/2008/layout/VerticalCurvedList"/>
    <dgm:cxn modelId="{6C5A617D-358C-451E-9F3D-095EC65CD66B}" type="presParOf" srcId="{E907CC86-E316-40D1-9A4D-1899145D9F20}" destId="{9A6AC84B-EC0F-4C12-814F-263A7A1D089A}" srcOrd="5" destOrd="0" presId="urn:microsoft.com/office/officeart/2008/layout/VerticalCurvedList"/>
    <dgm:cxn modelId="{141AF20D-28F5-430D-BED3-C2A5F143FC6A}" type="presParOf" srcId="{E907CC86-E316-40D1-9A4D-1899145D9F20}" destId="{DF88A0EF-1A05-424C-95FD-C828DF25199D}" srcOrd="6" destOrd="0" presId="urn:microsoft.com/office/officeart/2008/layout/VerticalCurvedList"/>
    <dgm:cxn modelId="{640F35E8-5CE1-482F-8257-84AE6F128B7C}" type="presParOf" srcId="{DF88A0EF-1A05-424C-95FD-C828DF25199D}" destId="{AB5FB175-E2AA-4F92-8ECF-670E05B15355}" srcOrd="0" destOrd="0" presId="urn:microsoft.com/office/officeart/2008/layout/VerticalCurvedList"/>
  </dgm:cxnLst>
  <dgm:bg/>
  <dgm:whole/>
  <dgm:extLst>
    <a:ext uri="http://schemas.microsoft.com/office/drawing/2008/diagram">
      <dsp:dataModelExt xmlns:dsp="http://schemas.microsoft.com/office/drawing/2008/diagram" relId="rId6" minVer="http://schemas.openxmlformats.org/drawingml/2006/diagram"/>
    </a:ext>
    <a:ext uri="{C62137D5-CB1D-491B-B009-E17868A290BF}">
      <dgm14:recolorImg xmlns:dgm14="http://schemas.microsoft.com/office/drawing/2010/diagram" val="1"/>
    </a:ext>
  </dgm:extLst>
</dgm:dataModel>
</file>

<file path=ppt/diagrams/data2.xml><?xml version="1.0" encoding="utf-8"?>
<dgm:dataModel xmlns:dgm="http://schemas.openxmlformats.org/drawingml/2006/diagram" xmlns:a="http://schemas.openxmlformats.org/drawingml/2006/main">
  <dgm:ptLst>
    <dgm:pt modelId="{190FBBC3-FA49-4E6F-BCCF-220834B7DF96}" type="doc">
      <dgm:prSet loTypeId="urn:microsoft.com/office/officeart/2008/layout/VerticalCurvedList" loCatId="list" qsTypeId="urn:microsoft.com/office/officeart/2005/8/quickstyle/simple1" qsCatId="simple" csTypeId="urn:microsoft.com/office/officeart/2005/8/colors/accent1_2" csCatId="accent1" phldr="1"/>
      <dgm:spPr/>
      <dgm:t>
        <a:bodyPr/>
        <a:lstStyle/>
        <a:p>
          <a:endParaRPr lang="en-US"/>
        </a:p>
      </dgm:t>
    </dgm:pt>
    <dgm:pt modelId="{833FB69A-EA6A-4A11-94E5-572CB445C2F8}">
      <dgm:prSet phldrT="[Text]" custT="1"/>
      <dgm:spPr>
        <a:solidFill>
          <a:srgbClr val="7D194D"/>
        </a:solidFill>
      </dgm:spPr>
      <dgm:t>
        <a:bodyPr/>
        <a:lstStyle/>
        <a:p>
          <a:r>
            <a:rPr lang="en-GB" sz="1400" b="0" dirty="0">
              <a:solidFill>
                <a:srgbClr val="FFFFFF"/>
              </a:solidFill>
              <a:latin typeface="Arial" panose="020B0604020202020204" pitchFamily="34" charset="0"/>
              <a:cs typeface="Arial" panose="020B0604020202020204" pitchFamily="34" charset="0"/>
            </a:rPr>
            <a:t>Respondent and each Consortium Member’s financial strength to undertake a long-term Project of this nature</a:t>
          </a:r>
          <a:endParaRPr lang="en-US" sz="1400" b="0" dirty="0">
            <a:latin typeface="Arial" panose="020B0604020202020204" pitchFamily="34" charset="0"/>
            <a:cs typeface="Arial" panose="020B0604020202020204" pitchFamily="34" charset="0"/>
          </a:endParaRPr>
        </a:p>
      </dgm:t>
    </dgm:pt>
    <dgm:pt modelId="{BC730FF2-7308-481C-8702-0BAB0C7B83DA}" type="parTrans" cxnId="{9B51FE7B-AEAB-4785-9B84-03BBD751EC2D}">
      <dgm:prSet/>
      <dgm:spPr/>
      <dgm:t>
        <a:bodyPr/>
        <a:lstStyle/>
        <a:p>
          <a:endParaRPr lang="en-US">
            <a:latin typeface="Georgia" panose="02040502050405020303" pitchFamily="18" charset="0"/>
          </a:endParaRPr>
        </a:p>
      </dgm:t>
    </dgm:pt>
    <dgm:pt modelId="{F1B91157-1A67-4A8C-B81F-18778930FB6D}" type="sibTrans" cxnId="{9B51FE7B-AEAB-4785-9B84-03BBD751EC2D}">
      <dgm:prSet/>
      <dgm:spPr/>
      <dgm:t>
        <a:bodyPr/>
        <a:lstStyle/>
        <a:p>
          <a:endParaRPr lang="en-US">
            <a:latin typeface="Georgia" panose="02040502050405020303" pitchFamily="18" charset="0"/>
          </a:endParaRPr>
        </a:p>
      </dgm:t>
    </dgm:pt>
    <dgm:pt modelId="{6767BBA4-FE95-45E1-BB30-A3DFDA80381A}">
      <dgm:prSet custT="1"/>
      <dgm:spPr>
        <a:solidFill>
          <a:srgbClr val="9C2061"/>
        </a:solidFill>
      </dgm:spPr>
      <dgm:t>
        <a:bodyPr/>
        <a:lstStyle/>
        <a:p>
          <a:r>
            <a:rPr lang="en-GB" sz="1400" b="0" dirty="0">
              <a:solidFill>
                <a:srgbClr val="FFFFFF"/>
              </a:solidFill>
              <a:latin typeface="Arial" panose="020B0604020202020204" pitchFamily="34" charset="0"/>
              <a:cs typeface="Arial" panose="020B0604020202020204" pitchFamily="34" charset="0"/>
            </a:rPr>
            <a:t>Respondent and each Consortium Member’s experience and track record in raising limited recourse finance for projects of similar nature and complexity</a:t>
          </a:r>
        </a:p>
      </dgm:t>
    </dgm:pt>
    <dgm:pt modelId="{5B093023-1848-40C0-BE8B-857FF8F770DB}" type="parTrans" cxnId="{D636D11F-4122-4F17-99DF-AB104CE3B6AB}">
      <dgm:prSet/>
      <dgm:spPr/>
      <dgm:t>
        <a:bodyPr/>
        <a:lstStyle/>
        <a:p>
          <a:endParaRPr lang="en-US">
            <a:latin typeface="Georgia" panose="02040502050405020303" pitchFamily="18" charset="0"/>
          </a:endParaRPr>
        </a:p>
      </dgm:t>
    </dgm:pt>
    <dgm:pt modelId="{B2B3FFD4-8E34-4AC7-BD90-498B48F707BE}" type="sibTrans" cxnId="{D636D11F-4122-4F17-99DF-AB104CE3B6AB}">
      <dgm:prSet/>
      <dgm:spPr/>
      <dgm:t>
        <a:bodyPr/>
        <a:lstStyle/>
        <a:p>
          <a:endParaRPr lang="en-US">
            <a:latin typeface="Georgia" panose="02040502050405020303" pitchFamily="18" charset="0"/>
          </a:endParaRPr>
        </a:p>
      </dgm:t>
    </dgm:pt>
    <dgm:pt modelId="{F6E11702-B783-47F5-86B4-6227EE743B45}" type="pres">
      <dgm:prSet presAssocID="{190FBBC3-FA49-4E6F-BCCF-220834B7DF96}" presName="Name0" presStyleCnt="0">
        <dgm:presLayoutVars>
          <dgm:chMax val="7"/>
          <dgm:chPref val="7"/>
          <dgm:dir/>
        </dgm:presLayoutVars>
      </dgm:prSet>
      <dgm:spPr/>
    </dgm:pt>
    <dgm:pt modelId="{E907CC86-E316-40D1-9A4D-1899145D9F20}" type="pres">
      <dgm:prSet presAssocID="{190FBBC3-FA49-4E6F-BCCF-220834B7DF96}" presName="Name1" presStyleCnt="0"/>
      <dgm:spPr/>
    </dgm:pt>
    <dgm:pt modelId="{BA52ED7B-A7F1-48AF-8E5F-FFA2AE5C4905}" type="pres">
      <dgm:prSet presAssocID="{190FBBC3-FA49-4E6F-BCCF-220834B7DF96}" presName="cycle" presStyleCnt="0"/>
      <dgm:spPr/>
    </dgm:pt>
    <dgm:pt modelId="{9FAD73A7-2052-44CF-B1F4-45F6C7D7A061}" type="pres">
      <dgm:prSet presAssocID="{190FBBC3-FA49-4E6F-BCCF-220834B7DF96}" presName="srcNode" presStyleLbl="node1" presStyleIdx="0" presStyleCnt="2"/>
      <dgm:spPr/>
    </dgm:pt>
    <dgm:pt modelId="{678BB40B-C590-4136-BD17-E9D410141520}" type="pres">
      <dgm:prSet presAssocID="{190FBBC3-FA49-4E6F-BCCF-220834B7DF96}" presName="conn" presStyleLbl="parChTrans1D2" presStyleIdx="0" presStyleCnt="1"/>
      <dgm:spPr/>
    </dgm:pt>
    <dgm:pt modelId="{369FC74F-4232-4B8A-846D-8A5A27159B3C}" type="pres">
      <dgm:prSet presAssocID="{190FBBC3-FA49-4E6F-BCCF-220834B7DF96}" presName="extraNode" presStyleLbl="node1" presStyleIdx="0" presStyleCnt="2"/>
      <dgm:spPr/>
    </dgm:pt>
    <dgm:pt modelId="{E02436A7-7A6B-470A-B653-216F4DC4EF42}" type="pres">
      <dgm:prSet presAssocID="{190FBBC3-FA49-4E6F-BCCF-220834B7DF96}" presName="dstNode" presStyleLbl="node1" presStyleIdx="0" presStyleCnt="2"/>
      <dgm:spPr/>
    </dgm:pt>
    <dgm:pt modelId="{48481F04-8FA2-4082-AD2A-1E2EC9632759}" type="pres">
      <dgm:prSet presAssocID="{833FB69A-EA6A-4A11-94E5-572CB445C2F8}" presName="text_1" presStyleLbl="node1" presStyleIdx="0" presStyleCnt="2">
        <dgm:presLayoutVars>
          <dgm:bulletEnabled val="1"/>
        </dgm:presLayoutVars>
      </dgm:prSet>
      <dgm:spPr/>
    </dgm:pt>
    <dgm:pt modelId="{85388393-E5FC-405B-B144-76579460C189}" type="pres">
      <dgm:prSet presAssocID="{833FB69A-EA6A-4A11-94E5-572CB445C2F8}" presName="accent_1" presStyleCnt="0"/>
      <dgm:spPr/>
    </dgm:pt>
    <dgm:pt modelId="{CEC3EF3E-CB32-4C41-9F35-E29788DF7FD6}" type="pres">
      <dgm:prSet presAssocID="{833FB69A-EA6A-4A11-94E5-572CB445C2F8}" presName="accentRepeatNode" presStyleLbl="solidFgAcc1" presStyleIdx="0" presStyleCnt="2"/>
      <dgm:spPr>
        <a:solidFill>
          <a:srgbClr val="7D194D"/>
        </a:solidFill>
        <a:ln w="19050">
          <a:solidFill>
            <a:schemeClr val="bg1"/>
          </a:solidFill>
        </a:ln>
      </dgm:spPr>
    </dgm:pt>
    <dgm:pt modelId="{41281A07-E562-4983-BB02-64E43C33D443}" type="pres">
      <dgm:prSet presAssocID="{6767BBA4-FE95-45E1-BB30-A3DFDA80381A}" presName="text_2" presStyleLbl="node1" presStyleIdx="1" presStyleCnt="2">
        <dgm:presLayoutVars>
          <dgm:bulletEnabled val="1"/>
        </dgm:presLayoutVars>
      </dgm:prSet>
      <dgm:spPr/>
    </dgm:pt>
    <dgm:pt modelId="{15D84E08-0FFF-4D58-9E33-0F04F6634663}" type="pres">
      <dgm:prSet presAssocID="{6767BBA4-FE95-45E1-BB30-A3DFDA80381A}" presName="accent_2" presStyleCnt="0"/>
      <dgm:spPr/>
    </dgm:pt>
    <dgm:pt modelId="{FC7373B5-F773-460B-ACA5-8764D0F658F5}" type="pres">
      <dgm:prSet presAssocID="{6767BBA4-FE95-45E1-BB30-A3DFDA80381A}" presName="accentRepeatNode" presStyleLbl="solidFgAcc1" presStyleIdx="1" presStyleCnt="2" custLinFactNeighborX="5109" custLinFactNeighborY="-606"/>
      <dgm:spPr>
        <a:solidFill>
          <a:srgbClr val="9C2061"/>
        </a:solidFill>
        <a:ln w="19050">
          <a:solidFill>
            <a:schemeClr val="bg1"/>
          </a:solidFill>
        </a:ln>
      </dgm:spPr>
    </dgm:pt>
  </dgm:ptLst>
  <dgm:cxnLst>
    <dgm:cxn modelId="{D636D11F-4122-4F17-99DF-AB104CE3B6AB}" srcId="{190FBBC3-FA49-4E6F-BCCF-220834B7DF96}" destId="{6767BBA4-FE95-45E1-BB30-A3DFDA80381A}" srcOrd="1" destOrd="0" parTransId="{5B093023-1848-40C0-BE8B-857FF8F770DB}" sibTransId="{B2B3FFD4-8E34-4AC7-BD90-498B48F707BE}"/>
    <dgm:cxn modelId="{5C751527-67B1-43B5-B978-8840F36410AD}" type="presOf" srcId="{190FBBC3-FA49-4E6F-BCCF-220834B7DF96}" destId="{F6E11702-B783-47F5-86B4-6227EE743B45}" srcOrd="0" destOrd="0" presId="urn:microsoft.com/office/officeart/2008/layout/VerticalCurvedList"/>
    <dgm:cxn modelId="{93004831-0AAC-4FCB-B3FE-0D221F8045C2}" type="presOf" srcId="{F1B91157-1A67-4A8C-B81F-18778930FB6D}" destId="{678BB40B-C590-4136-BD17-E9D410141520}" srcOrd="0" destOrd="0" presId="urn:microsoft.com/office/officeart/2008/layout/VerticalCurvedList"/>
    <dgm:cxn modelId="{89607A41-5FF9-4BA7-AFC6-3B0AF4FDD61D}" type="presOf" srcId="{833FB69A-EA6A-4A11-94E5-572CB445C2F8}" destId="{48481F04-8FA2-4082-AD2A-1E2EC9632759}" srcOrd="0" destOrd="0" presId="urn:microsoft.com/office/officeart/2008/layout/VerticalCurvedList"/>
    <dgm:cxn modelId="{9B51FE7B-AEAB-4785-9B84-03BBD751EC2D}" srcId="{190FBBC3-FA49-4E6F-BCCF-220834B7DF96}" destId="{833FB69A-EA6A-4A11-94E5-572CB445C2F8}" srcOrd="0" destOrd="0" parTransId="{BC730FF2-7308-481C-8702-0BAB0C7B83DA}" sibTransId="{F1B91157-1A67-4A8C-B81F-18778930FB6D}"/>
    <dgm:cxn modelId="{B13BF68A-BBCA-473C-8228-B150B922AD43}" type="presOf" srcId="{6767BBA4-FE95-45E1-BB30-A3DFDA80381A}" destId="{41281A07-E562-4983-BB02-64E43C33D443}" srcOrd="0" destOrd="0" presId="urn:microsoft.com/office/officeart/2008/layout/VerticalCurvedList"/>
    <dgm:cxn modelId="{2DE7C291-4FDB-4E32-A180-E4741934C1D8}" type="presParOf" srcId="{F6E11702-B783-47F5-86B4-6227EE743B45}" destId="{E907CC86-E316-40D1-9A4D-1899145D9F20}" srcOrd="0" destOrd="0" presId="urn:microsoft.com/office/officeart/2008/layout/VerticalCurvedList"/>
    <dgm:cxn modelId="{4EE644F7-86A6-4A3D-831F-0D94D2078A65}" type="presParOf" srcId="{E907CC86-E316-40D1-9A4D-1899145D9F20}" destId="{BA52ED7B-A7F1-48AF-8E5F-FFA2AE5C4905}" srcOrd="0" destOrd="0" presId="urn:microsoft.com/office/officeart/2008/layout/VerticalCurvedList"/>
    <dgm:cxn modelId="{EBA44EEF-2077-45ED-AE68-BF81F974ED60}" type="presParOf" srcId="{BA52ED7B-A7F1-48AF-8E5F-FFA2AE5C4905}" destId="{9FAD73A7-2052-44CF-B1F4-45F6C7D7A061}" srcOrd="0" destOrd="0" presId="urn:microsoft.com/office/officeart/2008/layout/VerticalCurvedList"/>
    <dgm:cxn modelId="{043BBD3A-6BDB-416F-BB2F-1491BB2E14DD}" type="presParOf" srcId="{BA52ED7B-A7F1-48AF-8E5F-FFA2AE5C4905}" destId="{678BB40B-C590-4136-BD17-E9D410141520}" srcOrd="1" destOrd="0" presId="urn:microsoft.com/office/officeart/2008/layout/VerticalCurvedList"/>
    <dgm:cxn modelId="{9500C831-76ED-47B7-8A52-D9A3501DB205}" type="presParOf" srcId="{BA52ED7B-A7F1-48AF-8E5F-FFA2AE5C4905}" destId="{369FC74F-4232-4B8A-846D-8A5A27159B3C}" srcOrd="2" destOrd="0" presId="urn:microsoft.com/office/officeart/2008/layout/VerticalCurvedList"/>
    <dgm:cxn modelId="{E6A24427-76A3-43C8-8418-38815E0D5B86}" type="presParOf" srcId="{BA52ED7B-A7F1-48AF-8E5F-FFA2AE5C4905}" destId="{E02436A7-7A6B-470A-B653-216F4DC4EF42}" srcOrd="3" destOrd="0" presId="urn:microsoft.com/office/officeart/2008/layout/VerticalCurvedList"/>
    <dgm:cxn modelId="{8682F814-0124-4F91-AA7F-90B972832401}" type="presParOf" srcId="{E907CC86-E316-40D1-9A4D-1899145D9F20}" destId="{48481F04-8FA2-4082-AD2A-1E2EC9632759}" srcOrd="1" destOrd="0" presId="urn:microsoft.com/office/officeart/2008/layout/VerticalCurvedList"/>
    <dgm:cxn modelId="{FA25174A-8CB8-407E-BC1F-A0F37F5FDE76}" type="presParOf" srcId="{E907CC86-E316-40D1-9A4D-1899145D9F20}" destId="{85388393-E5FC-405B-B144-76579460C189}" srcOrd="2" destOrd="0" presId="urn:microsoft.com/office/officeart/2008/layout/VerticalCurvedList"/>
    <dgm:cxn modelId="{01F0F059-B0FD-4DC1-B4BA-8725B17FFC1F}" type="presParOf" srcId="{85388393-E5FC-405B-B144-76579460C189}" destId="{CEC3EF3E-CB32-4C41-9F35-E29788DF7FD6}" srcOrd="0" destOrd="0" presId="urn:microsoft.com/office/officeart/2008/layout/VerticalCurvedList"/>
    <dgm:cxn modelId="{5D0465E1-78D6-494E-AA9F-EE03A3B1EC6F}" type="presParOf" srcId="{E907CC86-E316-40D1-9A4D-1899145D9F20}" destId="{41281A07-E562-4983-BB02-64E43C33D443}" srcOrd="3" destOrd="0" presId="urn:microsoft.com/office/officeart/2008/layout/VerticalCurvedList"/>
    <dgm:cxn modelId="{3EC0EECC-3284-4738-B3D3-030BC707AA36}" type="presParOf" srcId="{E907CC86-E316-40D1-9A4D-1899145D9F20}" destId="{15D84E08-0FFF-4D58-9E33-0F04F6634663}" srcOrd="4" destOrd="0" presId="urn:microsoft.com/office/officeart/2008/layout/VerticalCurvedList"/>
    <dgm:cxn modelId="{E1967CF3-678F-485F-BA81-B36A0FC515FB}" type="presParOf" srcId="{15D84E08-0FFF-4D58-9E33-0F04F6634663}" destId="{FC7373B5-F773-460B-ACA5-8764D0F658F5}" srcOrd="0" destOrd="0" presId="urn:microsoft.com/office/officeart/2008/layout/VerticalCurvedList"/>
  </dgm:cxnLst>
  <dgm:bg/>
  <dgm:whole/>
  <dgm:extLst>
    <a:ext uri="http://schemas.microsoft.com/office/drawing/2008/diagram">
      <dsp:dataModelExt xmlns:dsp="http://schemas.microsoft.com/office/drawing/2008/diagram" relId="rId6" minVer="http://schemas.openxmlformats.org/drawingml/2006/diagram"/>
    </a:ext>
    <a:ext uri="{C62137D5-CB1D-491B-B009-E17868A290BF}">
      <dgm14:recolorImg xmlns:dgm14="http://schemas.microsoft.com/office/drawing/2010/diagram" val="1"/>
    </a:ext>
  </dgm:extLst>
</dgm:dataModel>
</file>

<file path=ppt/diagrams/data3.xml><?xml version="1.0" encoding="utf-8"?>
<dgm:dataModel xmlns:dgm="http://schemas.openxmlformats.org/drawingml/2006/diagram" xmlns:a="http://schemas.openxmlformats.org/drawingml/2006/main">
  <dgm:ptLst>
    <dgm:pt modelId="{190FBBC3-FA49-4E6F-BCCF-220834B7DF96}" type="doc">
      <dgm:prSet loTypeId="urn:microsoft.com/office/officeart/2008/layout/VerticalCurvedList" loCatId="list" qsTypeId="urn:microsoft.com/office/officeart/2005/8/quickstyle/simple1" qsCatId="simple" csTypeId="urn:microsoft.com/office/officeart/2005/8/colors/accent1_2" csCatId="accent1" phldr="1"/>
      <dgm:spPr/>
      <dgm:t>
        <a:bodyPr/>
        <a:lstStyle/>
        <a:p>
          <a:endParaRPr lang="en-US"/>
        </a:p>
      </dgm:t>
    </dgm:pt>
    <dgm:pt modelId="{833FB69A-EA6A-4A11-94E5-572CB445C2F8}">
      <dgm:prSet phldrT="[Text]" custT="1"/>
      <dgm:spPr>
        <a:solidFill>
          <a:srgbClr val="6C1643"/>
        </a:solidFill>
      </dgm:spPr>
      <dgm:t>
        <a:bodyPr/>
        <a:lstStyle/>
        <a:p>
          <a:r>
            <a:rPr lang="en-GB" sz="1600" b="0" dirty="0">
              <a:solidFill>
                <a:srgbClr val="FFFFFF"/>
              </a:solidFill>
              <a:latin typeface="Arial" panose="020B0604020202020204" pitchFamily="34" charset="0"/>
              <a:cs typeface="Arial" panose="020B0604020202020204" pitchFamily="34" charset="0"/>
            </a:rPr>
            <a:t>Design Experience</a:t>
          </a:r>
          <a:endParaRPr lang="en-US" sz="1600" b="0" dirty="0">
            <a:latin typeface="Arial" panose="020B0604020202020204" pitchFamily="34" charset="0"/>
            <a:cs typeface="Arial" panose="020B0604020202020204" pitchFamily="34" charset="0"/>
          </a:endParaRPr>
        </a:p>
      </dgm:t>
    </dgm:pt>
    <dgm:pt modelId="{BC730FF2-7308-481C-8702-0BAB0C7B83DA}" type="parTrans" cxnId="{9B51FE7B-AEAB-4785-9B84-03BBD751EC2D}">
      <dgm:prSet/>
      <dgm:spPr/>
      <dgm:t>
        <a:bodyPr/>
        <a:lstStyle/>
        <a:p>
          <a:endParaRPr lang="en-US">
            <a:latin typeface="Georgia" panose="02040502050405020303" pitchFamily="18" charset="0"/>
          </a:endParaRPr>
        </a:p>
      </dgm:t>
    </dgm:pt>
    <dgm:pt modelId="{F1B91157-1A67-4A8C-B81F-18778930FB6D}" type="sibTrans" cxnId="{9B51FE7B-AEAB-4785-9B84-03BBD751EC2D}">
      <dgm:prSet/>
      <dgm:spPr/>
      <dgm:t>
        <a:bodyPr/>
        <a:lstStyle/>
        <a:p>
          <a:endParaRPr lang="en-US">
            <a:latin typeface="Georgia" panose="02040502050405020303" pitchFamily="18" charset="0"/>
          </a:endParaRPr>
        </a:p>
      </dgm:t>
    </dgm:pt>
    <dgm:pt modelId="{833F35DC-E8C1-43D4-A9B6-6587057115F4}">
      <dgm:prSet phldrT="[Text]" custT="1"/>
      <dgm:spPr>
        <a:solidFill>
          <a:srgbClr val="6C1643"/>
        </a:solidFill>
      </dgm:spPr>
      <dgm:t>
        <a:bodyPr/>
        <a:lstStyle/>
        <a:p>
          <a:r>
            <a:rPr lang="en-US" sz="1600" b="0" dirty="0">
              <a:latin typeface="Arial" panose="020B0604020202020204" pitchFamily="34" charset="0"/>
              <a:cs typeface="Arial" panose="020B0604020202020204" pitchFamily="34" charset="0"/>
            </a:rPr>
            <a:t>Experience with the Government of Qatar</a:t>
          </a:r>
        </a:p>
      </dgm:t>
    </dgm:pt>
    <dgm:pt modelId="{68C97B14-BC44-4C30-8657-B250D802259C}" type="parTrans" cxnId="{84A9B9A3-E997-40D1-A617-36C543FE4B06}">
      <dgm:prSet/>
      <dgm:spPr/>
      <dgm:t>
        <a:bodyPr/>
        <a:lstStyle/>
        <a:p>
          <a:endParaRPr lang="en-US">
            <a:latin typeface="Georgia" panose="02040502050405020303" pitchFamily="18" charset="0"/>
          </a:endParaRPr>
        </a:p>
      </dgm:t>
    </dgm:pt>
    <dgm:pt modelId="{78331624-740A-476C-A177-D9CC0391F4E1}" type="sibTrans" cxnId="{84A9B9A3-E997-40D1-A617-36C543FE4B06}">
      <dgm:prSet/>
      <dgm:spPr/>
      <dgm:t>
        <a:bodyPr/>
        <a:lstStyle/>
        <a:p>
          <a:endParaRPr lang="en-US">
            <a:latin typeface="Georgia" panose="02040502050405020303" pitchFamily="18" charset="0"/>
          </a:endParaRPr>
        </a:p>
      </dgm:t>
    </dgm:pt>
    <dgm:pt modelId="{85D4EF4D-D661-4FE3-A4A6-39A089E5D7BB}">
      <dgm:prSet phldrT="[Text]" custT="1"/>
      <dgm:spPr>
        <a:solidFill>
          <a:srgbClr val="AA2269"/>
        </a:solidFill>
      </dgm:spPr>
      <dgm:t>
        <a:bodyPr/>
        <a:lstStyle/>
        <a:p>
          <a:r>
            <a:rPr lang="en-US" sz="1600" b="0" dirty="0">
              <a:latin typeface="Arial" panose="020B0604020202020204" pitchFamily="34" charset="0"/>
              <a:cs typeface="Arial" panose="020B0604020202020204" pitchFamily="34" charset="0"/>
            </a:rPr>
            <a:t>Risk Management Approach and Experience</a:t>
          </a:r>
        </a:p>
      </dgm:t>
    </dgm:pt>
    <dgm:pt modelId="{AB9EC0EB-4F26-4DA6-A88F-275471EB40F8}" type="parTrans" cxnId="{6D5C0DAA-A42B-46B6-A811-C1C7DC785148}">
      <dgm:prSet/>
      <dgm:spPr/>
      <dgm:t>
        <a:bodyPr/>
        <a:lstStyle/>
        <a:p>
          <a:endParaRPr lang="en-US">
            <a:latin typeface="Georgia" panose="02040502050405020303" pitchFamily="18" charset="0"/>
          </a:endParaRPr>
        </a:p>
      </dgm:t>
    </dgm:pt>
    <dgm:pt modelId="{B293F842-4CC8-4FD3-BD6B-5A1940760D5B}" type="sibTrans" cxnId="{6D5C0DAA-A42B-46B6-A811-C1C7DC785148}">
      <dgm:prSet/>
      <dgm:spPr/>
      <dgm:t>
        <a:bodyPr/>
        <a:lstStyle/>
        <a:p>
          <a:endParaRPr lang="en-US">
            <a:latin typeface="Georgia" panose="02040502050405020303" pitchFamily="18" charset="0"/>
          </a:endParaRPr>
        </a:p>
      </dgm:t>
    </dgm:pt>
    <dgm:pt modelId="{6767BBA4-FE95-45E1-BB30-A3DFDA80381A}">
      <dgm:prSet custT="1"/>
      <dgm:spPr>
        <a:solidFill>
          <a:srgbClr val="D395A8"/>
        </a:solidFill>
      </dgm:spPr>
      <dgm:t>
        <a:bodyPr/>
        <a:lstStyle/>
        <a:p>
          <a:r>
            <a:rPr lang="en-GB" sz="1600" b="0" dirty="0">
              <a:solidFill>
                <a:srgbClr val="FFFFFF"/>
              </a:solidFill>
              <a:latin typeface="Arial" panose="020B0604020202020204" pitchFamily="34" charset="0"/>
              <a:cs typeface="Arial" panose="020B0604020202020204" pitchFamily="34" charset="0"/>
            </a:rPr>
            <a:t>Facilities Management Experience</a:t>
          </a:r>
        </a:p>
      </dgm:t>
    </dgm:pt>
    <dgm:pt modelId="{5B093023-1848-40C0-BE8B-857FF8F770DB}" type="parTrans" cxnId="{D636D11F-4122-4F17-99DF-AB104CE3B6AB}">
      <dgm:prSet/>
      <dgm:spPr/>
      <dgm:t>
        <a:bodyPr/>
        <a:lstStyle/>
        <a:p>
          <a:endParaRPr lang="en-US">
            <a:latin typeface="Georgia" panose="02040502050405020303" pitchFamily="18" charset="0"/>
          </a:endParaRPr>
        </a:p>
      </dgm:t>
    </dgm:pt>
    <dgm:pt modelId="{B2B3FFD4-8E34-4AC7-BD90-498B48F707BE}" type="sibTrans" cxnId="{D636D11F-4122-4F17-99DF-AB104CE3B6AB}">
      <dgm:prSet/>
      <dgm:spPr/>
      <dgm:t>
        <a:bodyPr/>
        <a:lstStyle/>
        <a:p>
          <a:endParaRPr lang="en-US">
            <a:latin typeface="Georgia" panose="02040502050405020303" pitchFamily="18" charset="0"/>
          </a:endParaRPr>
        </a:p>
      </dgm:t>
    </dgm:pt>
    <dgm:pt modelId="{FC650526-8BD8-4A21-9B27-6CC1691F13D7}">
      <dgm:prSet custT="1"/>
      <dgm:spPr>
        <a:solidFill>
          <a:srgbClr val="AA2269"/>
        </a:solidFill>
      </dgm:spPr>
      <dgm:t>
        <a:bodyPr/>
        <a:lstStyle/>
        <a:p>
          <a:r>
            <a:rPr lang="en-GB" sz="1600" b="0" dirty="0">
              <a:solidFill>
                <a:srgbClr val="FFFFFF"/>
              </a:solidFill>
              <a:latin typeface="Arial" panose="020B0604020202020204" pitchFamily="34" charset="0"/>
              <a:cs typeface="Arial" panose="020B0604020202020204" pitchFamily="34" charset="0"/>
            </a:rPr>
            <a:t>PPP Experience</a:t>
          </a:r>
        </a:p>
      </dgm:t>
    </dgm:pt>
    <dgm:pt modelId="{48E7A4BB-6259-4AFD-BBDB-157C81EA5F8D}" type="parTrans" cxnId="{44C76B67-D377-4C5D-BB8C-E684F6181D5D}">
      <dgm:prSet/>
      <dgm:spPr/>
      <dgm:t>
        <a:bodyPr/>
        <a:lstStyle/>
        <a:p>
          <a:endParaRPr lang="en-US">
            <a:latin typeface="Georgia" panose="02040502050405020303" pitchFamily="18" charset="0"/>
          </a:endParaRPr>
        </a:p>
      </dgm:t>
    </dgm:pt>
    <dgm:pt modelId="{C70A75A9-02C2-4290-9A9D-372CB5E8A5AE}" type="sibTrans" cxnId="{44C76B67-D377-4C5D-BB8C-E684F6181D5D}">
      <dgm:prSet/>
      <dgm:spPr/>
      <dgm:t>
        <a:bodyPr/>
        <a:lstStyle/>
        <a:p>
          <a:endParaRPr lang="en-US">
            <a:latin typeface="Georgia" panose="02040502050405020303" pitchFamily="18" charset="0"/>
          </a:endParaRPr>
        </a:p>
      </dgm:t>
    </dgm:pt>
    <dgm:pt modelId="{7C315567-3CDB-49C9-A344-F23D5FD9B1A3}">
      <dgm:prSet phldrT="[Text]" custT="1"/>
      <dgm:spPr>
        <a:solidFill>
          <a:srgbClr val="AA2269"/>
        </a:solidFill>
      </dgm:spPr>
      <dgm:t>
        <a:bodyPr/>
        <a:lstStyle/>
        <a:p>
          <a:r>
            <a:rPr lang="en-US" sz="1600" b="0" dirty="0">
              <a:latin typeface="Arial" panose="020B0604020202020204" pitchFamily="34" charset="0"/>
              <a:cs typeface="Arial" panose="020B0604020202020204" pitchFamily="34" charset="0"/>
            </a:rPr>
            <a:t>Construction Experience</a:t>
          </a:r>
        </a:p>
      </dgm:t>
    </dgm:pt>
    <dgm:pt modelId="{30FA8FB7-9313-4CE7-AFDD-C0372CD244B8}" type="parTrans" cxnId="{C5231F1C-16FC-4561-B7B8-4B8C3B8CA916}">
      <dgm:prSet/>
      <dgm:spPr/>
      <dgm:t>
        <a:bodyPr/>
        <a:lstStyle/>
        <a:p>
          <a:endParaRPr lang="en-GB"/>
        </a:p>
      </dgm:t>
    </dgm:pt>
    <dgm:pt modelId="{D040E639-6845-4550-8A6B-E22E0D6F79B5}" type="sibTrans" cxnId="{C5231F1C-16FC-4561-B7B8-4B8C3B8CA916}">
      <dgm:prSet/>
      <dgm:spPr/>
      <dgm:t>
        <a:bodyPr/>
        <a:lstStyle/>
        <a:p>
          <a:endParaRPr lang="en-GB"/>
        </a:p>
      </dgm:t>
    </dgm:pt>
    <dgm:pt modelId="{F6E11702-B783-47F5-86B4-6227EE743B45}" type="pres">
      <dgm:prSet presAssocID="{190FBBC3-FA49-4E6F-BCCF-220834B7DF96}" presName="Name0" presStyleCnt="0">
        <dgm:presLayoutVars>
          <dgm:chMax val="7"/>
          <dgm:chPref val="7"/>
          <dgm:dir/>
        </dgm:presLayoutVars>
      </dgm:prSet>
      <dgm:spPr/>
    </dgm:pt>
    <dgm:pt modelId="{E907CC86-E316-40D1-9A4D-1899145D9F20}" type="pres">
      <dgm:prSet presAssocID="{190FBBC3-FA49-4E6F-BCCF-220834B7DF96}" presName="Name1" presStyleCnt="0"/>
      <dgm:spPr/>
    </dgm:pt>
    <dgm:pt modelId="{BA52ED7B-A7F1-48AF-8E5F-FFA2AE5C4905}" type="pres">
      <dgm:prSet presAssocID="{190FBBC3-FA49-4E6F-BCCF-220834B7DF96}" presName="cycle" presStyleCnt="0"/>
      <dgm:spPr/>
    </dgm:pt>
    <dgm:pt modelId="{9FAD73A7-2052-44CF-B1F4-45F6C7D7A061}" type="pres">
      <dgm:prSet presAssocID="{190FBBC3-FA49-4E6F-BCCF-220834B7DF96}" presName="srcNode" presStyleLbl="node1" presStyleIdx="0" presStyleCnt="6"/>
      <dgm:spPr/>
    </dgm:pt>
    <dgm:pt modelId="{678BB40B-C590-4136-BD17-E9D410141520}" type="pres">
      <dgm:prSet presAssocID="{190FBBC3-FA49-4E6F-BCCF-220834B7DF96}" presName="conn" presStyleLbl="parChTrans1D2" presStyleIdx="0" presStyleCnt="1"/>
      <dgm:spPr/>
    </dgm:pt>
    <dgm:pt modelId="{369FC74F-4232-4B8A-846D-8A5A27159B3C}" type="pres">
      <dgm:prSet presAssocID="{190FBBC3-FA49-4E6F-BCCF-220834B7DF96}" presName="extraNode" presStyleLbl="node1" presStyleIdx="0" presStyleCnt="6"/>
      <dgm:spPr/>
    </dgm:pt>
    <dgm:pt modelId="{E02436A7-7A6B-470A-B653-216F4DC4EF42}" type="pres">
      <dgm:prSet presAssocID="{190FBBC3-FA49-4E6F-BCCF-220834B7DF96}" presName="dstNode" presStyleLbl="node1" presStyleIdx="0" presStyleCnt="6"/>
      <dgm:spPr/>
    </dgm:pt>
    <dgm:pt modelId="{48481F04-8FA2-4082-AD2A-1E2EC9632759}" type="pres">
      <dgm:prSet presAssocID="{833FB69A-EA6A-4A11-94E5-572CB445C2F8}" presName="text_1" presStyleLbl="node1" presStyleIdx="0" presStyleCnt="6">
        <dgm:presLayoutVars>
          <dgm:bulletEnabled val="1"/>
        </dgm:presLayoutVars>
      </dgm:prSet>
      <dgm:spPr/>
    </dgm:pt>
    <dgm:pt modelId="{85388393-E5FC-405B-B144-76579460C189}" type="pres">
      <dgm:prSet presAssocID="{833FB69A-EA6A-4A11-94E5-572CB445C2F8}" presName="accent_1" presStyleCnt="0"/>
      <dgm:spPr/>
    </dgm:pt>
    <dgm:pt modelId="{CEC3EF3E-CB32-4C41-9F35-E29788DF7FD6}" type="pres">
      <dgm:prSet presAssocID="{833FB69A-EA6A-4A11-94E5-572CB445C2F8}" presName="accentRepeatNode" presStyleLbl="solidFgAcc1" presStyleIdx="0" presStyleCnt="6"/>
      <dgm:spPr>
        <a:solidFill>
          <a:srgbClr val="6C1643"/>
        </a:solidFill>
        <a:ln w="19050">
          <a:solidFill>
            <a:schemeClr val="bg1"/>
          </a:solidFill>
        </a:ln>
      </dgm:spPr>
    </dgm:pt>
    <dgm:pt modelId="{24A775CF-BA0F-435C-91DE-9C1C1F650153}" type="pres">
      <dgm:prSet presAssocID="{7C315567-3CDB-49C9-A344-F23D5FD9B1A3}" presName="text_2" presStyleLbl="node1" presStyleIdx="1" presStyleCnt="6">
        <dgm:presLayoutVars>
          <dgm:bulletEnabled val="1"/>
        </dgm:presLayoutVars>
      </dgm:prSet>
      <dgm:spPr/>
    </dgm:pt>
    <dgm:pt modelId="{6C2552FB-5F1C-4817-A22D-BC815107F951}" type="pres">
      <dgm:prSet presAssocID="{7C315567-3CDB-49C9-A344-F23D5FD9B1A3}" presName="accent_2" presStyleCnt="0"/>
      <dgm:spPr/>
    </dgm:pt>
    <dgm:pt modelId="{A77DF550-DC78-4092-BD8F-4FEF018D2E2E}" type="pres">
      <dgm:prSet presAssocID="{7C315567-3CDB-49C9-A344-F23D5FD9B1A3}" presName="accentRepeatNode" presStyleLbl="solidFgAcc1" presStyleIdx="1" presStyleCnt="6"/>
      <dgm:spPr>
        <a:solidFill>
          <a:srgbClr val="AA2269"/>
        </a:solidFill>
        <a:ln w="19050">
          <a:solidFill>
            <a:schemeClr val="bg1"/>
          </a:solidFill>
        </a:ln>
      </dgm:spPr>
    </dgm:pt>
    <dgm:pt modelId="{FF939E96-8424-4B69-B3F0-D0877F002C93}" type="pres">
      <dgm:prSet presAssocID="{6767BBA4-FE95-45E1-BB30-A3DFDA80381A}" presName="text_3" presStyleLbl="node1" presStyleIdx="2" presStyleCnt="6">
        <dgm:presLayoutVars>
          <dgm:bulletEnabled val="1"/>
        </dgm:presLayoutVars>
      </dgm:prSet>
      <dgm:spPr/>
    </dgm:pt>
    <dgm:pt modelId="{CF85F8EE-ED32-4416-9AA5-850116E1882E}" type="pres">
      <dgm:prSet presAssocID="{6767BBA4-FE95-45E1-BB30-A3DFDA80381A}" presName="accent_3" presStyleCnt="0"/>
      <dgm:spPr/>
    </dgm:pt>
    <dgm:pt modelId="{FC7373B5-F773-460B-ACA5-8764D0F658F5}" type="pres">
      <dgm:prSet presAssocID="{6767BBA4-FE95-45E1-BB30-A3DFDA80381A}" presName="accentRepeatNode" presStyleLbl="solidFgAcc1" presStyleIdx="2" presStyleCnt="6"/>
      <dgm:spPr>
        <a:solidFill>
          <a:srgbClr val="D395A8"/>
        </a:solidFill>
        <a:ln w="19050">
          <a:solidFill>
            <a:schemeClr val="bg1"/>
          </a:solidFill>
        </a:ln>
      </dgm:spPr>
    </dgm:pt>
    <dgm:pt modelId="{19632342-63E7-44D0-B7DD-9E6E7E00DB01}" type="pres">
      <dgm:prSet presAssocID="{FC650526-8BD8-4A21-9B27-6CC1691F13D7}" presName="text_4" presStyleLbl="node1" presStyleIdx="3" presStyleCnt="6">
        <dgm:presLayoutVars>
          <dgm:bulletEnabled val="1"/>
        </dgm:presLayoutVars>
      </dgm:prSet>
      <dgm:spPr/>
    </dgm:pt>
    <dgm:pt modelId="{65FBE36E-530E-4F54-8FCC-DD1B8B8F5835}" type="pres">
      <dgm:prSet presAssocID="{FC650526-8BD8-4A21-9B27-6CC1691F13D7}" presName="accent_4" presStyleCnt="0"/>
      <dgm:spPr/>
    </dgm:pt>
    <dgm:pt modelId="{AB5FB175-E2AA-4F92-8ECF-670E05B15355}" type="pres">
      <dgm:prSet presAssocID="{FC650526-8BD8-4A21-9B27-6CC1691F13D7}" presName="accentRepeatNode" presStyleLbl="solidFgAcc1" presStyleIdx="3" presStyleCnt="6"/>
      <dgm:spPr>
        <a:solidFill>
          <a:srgbClr val="AA2269"/>
        </a:solidFill>
        <a:ln w="19050">
          <a:solidFill>
            <a:schemeClr val="bg1"/>
          </a:solidFill>
        </a:ln>
      </dgm:spPr>
    </dgm:pt>
    <dgm:pt modelId="{D00745A1-D7AB-4564-B216-12BDBFC0CBC2}" type="pres">
      <dgm:prSet presAssocID="{833F35DC-E8C1-43D4-A9B6-6587057115F4}" presName="text_5" presStyleLbl="node1" presStyleIdx="4" presStyleCnt="6">
        <dgm:presLayoutVars>
          <dgm:bulletEnabled val="1"/>
        </dgm:presLayoutVars>
      </dgm:prSet>
      <dgm:spPr/>
    </dgm:pt>
    <dgm:pt modelId="{AD60E81C-731F-4C8A-B271-B8E4A13E84A7}" type="pres">
      <dgm:prSet presAssocID="{833F35DC-E8C1-43D4-A9B6-6587057115F4}" presName="accent_5" presStyleCnt="0"/>
      <dgm:spPr/>
    </dgm:pt>
    <dgm:pt modelId="{B74C2F85-DB84-46E4-B43F-54C49937C24A}" type="pres">
      <dgm:prSet presAssocID="{833F35DC-E8C1-43D4-A9B6-6587057115F4}" presName="accentRepeatNode" presStyleLbl="solidFgAcc1" presStyleIdx="4" presStyleCnt="6"/>
      <dgm:spPr>
        <a:solidFill>
          <a:srgbClr val="6C1643"/>
        </a:solidFill>
        <a:ln w="19050">
          <a:solidFill>
            <a:schemeClr val="bg1"/>
          </a:solidFill>
        </a:ln>
      </dgm:spPr>
    </dgm:pt>
    <dgm:pt modelId="{6517BE55-0795-452D-8D6F-9DE97079B7C1}" type="pres">
      <dgm:prSet presAssocID="{85D4EF4D-D661-4FE3-A4A6-39A089E5D7BB}" presName="text_6" presStyleLbl="node1" presStyleIdx="5" presStyleCnt="6">
        <dgm:presLayoutVars>
          <dgm:bulletEnabled val="1"/>
        </dgm:presLayoutVars>
      </dgm:prSet>
      <dgm:spPr/>
    </dgm:pt>
    <dgm:pt modelId="{24B94B70-84C0-46E2-A210-D0648EF26944}" type="pres">
      <dgm:prSet presAssocID="{85D4EF4D-D661-4FE3-A4A6-39A089E5D7BB}" presName="accent_6" presStyleCnt="0"/>
      <dgm:spPr/>
    </dgm:pt>
    <dgm:pt modelId="{60933B71-2DC4-4A6F-A762-8CD8027576C3}" type="pres">
      <dgm:prSet presAssocID="{85D4EF4D-D661-4FE3-A4A6-39A089E5D7BB}" presName="accentRepeatNode" presStyleLbl="solidFgAcc1" presStyleIdx="5" presStyleCnt="6"/>
      <dgm:spPr>
        <a:solidFill>
          <a:srgbClr val="AA2269"/>
        </a:solidFill>
        <a:ln w="19050">
          <a:solidFill>
            <a:schemeClr val="bg1"/>
          </a:solidFill>
        </a:ln>
      </dgm:spPr>
    </dgm:pt>
  </dgm:ptLst>
  <dgm:cxnLst>
    <dgm:cxn modelId="{0EDA6F08-3FA2-45B1-8D6C-D8A6D1072BE6}" type="presOf" srcId="{85D4EF4D-D661-4FE3-A4A6-39A089E5D7BB}" destId="{6517BE55-0795-452D-8D6F-9DE97079B7C1}" srcOrd="0" destOrd="0" presId="urn:microsoft.com/office/officeart/2008/layout/VerticalCurvedList"/>
    <dgm:cxn modelId="{4604DB08-3EDE-429E-9718-487ABD6FFEFC}" type="presOf" srcId="{7C315567-3CDB-49C9-A344-F23D5FD9B1A3}" destId="{24A775CF-BA0F-435C-91DE-9C1C1F650153}" srcOrd="0" destOrd="0" presId="urn:microsoft.com/office/officeart/2008/layout/VerticalCurvedList"/>
    <dgm:cxn modelId="{C5231F1C-16FC-4561-B7B8-4B8C3B8CA916}" srcId="{190FBBC3-FA49-4E6F-BCCF-220834B7DF96}" destId="{7C315567-3CDB-49C9-A344-F23D5FD9B1A3}" srcOrd="1" destOrd="0" parTransId="{30FA8FB7-9313-4CE7-AFDD-C0372CD244B8}" sibTransId="{D040E639-6845-4550-8A6B-E22E0D6F79B5}"/>
    <dgm:cxn modelId="{D636D11F-4122-4F17-99DF-AB104CE3B6AB}" srcId="{190FBBC3-FA49-4E6F-BCCF-220834B7DF96}" destId="{6767BBA4-FE95-45E1-BB30-A3DFDA80381A}" srcOrd="2" destOrd="0" parTransId="{5B093023-1848-40C0-BE8B-857FF8F770DB}" sibTransId="{B2B3FFD4-8E34-4AC7-BD90-498B48F707BE}"/>
    <dgm:cxn modelId="{EA6FB620-E4B1-4E67-866A-8134BBB5CEB6}" type="presOf" srcId="{FC650526-8BD8-4A21-9B27-6CC1691F13D7}" destId="{19632342-63E7-44D0-B7DD-9E6E7E00DB01}" srcOrd="0" destOrd="0" presId="urn:microsoft.com/office/officeart/2008/layout/VerticalCurvedList"/>
    <dgm:cxn modelId="{5C751527-67B1-43B5-B978-8840F36410AD}" type="presOf" srcId="{190FBBC3-FA49-4E6F-BCCF-220834B7DF96}" destId="{F6E11702-B783-47F5-86B4-6227EE743B45}" srcOrd="0" destOrd="0" presId="urn:microsoft.com/office/officeart/2008/layout/VerticalCurvedList"/>
    <dgm:cxn modelId="{93004831-0AAC-4FCB-B3FE-0D221F8045C2}" type="presOf" srcId="{F1B91157-1A67-4A8C-B81F-18778930FB6D}" destId="{678BB40B-C590-4136-BD17-E9D410141520}" srcOrd="0" destOrd="0" presId="urn:microsoft.com/office/officeart/2008/layout/VerticalCurvedList"/>
    <dgm:cxn modelId="{89607A41-5FF9-4BA7-AFC6-3B0AF4FDD61D}" type="presOf" srcId="{833FB69A-EA6A-4A11-94E5-572CB445C2F8}" destId="{48481F04-8FA2-4082-AD2A-1E2EC9632759}" srcOrd="0" destOrd="0" presId="urn:microsoft.com/office/officeart/2008/layout/VerticalCurvedList"/>
    <dgm:cxn modelId="{0E8AE264-92FA-49B9-A188-6DCF16129825}" type="presOf" srcId="{6767BBA4-FE95-45E1-BB30-A3DFDA80381A}" destId="{FF939E96-8424-4B69-B3F0-D0877F002C93}" srcOrd="0" destOrd="0" presId="urn:microsoft.com/office/officeart/2008/layout/VerticalCurvedList"/>
    <dgm:cxn modelId="{44C76B67-D377-4C5D-BB8C-E684F6181D5D}" srcId="{190FBBC3-FA49-4E6F-BCCF-220834B7DF96}" destId="{FC650526-8BD8-4A21-9B27-6CC1691F13D7}" srcOrd="3" destOrd="0" parTransId="{48E7A4BB-6259-4AFD-BBDB-157C81EA5F8D}" sibTransId="{C70A75A9-02C2-4290-9A9D-372CB5E8A5AE}"/>
    <dgm:cxn modelId="{9B51FE7B-AEAB-4785-9B84-03BBD751EC2D}" srcId="{190FBBC3-FA49-4E6F-BCCF-220834B7DF96}" destId="{833FB69A-EA6A-4A11-94E5-572CB445C2F8}" srcOrd="0" destOrd="0" parTransId="{BC730FF2-7308-481C-8702-0BAB0C7B83DA}" sibTransId="{F1B91157-1A67-4A8C-B81F-18778930FB6D}"/>
    <dgm:cxn modelId="{84A9B9A3-E997-40D1-A617-36C543FE4B06}" srcId="{190FBBC3-FA49-4E6F-BCCF-220834B7DF96}" destId="{833F35DC-E8C1-43D4-A9B6-6587057115F4}" srcOrd="4" destOrd="0" parTransId="{68C97B14-BC44-4C30-8657-B250D802259C}" sibTransId="{78331624-740A-476C-A177-D9CC0391F4E1}"/>
    <dgm:cxn modelId="{6D5C0DAA-A42B-46B6-A811-C1C7DC785148}" srcId="{190FBBC3-FA49-4E6F-BCCF-220834B7DF96}" destId="{85D4EF4D-D661-4FE3-A4A6-39A089E5D7BB}" srcOrd="5" destOrd="0" parTransId="{AB9EC0EB-4F26-4DA6-A88F-275471EB40F8}" sibTransId="{B293F842-4CC8-4FD3-BD6B-5A1940760D5B}"/>
    <dgm:cxn modelId="{C82496AA-4A8E-4BCA-94BC-20271BF1B20D}" type="presOf" srcId="{833F35DC-E8C1-43D4-A9B6-6587057115F4}" destId="{D00745A1-D7AB-4564-B216-12BDBFC0CBC2}" srcOrd="0" destOrd="0" presId="urn:microsoft.com/office/officeart/2008/layout/VerticalCurvedList"/>
    <dgm:cxn modelId="{2DE7C291-4FDB-4E32-A180-E4741934C1D8}" type="presParOf" srcId="{F6E11702-B783-47F5-86B4-6227EE743B45}" destId="{E907CC86-E316-40D1-9A4D-1899145D9F20}" srcOrd="0" destOrd="0" presId="urn:microsoft.com/office/officeart/2008/layout/VerticalCurvedList"/>
    <dgm:cxn modelId="{4EE644F7-86A6-4A3D-831F-0D94D2078A65}" type="presParOf" srcId="{E907CC86-E316-40D1-9A4D-1899145D9F20}" destId="{BA52ED7B-A7F1-48AF-8E5F-FFA2AE5C4905}" srcOrd="0" destOrd="0" presId="urn:microsoft.com/office/officeart/2008/layout/VerticalCurvedList"/>
    <dgm:cxn modelId="{EBA44EEF-2077-45ED-AE68-BF81F974ED60}" type="presParOf" srcId="{BA52ED7B-A7F1-48AF-8E5F-FFA2AE5C4905}" destId="{9FAD73A7-2052-44CF-B1F4-45F6C7D7A061}" srcOrd="0" destOrd="0" presId="urn:microsoft.com/office/officeart/2008/layout/VerticalCurvedList"/>
    <dgm:cxn modelId="{043BBD3A-6BDB-416F-BB2F-1491BB2E14DD}" type="presParOf" srcId="{BA52ED7B-A7F1-48AF-8E5F-FFA2AE5C4905}" destId="{678BB40B-C590-4136-BD17-E9D410141520}" srcOrd="1" destOrd="0" presId="urn:microsoft.com/office/officeart/2008/layout/VerticalCurvedList"/>
    <dgm:cxn modelId="{9500C831-76ED-47B7-8A52-D9A3501DB205}" type="presParOf" srcId="{BA52ED7B-A7F1-48AF-8E5F-FFA2AE5C4905}" destId="{369FC74F-4232-4B8A-846D-8A5A27159B3C}" srcOrd="2" destOrd="0" presId="urn:microsoft.com/office/officeart/2008/layout/VerticalCurvedList"/>
    <dgm:cxn modelId="{E6A24427-76A3-43C8-8418-38815E0D5B86}" type="presParOf" srcId="{BA52ED7B-A7F1-48AF-8E5F-FFA2AE5C4905}" destId="{E02436A7-7A6B-470A-B653-216F4DC4EF42}" srcOrd="3" destOrd="0" presId="urn:microsoft.com/office/officeart/2008/layout/VerticalCurvedList"/>
    <dgm:cxn modelId="{8682F814-0124-4F91-AA7F-90B972832401}" type="presParOf" srcId="{E907CC86-E316-40D1-9A4D-1899145D9F20}" destId="{48481F04-8FA2-4082-AD2A-1E2EC9632759}" srcOrd="1" destOrd="0" presId="urn:microsoft.com/office/officeart/2008/layout/VerticalCurvedList"/>
    <dgm:cxn modelId="{FA25174A-8CB8-407E-BC1F-A0F37F5FDE76}" type="presParOf" srcId="{E907CC86-E316-40D1-9A4D-1899145D9F20}" destId="{85388393-E5FC-405B-B144-76579460C189}" srcOrd="2" destOrd="0" presId="urn:microsoft.com/office/officeart/2008/layout/VerticalCurvedList"/>
    <dgm:cxn modelId="{01F0F059-B0FD-4DC1-B4BA-8725B17FFC1F}" type="presParOf" srcId="{85388393-E5FC-405B-B144-76579460C189}" destId="{CEC3EF3E-CB32-4C41-9F35-E29788DF7FD6}" srcOrd="0" destOrd="0" presId="urn:microsoft.com/office/officeart/2008/layout/VerticalCurvedList"/>
    <dgm:cxn modelId="{EBEF860C-D08A-4F8C-BD08-9975493DF9B6}" type="presParOf" srcId="{E907CC86-E316-40D1-9A4D-1899145D9F20}" destId="{24A775CF-BA0F-435C-91DE-9C1C1F650153}" srcOrd="3" destOrd="0" presId="urn:microsoft.com/office/officeart/2008/layout/VerticalCurvedList"/>
    <dgm:cxn modelId="{411F0774-9CA9-4B60-B331-4C3FB61C60F2}" type="presParOf" srcId="{E907CC86-E316-40D1-9A4D-1899145D9F20}" destId="{6C2552FB-5F1C-4817-A22D-BC815107F951}" srcOrd="4" destOrd="0" presId="urn:microsoft.com/office/officeart/2008/layout/VerticalCurvedList"/>
    <dgm:cxn modelId="{1CF6777D-C913-4E08-88CE-314387BC076B}" type="presParOf" srcId="{6C2552FB-5F1C-4817-A22D-BC815107F951}" destId="{A77DF550-DC78-4092-BD8F-4FEF018D2E2E}" srcOrd="0" destOrd="0" presId="urn:microsoft.com/office/officeart/2008/layout/VerticalCurvedList"/>
    <dgm:cxn modelId="{6FD7DD83-6CDD-42D4-AD30-5DB22CB332C7}" type="presParOf" srcId="{E907CC86-E316-40D1-9A4D-1899145D9F20}" destId="{FF939E96-8424-4B69-B3F0-D0877F002C93}" srcOrd="5" destOrd="0" presId="urn:microsoft.com/office/officeart/2008/layout/VerticalCurvedList"/>
    <dgm:cxn modelId="{C7752A69-FAC9-4F82-A3FA-E4D038C1CB11}" type="presParOf" srcId="{E907CC86-E316-40D1-9A4D-1899145D9F20}" destId="{CF85F8EE-ED32-4416-9AA5-850116E1882E}" srcOrd="6" destOrd="0" presId="urn:microsoft.com/office/officeart/2008/layout/VerticalCurvedList"/>
    <dgm:cxn modelId="{4585EB09-164F-4DBE-85B9-4713412B10CB}" type="presParOf" srcId="{CF85F8EE-ED32-4416-9AA5-850116E1882E}" destId="{FC7373B5-F773-460B-ACA5-8764D0F658F5}" srcOrd="0" destOrd="0" presId="urn:microsoft.com/office/officeart/2008/layout/VerticalCurvedList"/>
    <dgm:cxn modelId="{C6B53E37-1A10-48D0-A305-F3F2F7A2EB48}" type="presParOf" srcId="{E907CC86-E316-40D1-9A4D-1899145D9F20}" destId="{19632342-63E7-44D0-B7DD-9E6E7E00DB01}" srcOrd="7" destOrd="0" presId="urn:microsoft.com/office/officeart/2008/layout/VerticalCurvedList"/>
    <dgm:cxn modelId="{1F053423-D680-4D7E-B74A-CACF3525672E}" type="presParOf" srcId="{E907CC86-E316-40D1-9A4D-1899145D9F20}" destId="{65FBE36E-530E-4F54-8FCC-DD1B8B8F5835}" srcOrd="8" destOrd="0" presId="urn:microsoft.com/office/officeart/2008/layout/VerticalCurvedList"/>
    <dgm:cxn modelId="{C391D025-A1D2-4EE6-9B29-0663F07283A9}" type="presParOf" srcId="{65FBE36E-530E-4F54-8FCC-DD1B8B8F5835}" destId="{AB5FB175-E2AA-4F92-8ECF-670E05B15355}" srcOrd="0" destOrd="0" presId="urn:microsoft.com/office/officeart/2008/layout/VerticalCurvedList"/>
    <dgm:cxn modelId="{8850ACA4-3617-4B66-B049-0F65D2979510}" type="presParOf" srcId="{E907CC86-E316-40D1-9A4D-1899145D9F20}" destId="{D00745A1-D7AB-4564-B216-12BDBFC0CBC2}" srcOrd="9" destOrd="0" presId="urn:microsoft.com/office/officeart/2008/layout/VerticalCurvedList"/>
    <dgm:cxn modelId="{2578A447-5EB2-4595-8FEE-739FB53D7D1F}" type="presParOf" srcId="{E907CC86-E316-40D1-9A4D-1899145D9F20}" destId="{AD60E81C-731F-4C8A-B271-B8E4A13E84A7}" srcOrd="10" destOrd="0" presId="urn:microsoft.com/office/officeart/2008/layout/VerticalCurvedList"/>
    <dgm:cxn modelId="{A29117A0-B5BA-4472-8F4E-02E54D812A6E}" type="presParOf" srcId="{AD60E81C-731F-4C8A-B271-B8E4A13E84A7}" destId="{B74C2F85-DB84-46E4-B43F-54C49937C24A}" srcOrd="0" destOrd="0" presId="urn:microsoft.com/office/officeart/2008/layout/VerticalCurvedList"/>
    <dgm:cxn modelId="{7CE5C0EA-AD28-40E9-B48E-C9C944AA0BB0}" type="presParOf" srcId="{E907CC86-E316-40D1-9A4D-1899145D9F20}" destId="{6517BE55-0795-452D-8D6F-9DE97079B7C1}" srcOrd="11" destOrd="0" presId="urn:microsoft.com/office/officeart/2008/layout/VerticalCurvedList"/>
    <dgm:cxn modelId="{0A113FFE-7013-414A-BA6A-016604D636E1}" type="presParOf" srcId="{E907CC86-E316-40D1-9A4D-1899145D9F20}" destId="{24B94B70-84C0-46E2-A210-D0648EF26944}" srcOrd="12" destOrd="0" presId="urn:microsoft.com/office/officeart/2008/layout/VerticalCurvedList"/>
    <dgm:cxn modelId="{B66843A5-3DCB-4A4A-8F55-91386A29C067}" type="presParOf" srcId="{24B94B70-84C0-46E2-A210-D0648EF26944}" destId="{60933B71-2DC4-4A6F-A762-8CD8027576C3}" srcOrd="0" destOrd="0" presId="urn:microsoft.com/office/officeart/2008/layout/VerticalCurvedList"/>
  </dgm:cxnLst>
  <dgm:bg/>
  <dgm:whole/>
  <dgm:extLst>
    <a:ext uri="http://schemas.microsoft.com/office/drawing/2008/diagram">
      <dsp:dataModelExt xmlns:dsp="http://schemas.microsoft.com/office/drawing/2008/diagram" relId="rId6" minVer="http://schemas.openxmlformats.org/drawingml/2006/diagram"/>
    </a:ext>
    <a:ext uri="{C62137D5-CB1D-491B-B009-E17868A290BF}">
      <dgm14:recolorImg xmlns:dgm14="http://schemas.microsoft.com/office/drawing/2010/diagram" val="1"/>
    </a:ext>
  </dgm:extLst>
</dgm:dataModel>
</file>

<file path=ppt/diagrams/data4.xml><?xml version="1.0" encoding="utf-8"?>
<dgm:dataModel xmlns:dgm="http://schemas.openxmlformats.org/drawingml/2006/diagram" xmlns:a="http://schemas.openxmlformats.org/drawingml/2006/main">
  <dgm:ptLst>
    <dgm:pt modelId="{190FBBC3-FA49-4E6F-BCCF-220834B7DF96}" type="doc">
      <dgm:prSet loTypeId="urn:microsoft.com/office/officeart/2008/layout/VerticalCurvedList" loCatId="list" qsTypeId="urn:microsoft.com/office/officeart/2005/8/quickstyle/simple1" qsCatId="simple" csTypeId="urn:microsoft.com/office/officeart/2005/8/colors/accent1_2" csCatId="accent1" phldr="1"/>
      <dgm:spPr/>
      <dgm:t>
        <a:bodyPr/>
        <a:lstStyle/>
        <a:p>
          <a:endParaRPr lang="en-US"/>
        </a:p>
      </dgm:t>
    </dgm:pt>
    <dgm:pt modelId="{833FB69A-EA6A-4A11-94E5-572CB445C2F8}">
      <dgm:prSet phldrT="[Text]" custT="1"/>
      <dgm:spPr>
        <a:solidFill>
          <a:srgbClr val="8F1D59"/>
        </a:solidFill>
      </dgm:spPr>
      <dgm:t>
        <a:bodyPr/>
        <a:lstStyle/>
        <a:p>
          <a:r>
            <a:rPr lang="en-GB" sz="1400" b="0" dirty="0">
              <a:solidFill>
                <a:srgbClr val="FFFFFF"/>
              </a:solidFill>
              <a:latin typeface="Arial" panose="020B0604020202020204" pitchFamily="34" charset="0"/>
              <a:cs typeface="Arial" panose="020B0604020202020204" pitchFamily="34" charset="0"/>
            </a:rPr>
            <a:t>Relevant experience in PPP Projects regionally and internationally*</a:t>
          </a:r>
          <a:endParaRPr lang="en-US" sz="1400" b="0" dirty="0">
            <a:latin typeface="Arial" panose="020B0604020202020204" pitchFamily="34" charset="0"/>
            <a:cs typeface="Arial" panose="020B0604020202020204" pitchFamily="34" charset="0"/>
          </a:endParaRPr>
        </a:p>
      </dgm:t>
    </dgm:pt>
    <dgm:pt modelId="{BC730FF2-7308-481C-8702-0BAB0C7B83DA}" type="parTrans" cxnId="{9B51FE7B-AEAB-4785-9B84-03BBD751EC2D}">
      <dgm:prSet/>
      <dgm:spPr/>
      <dgm:t>
        <a:bodyPr/>
        <a:lstStyle/>
        <a:p>
          <a:endParaRPr lang="en-US">
            <a:latin typeface="Georgia" panose="02040502050405020303" pitchFamily="18" charset="0"/>
          </a:endParaRPr>
        </a:p>
      </dgm:t>
    </dgm:pt>
    <dgm:pt modelId="{F1B91157-1A67-4A8C-B81F-18778930FB6D}" type="sibTrans" cxnId="{9B51FE7B-AEAB-4785-9B84-03BBD751EC2D}">
      <dgm:prSet/>
      <dgm:spPr/>
      <dgm:t>
        <a:bodyPr/>
        <a:lstStyle/>
        <a:p>
          <a:endParaRPr lang="en-US">
            <a:latin typeface="Georgia" panose="02040502050405020303" pitchFamily="18" charset="0"/>
          </a:endParaRPr>
        </a:p>
      </dgm:t>
    </dgm:pt>
    <dgm:pt modelId="{833F35DC-E8C1-43D4-A9B6-6587057115F4}">
      <dgm:prSet phldrT="[Text]" custT="1"/>
      <dgm:spPr>
        <a:solidFill>
          <a:srgbClr val="AA2269"/>
        </a:solidFill>
      </dgm:spPr>
      <dgm:t>
        <a:bodyPr/>
        <a:lstStyle/>
        <a:p>
          <a:r>
            <a:rPr lang="en-US" sz="1400" b="0" dirty="0">
              <a:latin typeface="Arial" panose="020B0604020202020204" pitchFamily="34" charset="0"/>
              <a:cs typeface="Arial" panose="020B0604020202020204" pitchFamily="34" charset="0"/>
            </a:rPr>
            <a:t>Relevant experience in facilities management of schools</a:t>
          </a:r>
        </a:p>
      </dgm:t>
    </dgm:pt>
    <dgm:pt modelId="{68C97B14-BC44-4C30-8657-B250D802259C}" type="parTrans" cxnId="{84A9B9A3-E997-40D1-A617-36C543FE4B06}">
      <dgm:prSet/>
      <dgm:spPr/>
      <dgm:t>
        <a:bodyPr/>
        <a:lstStyle/>
        <a:p>
          <a:endParaRPr lang="en-US">
            <a:latin typeface="Georgia" panose="02040502050405020303" pitchFamily="18" charset="0"/>
          </a:endParaRPr>
        </a:p>
      </dgm:t>
    </dgm:pt>
    <dgm:pt modelId="{78331624-740A-476C-A177-D9CC0391F4E1}" type="sibTrans" cxnId="{84A9B9A3-E997-40D1-A617-36C543FE4B06}">
      <dgm:prSet/>
      <dgm:spPr/>
      <dgm:t>
        <a:bodyPr/>
        <a:lstStyle/>
        <a:p>
          <a:endParaRPr lang="en-US">
            <a:latin typeface="Georgia" panose="02040502050405020303" pitchFamily="18" charset="0"/>
          </a:endParaRPr>
        </a:p>
      </dgm:t>
    </dgm:pt>
    <dgm:pt modelId="{9E6A8222-456D-4104-8795-7ABE4E6199BB}">
      <dgm:prSet phldrT="[Text]" custT="1"/>
      <dgm:spPr>
        <a:solidFill>
          <a:srgbClr val="8F1D59"/>
        </a:solidFill>
      </dgm:spPr>
      <dgm:t>
        <a:bodyPr/>
        <a:lstStyle/>
        <a:p>
          <a:r>
            <a:rPr lang="en-US" sz="1400" b="0" dirty="0">
              <a:latin typeface="Arial" panose="020B0604020202020204" pitchFamily="34" charset="0"/>
              <a:cs typeface="Arial" panose="020B0604020202020204" pitchFamily="34" charset="0"/>
            </a:rPr>
            <a:t>Availability of resources with sufficient technical capability</a:t>
          </a:r>
        </a:p>
      </dgm:t>
    </dgm:pt>
    <dgm:pt modelId="{BE35D3CE-0680-402F-9CB7-711A83E52470}" type="parTrans" cxnId="{91B5F34D-C262-430D-8C40-04AB134B6B78}">
      <dgm:prSet/>
      <dgm:spPr/>
      <dgm:t>
        <a:bodyPr/>
        <a:lstStyle/>
        <a:p>
          <a:endParaRPr lang="en-US">
            <a:latin typeface="Georgia" panose="02040502050405020303" pitchFamily="18" charset="0"/>
          </a:endParaRPr>
        </a:p>
      </dgm:t>
    </dgm:pt>
    <dgm:pt modelId="{237F0214-B5B1-4D8E-B6AA-9823FA09CB0D}" type="sibTrans" cxnId="{91B5F34D-C262-430D-8C40-04AB134B6B78}">
      <dgm:prSet/>
      <dgm:spPr/>
      <dgm:t>
        <a:bodyPr/>
        <a:lstStyle/>
        <a:p>
          <a:endParaRPr lang="en-US">
            <a:latin typeface="Georgia" panose="02040502050405020303" pitchFamily="18" charset="0"/>
          </a:endParaRPr>
        </a:p>
      </dgm:t>
    </dgm:pt>
    <dgm:pt modelId="{6767BBA4-FE95-45E1-BB30-A3DFDA80381A}">
      <dgm:prSet custT="1"/>
      <dgm:spPr>
        <a:solidFill>
          <a:srgbClr val="AA2269"/>
        </a:solidFill>
      </dgm:spPr>
      <dgm:t>
        <a:bodyPr/>
        <a:lstStyle/>
        <a:p>
          <a:r>
            <a:rPr lang="en-GB" sz="1400" b="0" dirty="0">
              <a:solidFill>
                <a:srgbClr val="FFFFFF"/>
              </a:solidFill>
              <a:latin typeface="Arial" panose="020B0604020202020204" pitchFamily="34" charset="0"/>
              <a:cs typeface="Arial" panose="020B0604020202020204" pitchFamily="34" charset="0"/>
            </a:rPr>
            <a:t>Relevant experience in design or design management of schools</a:t>
          </a:r>
        </a:p>
      </dgm:t>
    </dgm:pt>
    <dgm:pt modelId="{5B093023-1848-40C0-BE8B-857FF8F770DB}" type="parTrans" cxnId="{D636D11F-4122-4F17-99DF-AB104CE3B6AB}">
      <dgm:prSet/>
      <dgm:spPr/>
      <dgm:t>
        <a:bodyPr/>
        <a:lstStyle/>
        <a:p>
          <a:endParaRPr lang="en-US">
            <a:latin typeface="Georgia" panose="02040502050405020303" pitchFamily="18" charset="0"/>
          </a:endParaRPr>
        </a:p>
      </dgm:t>
    </dgm:pt>
    <dgm:pt modelId="{B2B3FFD4-8E34-4AC7-BD90-498B48F707BE}" type="sibTrans" cxnId="{D636D11F-4122-4F17-99DF-AB104CE3B6AB}">
      <dgm:prSet/>
      <dgm:spPr/>
      <dgm:t>
        <a:bodyPr/>
        <a:lstStyle/>
        <a:p>
          <a:endParaRPr lang="en-US">
            <a:latin typeface="Georgia" panose="02040502050405020303" pitchFamily="18" charset="0"/>
          </a:endParaRPr>
        </a:p>
      </dgm:t>
    </dgm:pt>
    <dgm:pt modelId="{FC650526-8BD8-4A21-9B27-6CC1691F13D7}">
      <dgm:prSet custT="1"/>
      <dgm:spPr>
        <a:solidFill>
          <a:srgbClr val="D395A8"/>
        </a:solidFill>
      </dgm:spPr>
      <dgm:t>
        <a:bodyPr/>
        <a:lstStyle/>
        <a:p>
          <a:r>
            <a:rPr lang="en-GB" sz="1400" b="0" dirty="0">
              <a:solidFill>
                <a:srgbClr val="FFFFFF"/>
              </a:solidFill>
              <a:latin typeface="Arial" panose="020B0604020202020204" pitchFamily="34" charset="0"/>
              <a:cs typeface="Arial" panose="020B0604020202020204" pitchFamily="34" charset="0"/>
            </a:rPr>
            <a:t>Relevant experience in construction or construction management of schools</a:t>
          </a:r>
        </a:p>
      </dgm:t>
    </dgm:pt>
    <dgm:pt modelId="{48E7A4BB-6259-4AFD-BBDB-157C81EA5F8D}" type="parTrans" cxnId="{44C76B67-D377-4C5D-BB8C-E684F6181D5D}">
      <dgm:prSet/>
      <dgm:spPr/>
      <dgm:t>
        <a:bodyPr/>
        <a:lstStyle/>
        <a:p>
          <a:endParaRPr lang="en-US">
            <a:latin typeface="Georgia" panose="02040502050405020303" pitchFamily="18" charset="0"/>
          </a:endParaRPr>
        </a:p>
      </dgm:t>
    </dgm:pt>
    <dgm:pt modelId="{C70A75A9-02C2-4290-9A9D-372CB5E8A5AE}" type="sibTrans" cxnId="{44C76B67-D377-4C5D-BB8C-E684F6181D5D}">
      <dgm:prSet/>
      <dgm:spPr/>
      <dgm:t>
        <a:bodyPr/>
        <a:lstStyle/>
        <a:p>
          <a:endParaRPr lang="en-US">
            <a:latin typeface="Georgia" panose="02040502050405020303" pitchFamily="18" charset="0"/>
          </a:endParaRPr>
        </a:p>
      </dgm:t>
    </dgm:pt>
    <dgm:pt modelId="{F6E11702-B783-47F5-86B4-6227EE743B45}" type="pres">
      <dgm:prSet presAssocID="{190FBBC3-FA49-4E6F-BCCF-220834B7DF96}" presName="Name0" presStyleCnt="0">
        <dgm:presLayoutVars>
          <dgm:chMax val="7"/>
          <dgm:chPref val="7"/>
          <dgm:dir/>
        </dgm:presLayoutVars>
      </dgm:prSet>
      <dgm:spPr/>
    </dgm:pt>
    <dgm:pt modelId="{E907CC86-E316-40D1-9A4D-1899145D9F20}" type="pres">
      <dgm:prSet presAssocID="{190FBBC3-FA49-4E6F-BCCF-220834B7DF96}" presName="Name1" presStyleCnt="0"/>
      <dgm:spPr/>
    </dgm:pt>
    <dgm:pt modelId="{BA52ED7B-A7F1-48AF-8E5F-FFA2AE5C4905}" type="pres">
      <dgm:prSet presAssocID="{190FBBC3-FA49-4E6F-BCCF-220834B7DF96}" presName="cycle" presStyleCnt="0"/>
      <dgm:spPr/>
    </dgm:pt>
    <dgm:pt modelId="{9FAD73A7-2052-44CF-B1F4-45F6C7D7A061}" type="pres">
      <dgm:prSet presAssocID="{190FBBC3-FA49-4E6F-BCCF-220834B7DF96}" presName="srcNode" presStyleLbl="node1" presStyleIdx="0" presStyleCnt="5"/>
      <dgm:spPr/>
    </dgm:pt>
    <dgm:pt modelId="{678BB40B-C590-4136-BD17-E9D410141520}" type="pres">
      <dgm:prSet presAssocID="{190FBBC3-FA49-4E6F-BCCF-220834B7DF96}" presName="conn" presStyleLbl="parChTrans1D2" presStyleIdx="0" presStyleCnt="1"/>
      <dgm:spPr/>
    </dgm:pt>
    <dgm:pt modelId="{369FC74F-4232-4B8A-846D-8A5A27159B3C}" type="pres">
      <dgm:prSet presAssocID="{190FBBC3-FA49-4E6F-BCCF-220834B7DF96}" presName="extraNode" presStyleLbl="node1" presStyleIdx="0" presStyleCnt="5"/>
      <dgm:spPr/>
    </dgm:pt>
    <dgm:pt modelId="{E02436A7-7A6B-470A-B653-216F4DC4EF42}" type="pres">
      <dgm:prSet presAssocID="{190FBBC3-FA49-4E6F-BCCF-220834B7DF96}" presName="dstNode" presStyleLbl="node1" presStyleIdx="0" presStyleCnt="5"/>
      <dgm:spPr/>
    </dgm:pt>
    <dgm:pt modelId="{48481F04-8FA2-4082-AD2A-1E2EC9632759}" type="pres">
      <dgm:prSet presAssocID="{833FB69A-EA6A-4A11-94E5-572CB445C2F8}" presName="text_1" presStyleLbl="node1" presStyleIdx="0" presStyleCnt="5">
        <dgm:presLayoutVars>
          <dgm:bulletEnabled val="1"/>
        </dgm:presLayoutVars>
      </dgm:prSet>
      <dgm:spPr/>
    </dgm:pt>
    <dgm:pt modelId="{85388393-E5FC-405B-B144-76579460C189}" type="pres">
      <dgm:prSet presAssocID="{833FB69A-EA6A-4A11-94E5-572CB445C2F8}" presName="accent_1" presStyleCnt="0"/>
      <dgm:spPr/>
    </dgm:pt>
    <dgm:pt modelId="{CEC3EF3E-CB32-4C41-9F35-E29788DF7FD6}" type="pres">
      <dgm:prSet presAssocID="{833FB69A-EA6A-4A11-94E5-572CB445C2F8}" presName="accentRepeatNode" presStyleLbl="solidFgAcc1" presStyleIdx="0" presStyleCnt="5"/>
      <dgm:spPr>
        <a:solidFill>
          <a:srgbClr val="8F1D59"/>
        </a:solidFill>
        <a:ln w="19050">
          <a:solidFill>
            <a:schemeClr val="bg1"/>
          </a:solidFill>
        </a:ln>
      </dgm:spPr>
    </dgm:pt>
    <dgm:pt modelId="{41281A07-E562-4983-BB02-64E43C33D443}" type="pres">
      <dgm:prSet presAssocID="{6767BBA4-FE95-45E1-BB30-A3DFDA80381A}" presName="text_2" presStyleLbl="node1" presStyleIdx="1" presStyleCnt="5">
        <dgm:presLayoutVars>
          <dgm:bulletEnabled val="1"/>
        </dgm:presLayoutVars>
      </dgm:prSet>
      <dgm:spPr/>
    </dgm:pt>
    <dgm:pt modelId="{15D84E08-0FFF-4D58-9E33-0F04F6634663}" type="pres">
      <dgm:prSet presAssocID="{6767BBA4-FE95-45E1-BB30-A3DFDA80381A}" presName="accent_2" presStyleCnt="0"/>
      <dgm:spPr/>
    </dgm:pt>
    <dgm:pt modelId="{FC7373B5-F773-460B-ACA5-8764D0F658F5}" type="pres">
      <dgm:prSet presAssocID="{6767BBA4-FE95-45E1-BB30-A3DFDA80381A}" presName="accentRepeatNode" presStyleLbl="solidFgAcc1" presStyleIdx="1" presStyleCnt="5"/>
      <dgm:spPr>
        <a:solidFill>
          <a:srgbClr val="AA2269"/>
        </a:solidFill>
        <a:ln w="19050">
          <a:solidFill>
            <a:srgbClr val="FFFFFF"/>
          </a:solidFill>
        </a:ln>
      </dgm:spPr>
    </dgm:pt>
    <dgm:pt modelId="{9A6AC84B-EC0F-4C12-814F-263A7A1D089A}" type="pres">
      <dgm:prSet presAssocID="{FC650526-8BD8-4A21-9B27-6CC1691F13D7}" presName="text_3" presStyleLbl="node1" presStyleIdx="2" presStyleCnt="5">
        <dgm:presLayoutVars>
          <dgm:bulletEnabled val="1"/>
        </dgm:presLayoutVars>
      </dgm:prSet>
      <dgm:spPr/>
    </dgm:pt>
    <dgm:pt modelId="{DF88A0EF-1A05-424C-95FD-C828DF25199D}" type="pres">
      <dgm:prSet presAssocID="{FC650526-8BD8-4A21-9B27-6CC1691F13D7}" presName="accent_3" presStyleCnt="0"/>
      <dgm:spPr/>
    </dgm:pt>
    <dgm:pt modelId="{AB5FB175-E2AA-4F92-8ECF-670E05B15355}" type="pres">
      <dgm:prSet presAssocID="{FC650526-8BD8-4A21-9B27-6CC1691F13D7}" presName="accentRepeatNode" presStyleLbl="solidFgAcc1" presStyleIdx="2" presStyleCnt="5"/>
      <dgm:spPr>
        <a:solidFill>
          <a:srgbClr val="D395A8"/>
        </a:solidFill>
        <a:ln w="19050">
          <a:solidFill>
            <a:schemeClr val="bg1"/>
          </a:solidFill>
        </a:ln>
      </dgm:spPr>
    </dgm:pt>
    <dgm:pt modelId="{55E5AECD-C101-4183-AD39-62B293AE29D9}" type="pres">
      <dgm:prSet presAssocID="{833F35DC-E8C1-43D4-A9B6-6587057115F4}" presName="text_4" presStyleLbl="node1" presStyleIdx="3" presStyleCnt="5">
        <dgm:presLayoutVars>
          <dgm:bulletEnabled val="1"/>
        </dgm:presLayoutVars>
      </dgm:prSet>
      <dgm:spPr/>
    </dgm:pt>
    <dgm:pt modelId="{1D2FBB0E-7742-4808-AAF4-1EBCFC8C9954}" type="pres">
      <dgm:prSet presAssocID="{833F35DC-E8C1-43D4-A9B6-6587057115F4}" presName="accent_4" presStyleCnt="0"/>
      <dgm:spPr/>
    </dgm:pt>
    <dgm:pt modelId="{B74C2F85-DB84-46E4-B43F-54C49937C24A}" type="pres">
      <dgm:prSet presAssocID="{833F35DC-E8C1-43D4-A9B6-6587057115F4}" presName="accentRepeatNode" presStyleLbl="solidFgAcc1" presStyleIdx="3" presStyleCnt="5"/>
      <dgm:spPr>
        <a:solidFill>
          <a:srgbClr val="AA2269"/>
        </a:solidFill>
        <a:ln w="19050">
          <a:solidFill>
            <a:schemeClr val="bg1"/>
          </a:solidFill>
        </a:ln>
      </dgm:spPr>
    </dgm:pt>
    <dgm:pt modelId="{117D4ABC-CADE-4B0D-BCC8-F40DF48CDAAD}" type="pres">
      <dgm:prSet presAssocID="{9E6A8222-456D-4104-8795-7ABE4E6199BB}" presName="text_5" presStyleLbl="node1" presStyleIdx="4" presStyleCnt="5">
        <dgm:presLayoutVars>
          <dgm:bulletEnabled val="1"/>
        </dgm:presLayoutVars>
      </dgm:prSet>
      <dgm:spPr/>
    </dgm:pt>
    <dgm:pt modelId="{151FE4CE-F23C-4454-80E5-CA1F00A19875}" type="pres">
      <dgm:prSet presAssocID="{9E6A8222-456D-4104-8795-7ABE4E6199BB}" presName="accent_5" presStyleCnt="0"/>
      <dgm:spPr/>
    </dgm:pt>
    <dgm:pt modelId="{DB15AC49-74A6-4A6E-B0F1-388ACAFA41C8}" type="pres">
      <dgm:prSet presAssocID="{9E6A8222-456D-4104-8795-7ABE4E6199BB}" presName="accentRepeatNode" presStyleLbl="solidFgAcc1" presStyleIdx="4" presStyleCnt="5"/>
      <dgm:spPr>
        <a:solidFill>
          <a:srgbClr val="8F1D59"/>
        </a:solidFill>
        <a:ln w="19050">
          <a:solidFill>
            <a:schemeClr val="bg1"/>
          </a:solidFill>
        </a:ln>
      </dgm:spPr>
    </dgm:pt>
  </dgm:ptLst>
  <dgm:cxnLst>
    <dgm:cxn modelId="{D636D11F-4122-4F17-99DF-AB104CE3B6AB}" srcId="{190FBBC3-FA49-4E6F-BCCF-220834B7DF96}" destId="{6767BBA4-FE95-45E1-BB30-A3DFDA80381A}" srcOrd="1" destOrd="0" parTransId="{5B093023-1848-40C0-BE8B-857FF8F770DB}" sibTransId="{B2B3FFD4-8E34-4AC7-BD90-498B48F707BE}"/>
    <dgm:cxn modelId="{5C751527-67B1-43B5-B978-8840F36410AD}" type="presOf" srcId="{190FBBC3-FA49-4E6F-BCCF-220834B7DF96}" destId="{F6E11702-B783-47F5-86B4-6227EE743B45}" srcOrd="0" destOrd="0" presId="urn:microsoft.com/office/officeart/2008/layout/VerticalCurvedList"/>
    <dgm:cxn modelId="{93004831-0AAC-4FCB-B3FE-0D221F8045C2}" type="presOf" srcId="{F1B91157-1A67-4A8C-B81F-18778930FB6D}" destId="{678BB40B-C590-4136-BD17-E9D410141520}" srcOrd="0" destOrd="0" presId="urn:microsoft.com/office/officeart/2008/layout/VerticalCurvedList"/>
    <dgm:cxn modelId="{89607A41-5FF9-4BA7-AFC6-3B0AF4FDD61D}" type="presOf" srcId="{833FB69A-EA6A-4A11-94E5-572CB445C2F8}" destId="{48481F04-8FA2-4082-AD2A-1E2EC9632759}" srcOrd="0" destOrd="0" presId="urn:microsoft.com/office/officeart/2008/layout/VerticalCurvedList"/>
    <dgm:cxn modelId="{44C76B67-D377-4C5D-BB8C-E684F6181D5D}" srcId="{190FBBC3-FA49-4E6F-BCCF-220834B7DF96}" destId="{FC650526-8BD8-4A21-9B27-6CC1691F13D7}" srcOrd="2" destOrd="0" parTransId="{48E7A4BB-6259-4AFD-BBDB-157C81EA5F8D}" sibTransId="{C70A75A9-02C2-4290-9A9D-372CB5E8A5AE}"/>
    <dgm:cxn modelId="{4A27FB4B-9E02-43EC-8987-1375C2A9DBC2}" type="presOf" srcId="{FC650526-8BD8-4A21-9B27-6CC1691F13D7}" destId="{9A6AC84B-EC0F-4C12-814F-263A7A1D089A}" srcOrd="0" destOrd="0" presId="urn:microsoft.com/office/officeart/2008/layout/VerticalCurvedList"/>
    <dgm:cxn modelId="{91B5F34D-C262-430D-8C40-04AB134B6B78}" srcId="{190FBBC3-FA49-4E6F-BCCF-220834B7DF96}" destId="{9E6A8222-456D-4104-8795-7ABE4E6199BB}" srcOrd="4" destOrd="0" parTransId="{BE35D3CE-0680-402F-9CB7-711A83E52470}" sibTransId="{237F0214-B5B1-4D8E-B6AA-9823FA09CB0D}"/>
    <dgm:cxn modelId="{9B51FE7B-AEAB-4785-9B84-03BBD751EC2D}" srcId="{190FBBC3-FA49-4E6F-BCCF-220834B7DF96}" destId="{833FB69A-EA6A-4A11-94E5-572CB445C2F8}" srcOrd="0" destOrd="0" parTransId="{BC730FF2-7308-481C-8702-0BAB0C7B83DA}" sibTransId="{F1B91157-1A67-4A8C-B81F-18778930FB6D}"/>
    <dgm:cxn modelId="{B13BF68A-BBCA-473C-8228-B150B922AD43}" type="presOf" srcId="{6767BBA4-FE95-45E1-BB30-A3DFDA80381A}" destId="{41281A07-E562-4983-BB02-64E43C33D443}" srcOrd="0" destOrd="0" presId="urn:microsoft.com/office/officeart/2008/layout/VerticalCurvedList"/>
    <dgm:cxn modelId="{84A9B9A3-E997-40D1-A617-36C543FE4B06}" srcId="{190FBBC3-FA49-4E6F-BCCF-220834B7DF96}" destId="{833F35DC-E8C1-43D4-A9B6-6587057115F4}" srcOrd="3" destOrd="0" parTransId="{68C97B14-BC44-4C30-8657-B250D802259C}" sibTransId="{78331624-740A-476C-A177-D9CC0391F4E1}"/>
    <dgm:cxn modelId="{31EAA2BE-C3D9-45A9-8C60-C2061039FDB9}" type="presOf" srcId="{833F35DC-E8C1-43D4-A9B6-6587057115F4}" destId="{55E5AECD-C101-4183-AD39-62B293AE29D9}" srcOrd="0" destOrd="0" presId="urn:microsoft.com/office/officeart/2008/layout/VerticalCurvedList"/>
    <dgm:cxn modelId="{3FE592F3-3FFC-489A-A60E-E4EF5BA28A96}" type="presOf" srcId="{9E6A8222-456D-4104-8795-7ABE4E6199BB}" destId="{117D4ABC-CADE-4B0D-BCC8-F40DF48CDAAD}" srcOrd="0" destOrd="0" presId="urn:microsoft.com/office/officeart/2008/layout/VerticalCurvedList"/>
    <dgm:cxn modelId="{2DE7C291-4FDB-4E32-A180-E4741934C1D8}" type="presParOf" srcId="{F6E11702-B783-47F5-86B4-6227EE743B45}" destId="{E907CC86-E316-40D1-9A4D-1899145D9F20}" srcOrd="0" destOrd="0" presId="urn:microsoft.com/office/officeart/2008/layout/VerticalCurvedList"/>
    <dgm:cxn modelId="{4EE644F7-86A6-4A3D-831F-0D94D2078A65}" type="presParOf" srcId="{E907CC86-E316-40D1-9A4D-1899145D9F20}" destId="{BA52ED7B-A7F1-48AF-8E5F-FFA2AE5C4905}" srcOrd="0" destOrd="0" presId="urn:microsoft.com/office/officeart/2008/layout/VerticalCurvedList"/>
    <dgm:cxn modelId="{EBA44EEF-2077-45ED-AE68-BF81F974ED60}" type="presParOf" srcId="{BA52ED7B-A7F1-48AF-8E5F-FFA2AE5C4905}" destId="{9FAD73A7-2052-44CF-B1F4-45F6C7D7A061}" srcOrd="0" destOrd="0" presId="urn:microsoft.com/office/officeart/2008/layout/VerticalCurvedList"/>
    <dgm:cxn modelId="{043BBD3A-6BDB-416F-BB2F-1491BB2E14DD}" type="presParOf" srcId="{BA52ED7B-A7F1-48AF-8E5F-FFA2AE5C4905}" destId="{678BB40B-C590-4136-BD17-E9D410141520}" srcOrd="1" destOrd="0" presId="urn:microsoft.com/office/officeart/2008/layout/VerticalCurvedList"/>
    <dgm:cxn modelId="{9500C831-76ED-47B7-8A52-D9A3501DB205}" type="presParOf" srcId="{BA52ED7B-A7F1-48AF-8E5F-FFA2AE5C4905}" destId="{369FC74F-4232-4B8A-846D-8A5A27159B3C}" srcOrd="2" destOrd="0" presId="urn:microsoft.com/office/officeart/2008/layout/VerticalCurvedList"/>
    <dgm:cxn modelId="{E6A24427-76A3-43C8-8418-38815E0D5B86}" type="presParOf" srcId="{BA52ED7B-A7F1-48AF-8E5F-FFA2AE5C4905}" destId="{E02436A7-7A6B-470A-B653-216F4DC4EF42}" srcOrd="3" destOrd="0" presId="urn:microsoft.com/office/officeart/2008/layout/VerticalCurvedList"/>
    <dgm:cxn modelId="{8682F814-0124-4F91-AA7F-90B972832401}" type="presParOf" srcId="{E907CC86-E316-40D1-9A4D-1899145D9F20}" destId="{48481F04-8FA2-4082-AD2A-1E2EC9632759}" srcOrd="1" destOrd="0" presId="urn:microsoft.com/office/officeart/2008/layout/VerticalCurvedList"/>
    <dgm:cxn modelId="{FA25174A-8CB8-407E-BC1F-A0F37F5FDE76}" type="presParOf" srcId="{E907CC86-E316-40D1-9A4D-1899145D9F20}" destId="{85388393-E5FC-405B-B144-76579460C189}" srcOrd="2" destOrd="0" presId="urn:microsoft.com/office/officeart/2008/layout/VerticalCurvedList"/>
    <dgm:cxn modelId="{01F0F059-B0FD-4DC1-B4BA-8725B17FFC1F}" type="presParOf" srcId="{85388393-E5FC-405B-B144-76579460C189}" destId="{CEC3EF3E-CB32-4C41-9F35-E29788DF7FD6}" srcOrd="0" destOrd="0" presId="urn:microsoft.com/office/officeart/2008/layout/VerticalCurvedList"/>
    <dgm:cxn modelId="{5D0465E1-78D6-494E-AA9F-EE03A3B1EC6F}" type="presParOf" srcId="{E907CC86-E316-40D1-9A4D-1899145D9F20}" destId="{41281A07-E562-4983-BB02-64E43C33D443}" srcOrd="3" destOrd="0" presId="urn:microsoft.com/office/officeart/2008/layout/VerticalCurvedList"/>
    <dgm:cxn modelId="{3EC0EECC-3284-4738-B3D3-030BC707AA36}" type="presParOf" srcId="{E907CC86-E316-40D1-9A4D-1899145D9F20}" destId="{15D84E08-0FFF-4D58-9E33-0F04F6634663}" srcOrd="4" destOrd="0" presId="urn:microsoft.com/office/officeart/2008/layout/VerticalCurvedList"/>
    <dgm:cxn modelId="{E1967CF3-678F-485F-BA81-B36A0FC515FB}" type="presParOf" srcId="{15D84E08-0FFF-4D58-9E33-0F04F6634663}" destId="{FC7373B5-F773-460B-ACA5-8764D0F658F5}" srcOrd="0" destOrd="0" presId="urn:microsoft.com/office/officeart/2008/layout/VerticalCurvedList"/>
    <dgm:cxn modelId="{6C5A617D-358C-451E-9F3D-095EC65CD66B}" type="presParOf" srcId="{E907CC86-E316-40D1-9A4D-1899145D9F20}" destId="{9A6AC84B-EC0F-4C12-814F-263A7A1D089A}" srcOrd="5" destOrd="0" presId="urn:microsoft.com/office/officeart/2008/layout/VerticalCurvedList"/>
    <dgm:cxn modelId="{141AF20D-28F5-430D-BED3-C2A5F143FC6A}" type="presParOf" srcId="{E907CC86-E316-40D1-9A4D-1899145D9F20}" destId="{DF88A0EF-1A05-424C-95FD-C828DF25199D}" srcOrd="6" destOrd="0" presId="urn:microsoft.com/office/officeart/2008/layout/VerticalCurvedList"/>
    <dgm:cxn modelId="{640F35E8-5CE1-482F-8257-84AE6F128B7C}" type="presParOf" srcId="{DF88A0EF-1A05-424C-95FD-C828DF25199D}" destId="{AB5FB175-E2AA-4F92-8ECF-670E05B15355}" srcOrd="0" destOrd="0" presId="urn:microsoft.com/office/officeart/2008/layout/VerticalCurvedList"/>
    <dgm:cxn modelId="{F1C54AFE-586E-4D38-B2E6-C5CA2C4353D3}" type="presParOf" srcId="{E907CC86-E316-40D1-9A4D-1899145D9F20}" destId="{55E5AECD-C101-4183-AD39-62B293AE29D9}" srcOrd="7" destOrd="0" presId="urn:microsoft.com/office/officeart/2008/layout/VerticalCurvedList"/>
    <dgm:cxn modelId="{CBBEC63D-14A3-49DC-8A13-8C074166F2E5}" type="presParOf" srcId="{E907CC86-E316-40D1-9A4D-1899145D9F20}" destId="{1D2FBB0E-7742-4808-AAF4-1EBCFC8C9954}" srcOrd="8" destOrd="0" presId="urn:microsoft.com/office/officeart/2008/layout/VerticalCurvedList"/>
    <dgm:cxn modelId="{1F86D024-F546-4A72-9966-AFD68797734B}" type="presParOf" srcId="{1D2FBB0E-7742-4808-AAF4-1EBCFC8C9954}" destId="{B74C2F85-DB84-46E4-B43F-54C49937C24A}" srcOrd="0" destOrd="0" presId="urn:microsoft.com/office/officeart/2008/layout/VerticalCurvedList"/>
    <dgm:cxn modelId="{79BE91C9-CD92-4950-8067-1F92894C7308}" type="presParOf" srcId="{E907CC86-E316-40D1-9A4D-1899145D9F20}" destId="{117D4ABC-CADE-4B0D-BCC8-F40DF48CDAAD}" srcOrd="9" destOrd="0" presId="urn:microsoft.com/office/officeart/2008/layout/VerticalCurvedList"/>
    <dgm:cxn modelId="{B0C62691-2601-4547-B8CF-9FC5821D608E}" type="presParOf" srcId="{E907CC86-E316-40D1-9A4D-1899145D9F20}" destId="{151FE4CE-F23C-4454-80E5-CA1F00A19875}" srcOrd="10" destOrd="0" presId="urn:microsoft.com/office/officeart/2008/layout/VerticalCurvedList"/>
    <dgm:cxn modelId="{EC94C03B-6344-4C54-8ABE-7D526E6B14EB}" type="presParOf" srcId="{151FE4CE-F23C-4454-80E5-CA1F00A19875}" destId="{DB15AC49-74A6-4A6E-B0F1-388ACAFA41C8}" srcOrd="0" destOrd="0" presId="urn:microsoft.com/office/officeart/2008/layout/VerticalCurvedList"/>
  </dgm:cxnLst>
  <dgm:bg/>
  <dgm:whole/>
  <dgm:extLst>
    <a:ext uri="http://schemas.microsoft.com/office/drawing/2008/diagram">
      <dsp:dataModelExt xmlns:dsp="http://schemas.microsoft.com/office/drawing/2008/diagram" relId="rId6" minVer="http://schemas.openxmlformats.org/drawingml/2006/diagram"/>
    </a:ext>
    <a:ext uri="{C62137D5-CB1D-491B-B009-E17868A290BF}">
      <dgm14:recolorImg xmlns:dgm14="http://schemas.microsoft.com/office/drawing/2010/diagram" val="1"/>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78BB40B-C590-4136-BD17-E9D410141520}">
      <dsp:nvSpPr>
        <dsp:cNvPr id="0" name=""/>
        <dsp:cNvSpPr/>
      </dsp:nvSpPr>
      <dsp:spPr>
        <a:xfrm>
          <a:off x="-5450867" y="-834716"/>
          <a:ext cx="6491043" cy="6491043"/>
        </a:xfrm>
        <a:prstGeom prst="blockArc">
          <a:avLst>
            <a:gd name="adj1" fmla="val 18900000"/>
            <a:gd name="adj2" fmla="val 2700000"/>
            <a:gd name="adj3" fmla="val 333"/>
          </a:avLst>
        </a:pr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48481F04-8FA2-4082-AD2A-1E2EC9632759}">
      <dsp:nvSpPr>
        <dsp:cNvPr id="0" name=""/>
        <dsp:cNvSpPr/>
      </dsp:nvSpPr>
      <dsp:spPr>
        <a:xfrm>
          <a:off x="669239" y="482161"/>
          <a:ext cx="5123235" cy="964322"/>
        </a:xfrm>
        <a:prstGeom prst="rect">
          <a:avLst/>
        </a:prstGeom>
        <a:solidFill>
          <a:srgbClr val="6C1643"/>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5431" tIns="40640" rIns="40640" bIns="40640" numCol="1" spcCol="1270" anchor="ctr" anchorCtr="0">
          <a:noAutofit/>
        </a:bodyPr>
        <a:lstStyle/>
        <a:p>
          <a:pPr marL="0" lvl="0" indent="0" algn="l" defTabSz="711200">
            <a:lnSpc>
              <a:spcPct val="90000"/>
            </a:lnSpc>
            <a:spcBef>
              <a:spcPct val="0"/>
            </a:spcBef>
            <a:spcAft>
              <a:spcPct val="35000"/>
            </a:spcAft>
            <a:buNone/>
          </a:pPr>
          <a:r>
            <a:rPr lang="en-GB" sz="1600" b="0" kern="1200" dirty="0">
              <a:solidFill>
                <a:srgbClr val="FFFFFF"/>
              </a:solidFill>
              <a:latin typeface="Arial" panose="020B0604020202020204" pitchFamily="34" charset="0"/>
              <a:cs typeface="Arial" panose="020B0604020202020204" pitchFamily="34" charset="0"/>
            </a:rPr>
            <a:t>Consortium Profile*</a:t>
          </a:r>
          <a:endParaRPr lang="en-US" sz="1600" b="0" kern="1200" dirty="0">
            <a:latin typeface="Arial" panose="020B0604020202020204" pitchFamily="34" charset="0"/>
            <a:cs typeface="Arial" panose="020B0604020202020204" pitchFamily="34" charset="0"/>
          </a:endParaRPr>
        </a:p>
      </dsp:txBody>
      <dsp:txXfrm>
        <a:off x="669239" y="482161"/>
        <a:ext cx="5123235" cy="964322"/>
      </dsp:txXfrm>
    </dsp:sp>
    <dsp:sp modelId="{CEC3EF3E-CB32-4C41-9F35-E29788DF7FD6}">
      <dsp:nvSpPr>
        <dsp:cNvPr id="0" name=""/>
        <dsp:cNvSpPr/>
      </dsp:nvSpPr>
      <dsp:spPr>
        <a:xfrm>
          <a:off x="57292" y="364091"/>
          <a:ext cx="1205402" cy="1205402"/>
        </a:xfrm>
        <a:prstGeom prst="ellipse">
          <a:avLst/>
        </a:prstGeom>
        <a:solidFill>
          <a:srgbClr val="6C1643"/>
        </a:solidFill>
        <a:ln w="19050" cap="flat" cmpd="sng" algn="ctr">
          <a:solidFill>
            <a:schemeClr val="bg1"/>
          </a:solidFill>
          <a:prstDash val="solid"/>
          <a:miter lim="800000"/>
        </a:ln>
        <a:effectLst/>
      </dsp:spPr>
      <dsp:style>
        <a:lnRef idx="2">
          <a:scrgbClr r="0" g="0" b="0"/>
        </a:lnRef>
        <a:fillRef idx="1">
          <a:scrgbClr r="0" g="0" b="0"/>
        </a:fillRef>
        <a:effectRef idx="0">
          <a:scrgbClr r="0" g="0" b="0"/>
        </a:effectRef>
        <a:fontRef idx="minor"/>
      </dsp:style>
    </dsp:sp>
    <dsp:sp modelId="{41281A07-E562-4983-BB02-64E43C33D443}">
      <dsp:nvSpPr>
        <dsp:cNvPr id="0" name=""/>
        <dsp:cNvSpPr/>
      </dsp:nvSpPr>
      <dsp:spPr>
        <a:xfrm>
          <a:off x="1019770" y="1928644"/>
          <a:ext cx="4772704" cy="964322"/>
        </a:xfrm>
        <a:prstGeom prst="rect">
          <a:avLst/>
        </a:prstGeom>
        <a:solidFill>
          <a:srgbClr val="8E1D58"/>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5431" tIns="40640" rIns="40640" bIns="40640" numCol="1" spcCol="1270" anchor="ctr" anchorCtr="0">
          <a:noAutofit/>
        </a:bodyPr>
        <a:lstStyle/>
        <a:p>
          <a:pPr marL="0" lvl="0" indent="0" algn="l" defTabSz="711200">
            <a:lnSpc>
              <a:spcPct val="90000"/>
            </a:lnSpc>
            <a:spcBef>
              <a:spcPct val="0"/>
            </a:spcBef>
            <a:spcAft>
              <a:spcPct val="35000"/>
            </a:spcAft>
            <a:buNone/>
          </a:pPr>
          <a:r>
            <a:rPr lang="en-GB" sz="1600" b="0" kern="1200" dirty="0">
              <a:solidFill>
                <a:srgbClr val="FFFFFF"/>
              </a:solidFill>
              <a:latin typeface="Arial" panose="020B0604020202020204" pitchFamily="34" charset="0"/>
              <a:cs typeface="Arial" panose="020B0604020202020204" pitchFamily="34" charset="0"/>
            </a:rPr>
            <a:t>Financial and Market Standing</a:t>
          </a:r>
        </a:p>
      </dsp:txBody>
      <dsp:txXfrm>
        <a:off x="1019770" y="1928644"/>
        <a:ext cx="4772704" cy="964322"/>
      </dsp:txXfrm>
    </dsp:sp>
    <dsp:sp modelId="{FC7373B5-F773-460B-ACA5-8764D0F658F5}">
      <dsp:nvSpPr>
        <dsp:cNvPr id="0" name=""/>
        <dsp:cNvSpPr/>
      </dsp:nvSpPr>
      <dsp:spPr>
        <a:xfrm>
          <a:off x="417069" y="1808103"/>
          <a:ext cx="1205402" cy="1205402"/>
        </a:xfrm>
        <a:prstGeom prst="ellipse">
          <a:avLst/>
        </a:prstGeom>
        <a:solidFill>
          <a:srgbClr val="8E1D58"/>
        </a:solidFill>
        <a:ln w="19050" cap="flat" cmpd="sng" algn="ctr">
          <a:solidFill>
            <a:schemeClr val="bg1"/>
          </a:solidFill>
          <a:prstDash val="solid"/>
          <a:miter lim="800000"/>
        </a:ln>
        <a:effectLst/>
      </dsp:spPr>
      <dsp:style>
        <a:lnRef idx="2">
          <a:scrgbClr r="0" g="0" b="0"/>
        </a:lnRef>
        <a:fillRef idx="1">
          <a:scrgbClr r="0" g="0" b="0"/>
        </a:fillRef>
        <a:effectRef idx="0">
          <a:scrgbClr r="0" g="0" b="0"/>
        </a:effectRef>
        <a:fontRef idx="minor"/>
      </dsp:style>
    </dsp:sp>
    <dsp:sp modelId="{9A6AC84B-EC0F-4C12-814F-263A7A1D089A}">
      <dsp:nvSpPr>
        <dsp:cNvPr id="0" name=""/>
        <dsp:cNvSpPr/>
      </dsp:nvSpPr>
      <dsp:spPr>
        <a:xfrm>
          <a:off x="669239" y="3375127"/>
          <a:ext cx="5123235" cy="964322"/>
        </a:xfrm>
        <a:prstGeom prst="rect">
          <a:avLst/>
        </a:prstGeom>
        <a:solidFill>
          <a:srgbClr val="B2246E"/>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5431" tIns="40640" rIns="40640" bIns="40640" numCol="1" spcCol="1270" anchor="ctr" anchorCtr="0">
          <a:noAutofit/>
        </a:bodyPr>
        <a:lstStyle/>
        <a:p>
          <a:pPr marL="0" lvl="0" indent="0" algn="l" defTabSz="711200">
            <a:lnSpc>
              <a:spcPct val="90000"/>
            </a:lnSpc>
            <a:spcBef>
              <a:spcPct val="0"/>
            </a:spcBef>
            <a:spcAft>
              <a:spcPct val="35000"/>
            </a:spcAft>
            <a:buNone/>
          </a:pPr>
          <a:r>
            <a:rPr lang="en-GB" sz="1600" b="0" kern="1200" dirty="0">
              <a:solidFill>
                <a:srgbClr val="FFFFFF"/>
              </a:solidFill>
              <a:latin typeface="Arial" panose="020B0604020202020204" pitchFamily="34" charset="0"/>
              <a:cs typeface="Arial" panose="020B0604020202020204" pitchFamily="34" charset="0"/>
            </a:rPr>
            <a:t>Technical</a:t>
          </a:r>
        </a:p>
      </dsp:txBody>
      <dsp:txXfrm>
        <a:off x="669239" y="3375127"/>
        <a:ext cx="5123235" cy="964322"/>
      </dsp:txXfrm>
    </dsp:sp>
    <dsp:sp modelId="{AB5FB175-E2AA-4F92-8ECF-670E05B15355}">
      <dsp:nvSpPr>
        <dsp:cNvPr id="0" name=""/>
        <dsp:cNvSpPr/>
      </dsp:nvSpPr>
      <dsp:spPr>
        <a:xfrm>
          <a:off x="66538" y="3254586"/>
          <a:ext cx="1205402" cy="1205402"/>
        </a:xfrm>
        <a:prstGeom prst="ellipse">
          <a:avLst/>
        </a:prstGeom>
        <a:solidFill>
          <a:srgbClr val="B2246E"/>
        </a:solidFill>
        <a:ln w="19050" cap="flat" cmpd="sng" algn="ctr">
          <a:solidFill>
            <a:schemeClr val="bg1"/>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78BB40B-C590-4136-BD17-E9D410141520}">
      <dsp:nvSpPr>
        <dsp:cNvPr id="0" name=""/>
        <dsp:cNvSpPr/>
      </dsp:nvSpPr>
      <dsp:spPr>
        <a:xfrm>
          <a:off x="-3546636" y="-548814"/>
          <a:ext cx="4257012" cy="4257012"/>
        </a:xfrm>
        <a:prstGeom prst="blockArc">
          <a:avLst>
            <a:gd name="adj1" fmla="val 18900000"/>
            <a:gd name="adj2" fmla="val 2700000"/>
            <a:gd name="adj3" fmla="val 507"/>
          </a:avLst>
        </a:pr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48481F04-8FA2-4082-AD2A-1E2EC9632759}">
      <dsp:nvSpPr>
        <dsp:cNvPr id="0" name=""/>
        <dsp:cNvSpPr/>
      </dsp:nvSpPr>
      <dsp:spPr>
        <a:xfrm>
          <a:off x="580773" y="451349"/>
          <a:ext cx="5564119" cy="902572"/>
        </a:xfrm>
        <a:prstGeom prst="rect">
          <a:avLst/>
        </a:prstGeom>
        <a:solidFill>
          <a:srgbClr val="7D194D"/>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16417" tIns="35560" rIns="35560" bIns="35560" numCol="1" spcCol="1270" anchor="ctr" anchorCtr="0">
          <a:noAutofit/>
        </a:bodyPr>
        <a:lstStyle/>
        <a:p>
          <a:pPr marL="0" lvl="0" indent="0" algn="l" defTabSz="622300">
            <a:lnSpc>
              <a:spcPct val="90000"/>
            </a:lnSpc>
            <a:spcBef>
              <a:spcPct val="0"/>
            </a:spcBef>
            <a:spcAft>
              <a:spcPct val="35000"/>
            </a:spcAft>
            <a:buNone/>
          </a:pPr>
          <a:r>
            <a:rPr lang="en-GB" sz="1400" b="0" kern="1200" dirty="0">
              <a:solidFill>
                <a:srgbClr val="FFFFFF"/>
              </a:solidFill>
              <a:latin typeface="Arial" panose="020B0604020202020204" pitchFamily="34" charset="0"/>
              <a:cs typeface="Arial" panose="020B0604020202020204" pitchFamily="34" charset="0"/>
            </a:rPr>
            <a:t>Respondent and each Consortium Member’s financial strength to undertake a long-term Project of this nature</a:t>
          </a:r>
          <a:endParaRPr lang="en-US" sz="1400" b="0" kern="1200" dirty="0">
            <a:latin typeface="Arial" panose="020B0604020202020204" pitchFamily="34" charset="0"/>
            <a:cs typeface="Arial" panose="020B0604020202020204" pitchFamily="34" charset="0"/>
          </a:endParaRPr>
        </a:p>
      </dsp:txBody>
      <dsp:txXfrm>
        <a:off x="580773" y="451349"/>
        <a:ext cx="5564119" cy="902572"/>
      </dsp:txXfrm>
    </dsp:sp>
    <dsp:sp modelId="{CEC3EF3E-CB32-4C41-9F35-E29788DF7FD6}">
      <dsp:nvSpPr>
        <dsp:cNvPr id="0" name=""/>
        <dsp:cNvSpPr/>
      </dsp:nvSpPr>
      <dsp:spPr>
        <a:xfrm>
          <a:off x="16665" y="338527"/>
          <a:ext cx="1128216" cy="1128216"/>
        </a:xfrm>
        <a:prstGeom prst="ellipse">
          <a:avLst/>
        </a:prstGeom>
        <a:solidFill>
          <a:srgbClr val="7D194D"/>
        </a:solidFill>
        <a:ln w="19050" cap="flat" cmpd="sng" algn="ctr">
          <a:solidFill>
            <a:schemeClr val="bg1"/>
          </a:solidFill>
          <a:prstDash val="solid"/>
          <a:miter lim="800000"/>
        </a:ln>
        <a:effectLst/>
      </dsp:spPr>
      <dsp:style>
        <a:lnRef idx="2">
          <a:scrgbClr r="0" g="0" b="0"/>
        </a:lnRef>
        <a:fillRef idx="1">
          <a:scrgbClr r="0" g="0" b="0"/>
        </a:fillRef>
        <a:effectRef idx="0">
          <a:scrgbClr r="0" g="0" b="0"/>
        </a:effectRef>
        <a:fontRef idx="minor"/>
      </dsp:style>
    </dsp:sp>
    <dsp:sp modelId="{41281A07-E562-4983-BB02-64E43C33D443}">
      <dsp:nvSpPr>
        <dsp:cNvPr id="0" name=""/>
        <dsp:cNvSpPr/>
      </dsp:nvSpPr>
      <dsp:spPr>
        <a:xfrm>
          <a:off x="580773" y="1805461"/>
          <a:ext cx="5564119" cy="902572"/>
        </a:xfrm>
        <a:prstGeom prst="rect">
          <a:avLst/>
        </a:prstGeom>
        <a:solidFill>
          <a:srgbClr val="9C2061"/>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16417" tIns="35560" rIns="35560" bIns="35560" numCol="1" spcCol="1270" anchor="ctr" anchorCtr="0">
          <a:noAutofit/>
        </a:bodyPr>
        <a:lstStyle/>
        <a:p>
          <a:pPr marL="0" lvl="0" indent="0" algn="l" defTabSz="622300">
            <a:lnSpc>
              <a:spcPct val="90000"/>
            </a:lnSpc>
            <a:spcBef>
              <a:spcPct val="0"/>
            </a:spcBef>
            <a:spcAft>
              <a:spcPct val="35000"/>
            </a:spcAft>
            <a:buNone/>
          </a:pPr>
          <a:r>
            <a:rPr lang="en-GB" sz="1400" b="0" kern="1200" dirty="0">
              <a:solidFill>
                <a:srgbClr val="FFFFFF"/>
              </a:solidFill>
              <a:latin typeface="Arial" panose="020B0604020202020204" pitchFamily="34" charset="0"/>
              <a:cs typeface="Arial" panose="020B0604020202020204" pitchFamily="34" charset="0"/>
            </a:rPr>
            <a:t>Respondent and each Consortium Member’s experience and track record in raising limited recourse finance for projects of similar nature and complexity</a:t>
          </a:r>
        </a:p>
      </dsp:txBody>
      <dsp:txXfrm>
        <a:off x="580773" y="1805461"/>
        <a:ext cx="5564119" cy="902572"/>
      </dsp:txXfrm>
    </dsp:sp>
    <dsp:sp modelId="{FC7373B5-F773-460B-ACA5-8764D0F658F5}">
      <dsp:nvSpPr>
        <dsp:cNvPr id="0" name=""/>
        <dsp:cNvSpPr/>
      </dsp:nvSpPr>
      <dsp:spPr>
        <a:xfrm>
          <a:off x="74306" y="1685802"/>
          <a:ext cx="1128216" cy="1128216"/>
        </a:xfrm>
        <a:prstGeom prst="ellipse">
          <a:avLst/>
        </a:prstGeom>
        <a:solidFill>
          <a:srgbClr val="9C2061"/>
        </a:solidFill>
        <a:ln w="19050" cap="flat" cmpd="sng" algn="ctr">
          <a:solidFill>
            <a:schemeClr val="bg1"/>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78BB40B-C590-4136-BD17-E9D410141520}">
      <dsp:nvSpPr>
        <dsp:cNvPr id="0" name=""/>
        <dsp:cNvSpPr/>
      </dsp:nvSpPr>
      <dsp:spPr>
        <a:xfrm>
          <a:off x="-5620515" y="-860414"/>
          <a:ext cx="6691844" cy="6691844"/>
        </a:xfrm>
        <a:prstGeom prst="blockArc">
          <a:avLst>
            <a:gd name="adj1" fmla="val 18900000"/>
            <a:gd name="adj2" fmla="val 2700000"/>
            <a:gd name="adj3" fmla="val 323"/>
          </a:avLst>
        </a:pr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48481F04-8FA2-4082-AD2A-1E2EC9632759}">
      <dsp:nvSpPr>
        <dsp:cNvPr id="0" name=""/>
        <dsp:cNvSpPr/>
      </dsp:nvSpPr>
      <dsp:spPr>
        <a:xfrm>
          <a:off x="399254" y="261773"/>
          <a:ext cx="5692792" cy="523348"/>
        </a:xfrm>
        <a:prstGeom prst="rect">
          <a:avLst/>
        </a:prstGeom>
        <a:solidFill>
          <a:srgbClr val="6C1643"/>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15408" tIns="40640" rIns="40640" bIns="40640" numCol="1" spcCol="1270" anchor="ctr" anchorCtr="0">
          <a:noAutofit/>
        </a:bodyPr>
        <a:lstStyle/>
        <a:p>
          <a:pPr marL="0" lvl="0" indent="0" algn="l" defTabSz="711200">
            <a:lnSpc>
              <a:spcPct val="90000"/>
            </a:lnSpc>
            <a:spcBef>
              <a:spcPct val="0"/>
            </a:spcBef>
            <a:spcAft>
              <a:spcPct val="35000"/>
            </a:spcAft>
            <a:buNone/>
          </a:pPr>
          <a:r>
            <a:rPr lang="en-GB" sz="1600" b="0" kern="1200" dirty="0">
              <a:solidFill>
                <a:srgbClr val="FFFFFF"/>
              </a:solidFill>
              <a:latin typeface="Arial" panose="020B0604020202020204" pitchFamily="34" charset="0"/>
              <a:cs typeface="Arial" panose="020B0604020202020204" pitchFamily="34" charset="0"/>
            </a:rPr>
            <a:t>Design Experience</a:t>
          </a:r>
          <a:endParaRPr lang="en-US" sz="1600" b="0" kern="1200" dirty="0">
            <a:latin typeface="Arial" panose="020B0604020202020204" pitchFamily="34" charset="0"/>
            <a:cs typeface="Arial" panose="020B0604020202020204" pitchFamily="34" charset="0"/>
          </a:endParaRPr>
        </a:p>
      </dsp:txBody>
      <dsp:txXfrm>
        <a:off x="399254" y="261773"/>
        <a:ext cx="5692792" cy="523348"/>
      </dsp:txXfrm>
    </dsp:sp>
    <dsp:sp modelId="{CEC3EF3E-CB32-4C41-9F35-E29788DF7FD6}">
      <dsp:nvSpPr>
        <dsp:cNvPr id="0" name=""/>
        <dsp:cNvSpPr/>
      </dsp:nvSpPr>
      <dsp:spPr>
        <a:xfrm>
          <a:off x="72162" y="196355"/>
          <a:ext cx="654185" cy="654185"/>
        </a:xfrm>
        <a:prstGeom prst="ellipse">
          <a:avLst/>
        </a:prstGeom>
        <a:solidFill>
          <a:srgbClr val="6C1643"/>
        </a:solidFill>
        <a:ln w="19050" cap="flat" cmpd="sng" algn="ctr">
          <a:solidFill>
            <a:schemeClr val="bg1"/>
          </a:solidFill>
          <a:prstDash val="solid"/>
          <a:miter lim="800000"/>
        </a:ln>
        <a:effectLst/>
      </dsp:spPr>
      <dsp:style>
        <a:lnRef idx="2">
          <a:scrgbClr r="0" g="0" b="0"/>
        </a:lnRef>
        <a:fillRef idx="1">
          <a:scrgbClr r="0" g="0" b="0"/>
        </a:fillRef>
        <a:effectRef idx="0">
          <a:scrgbClr r="0" g="0" b="0"/>
        </a:effectRef>
        <a:fontRef idx="minor"/>
      </dsp:style>
    </dsp:sp>
    <dsp:sp modelId="{24A775CF-BA0F-435C-91DE-9C1C1F650153}">
      <dsp:nvSpPr>
        <dsp:cNvPr id="0" name=""/>
        <dsp:cNvSpPr/>
      </dsp:nvSpPr>
      <dsp:spPr>
        <a:xfrm>
          <a:off x="829744" y="1046696"/>
          <a:ext cx="5262302" cy="523348"/>
        </a:xfrm>
        <a:prstGeom prst="rect">
          <a:avLst/>
        </a:prstGeom>
        <a:solidFill>
          <a:srgbClr val="AA2269"/>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15408" tIns="40640" rIns="40640" bIns="40640" numCol="1" spcCol="1270" anchor="ctr" anchorCtr="0">
          <a:noAutofit/>
        </a:bodyPr>
        <a:lstStyle/>
        <a:p>
          <a:pPr marL="0" lvl="0" indent="0" algn="l" defTabSz="711200">
            <a:lnSpc>
              <a:spcPct val="90000"/>
            </a:lnSpc>
            <a:spcBef>
              <a:spcPct val="0"/>
            </a:spcBef>
            <a:spcAft>
              <a:spcPct val="35000"/>
            </a:spcAft>
            <a:buNone/>
          </a:pPr>
          <a:r>
            <a:rPr lang="en-US" sz="1600" b="0" kern="1200" dirty="0">
              <a:latin typeface="Arial" panose="020B0604020202020204" pitchFamily="34" charset="0"/>
              <a:cs typeface="Arial" panose="020B0604020202020204" pitchFamily="34" charset="0"/>
            </a:rPr>
            <a:t>Construction Experience</a:t>
          </a:r>
        </a:p>
      </dsp:txBody>
      <dsp:txXfrm>
        <a:off x="829744" y="1046696"/>
        <a:ext cx="5262302" cy="523348"/>
      </dsp:txXfrm>
    </dsp:sp>
    <dsp:sp modelId="{A77DF550-DC78-4092-BD8F-4FEF018D2E2E}">
      <dsp:nvSpPr>
        <dsp:cNvPr id="0" name=""/>
        <dsp:cNvSpPr/>
      </dsp:nvSpPr>
      <dsp:spPr>
        <a:xfrm>
          <a:off x="502651" y="981278"/>
          <a:ext cx="654185" cy="654185"/>
        </a:xfrm>
        <a:prstGeom prst="ellipse">
          <a:avLst/>
        </a:prstGeom>
        <a:solidFill>
          <a:srgbClr val="AA2269"/>
        </a:solidFill>
        <a:ln w="19050" cap="flat" cmpd="sng" algn="ctr">
          <a:solidFill>
            <a:schemeClr val="bg1"/>
          </a:solidFill>
          <a:prstDash val="solid"/>
          <a:miter lim="800000"/>
        </a:ln>
        <a:effectLst/>
      </dsp:spPr>
      <dsp:style>
        <a:lnRef idx="2">
          <a:scrgbClr r="0" g="0" b="0"/>
        </a:lnRef>
        <a:fillRef idx="1">
          <a:scrgbClr r="0" g="0" b="0"/>
        </a:fillRef>
        <a:effectRef idx="0">
          <a:scrgbClr r="0" g="0" b="0"/>
        </a:effectRef>
        <a:fontRef idx="minor"/>
      </dsp:style>
    </dsp:sp>
    <dsp:sp modelId="{FF939E96-8424-4B69-B3F0-D0877F002C93}">
      <dsp:nvSpPr>
        <dsp:cNvPr id="0" name=""/>
        <dsp:cNvSpPr/>
      </dsp:nvSpPr>
      <dsp:spPr>
        <a:xfrm>
          <a:off x="1026596" y="1831620"/>
          <a:ext cx="5065450" cy="523348"/>
        </a:xfrm>
        <a:prstGeom prst="rect">
          <a:avLst/>
        </a:prstGeom>
        <a:solidFill>
          <a:srgbClr val="D395A8"/>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15408" tIns="40640" rIns="40640" bIns="40640" numCol="1" spcCol="1270" anchor="ctr" anchorCtr="0">
          <a:noAutofit/>
        </a:bodyPr>
        <a:lstStyle/>
        <a:p>
          <a:pPr marL="0" lvl="0" indent="0" algn="l" defTabSz="711200">
            <a:lnSpc>
              <a:spcPct val="90000"/>
            </a:lnSpc>
            <a:spcBef>
              <a:spcPct val="0"/>
            </a:spcBef>
            <a:spcAft>
              <a:spcPct val="35000"/>
            </a:spcAft>
            <a:buNone/>
          </a:pPr>
          <a:r>
            <a:rPr lang="en-GB" sz="1600" b="0" kern="1200" dirty="0">
              <a:solidFill>
                <a:srgbClr val="FFFFFF"/>
              </a:solidFill>
              <a:latin typeface="Arial" panose="020B0604020202020204" pitchFamily="34" charset="0"/>
              <a:cs typeface="Arial" panose="020B0604020202020204" pitchFamily="34" charset="0"/>
            </a:rPr>
            <a:t>Facilities Management Experience</a:t>
          </a:r>
        </a:p>
      </dsp:txBody>
      <dsp:txXfrm>
        <a:off x="1026596" y="1831620"/>
        <a:ext cx="5065450" cy="523348"/>
      </dsp:txXfrm>
    </dsp:sp>
    <dsp:sp modelId="{FC7373B5-F773-460B-ACA5-8764D0F658F5}">
      <dsp:nvSpPr>
        <dsp:cNvPr id="0" name=""/>
        <dsp:cNvSpPr/>
      </dsp:nvSpPr>
      <dsp:spPr>
        <a:xfrm>
          <a:off x="699504" y="1766201"/>
          <a:ext cx="654185" cy="654185"/>
        </a:xfrm>
        <a:prstGeom prst="ellipse">
          <a:avLst/>
        </a:prstGeom>
        <a:solidFill>
          <a:srgbClr val="D395A8"/>
        </a:solidFill>
        <a:ln w="19050" cap="flat" cmpd="sng" algn="ctr">
          <a:solidFill>
            <a:schemeClr val="bg1"/>
          </a:solidFill>
          <a:prstDash val="solid"/>
          <a:miter lim="800000"/>
        </a:ln>
        <a:effectLst/>
      </dsp:spPr>
      <dsp:style>
        <a:lnRef idx="2">
          <a:scrgbClr r="0" g="0" b="0"/>
        </a:lnRef>
        <a:fillRef idx="1">
          <a:scrgbClr r="0" g="0" b="0"/>
        </a:fillRef>
        <a:effectRef idx="0">
          <a:scrgbClr r="0" g="0" b="0"/>
        </a:effectRef>
        <a:fontRef idx="minor"/>
      </dsp:style>
    </dsp:sp>
    <dsp:sp modelId="{19632342-63E7-44D0-B7DD-9E6E7E00DB01}">
      <dsp:nvSpPr>
        <dsp:cNvPr id="0" name=""/>
        <dsp:cNvSpPr/>
      </dsp:nvSpPr>
      <dsp:spPr>
        <a:xfrm>
          <a:off x="1026596" y="2616046"/>
          <a:ext cx="5065450" cy="523348"/>
        </a:xfrm>
        <a:prstGeom prst="rect">
          <a:avLst/>
        </a:prstGeom>
        <a:solidFill>
          <a:srgbClr val="AA2269"/>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15408" tIns="40640" rIns="40640" bIns="40640" numCol="1" spcCol="1270" anchor="ctr" anchorCtr="0">
          <a:noAutofit/>
        </a:bodyPr>
        <a:lstStyle/>
        <a:p>
          <a:pPr marL="0" lvl="0" indent="0" algn="l" defTabSz="711200">
            <a:lnSpc>
              <a:spcPct val="90000"/>
            </a:lnSpc>
            <a:spcBef>
              <a:spcPct val="0"/>
            </a:spcBef>
            <a:spcAft>
              <a:spcPct val="35000"/>
            </a:spcAft>
            <a:buNone/>
          </a:pPr>
          <a:r>
            <a:rPr lang="en-GB" sz="1600" b="0" kern="1200" dirty="0">
              <a:solidFill>
                <a:srgbClr val="FFFFFF"/>
              </a:solidFill>
              <a:latin typeface="Arial" panose="020B0604020202020204" pitchFamily="34" charset="0"/>
              <a:cs typeface="Arial" panose="020B0604020202020204" pitchFamily="34" charset="0"/>
            </a:rPr>
            <a:t>PPP Experience</a:t>
          </a:r>
        </a:p>
      </dsp:txBody>
      <dsp:txXfrm>
        <a:off x="1026596" y="2616046"/>
        <a:ext cx="5065450" cy="523348"/>
      </dsp:txXfrm>
    </dsp:sp>
    <dsp:sp modelId="{AB5FB175-E2AA-4F92-8ECF-670E05B15355}">
      <dsp:nvSpPr>
        <dsp:cNvPr id="0" name=""/>
        <dsp:cNvSpPr/>
      </dsp:nvSpPr>
      <dsp:spPr>
        <a:xfrm>
          <a:off x="699504" y="2550627"/>
          <a:ext cx="654185" cy="654185"/>
        </a:xfrm>
        <a:prstGeom prst="ellipse">
          <a:avLst/>
        </a:prstGeom>
        <a:solidFill>
          <a:srgbClr val="AA2269"/>
        </a:solidFill>
        <a:ln w="19050" cap="flat" cmpd="sng" algn="ctr">
          <a:solidFill>
            <a:schemeClr val="bg1"/>
          </a:solidFill>
          <a:prstDash val="solid"/>
          <a:miter lim="800000"/>
        </a:ln>
        <a:effectLst/>
      </dsp:spPr>
      <dsp:style>
        <a:lnRef idx="2">
          <a:scrgbClr r="0" g="0" b="0"/>
        </a:lnRef>
        <a:fillRef idx="1">
          <a:scrgbClr r="0" g="0" b="0"/>
        </a:fillRef>
        <a:effectRef idx="0">
          <a:scrgbClr r="0" g="0" b="0"/>
        </a:effectRef>
        <a:fontRef idx="minor"/>
      </dsp:style>
    </dsp:sp>
    <dsp:sp modelId="{D00745A1-D7AB-4564-B216-12BDBFC0CBC2}">
      <dsp:nvSpPr>
        <dsp:cNvPr id="0" name=""/>
        <dsp:cNvSpPr/>
      </dsp:nvSpPr>
      <dsp:spPr>
        <a:xfrm>
          <a:off x="829744" y="3400969"/>
          <a:ext cx="5262302" cy="523348"/>
        </a:xfrm>
        <a:prstGeom prst="rect">
          <a:avLst/>
        </a:prstGeom>
        <a:solidFill>
          <a:srgbClr val="6C1643"/>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15408" tIns="40640" rIns="40640" bIns="40640" numCol="1" spcCol="1270" anchor="ctr" anchorCtr="0">
          <a:noAutofit/>
        </a:bodyPr>
        <a:lstStyle/>
        <a:p>
          <a:pPr marL="0" lvl="0" indent="0" algn="l" defTabSz="711200">
            <a:lnSpc>
              <a:spcPct val="90000"/>
            </a:lnSpc>
            <a:spcBef>
              <a:spcPct val="0"/>
            </a:spcBef>
            <a:spcAft>
              <a:spcPct val="35000"/>
            </a:spcAft>
            <a:buNone/>
          </a:pPr>
          <a:r>
            <a:rPr lang="en-US" sz="1600" b="0" kern="1200" dirty="0">
              <a:latin typeface="Arial" panose="020B0604020202020204" pitchFamily="34" charset="0"/>
              <a:cs typeface="Arial" panose="020B0604020202020204" pitchFamily="34" charset="0"/>
            </a:rPr>
            <a:t>Experience with the Government of Qatar</a:t>
          </a:r>
        </a:p>
      </dsp:txBody>
      <dsp:txXfrm>
        <a:off x="829744" y="3400969"/>
        <a:ext cx="5262302" cy="523348"/>
      </dsp:txXfrm>
    </dsp:sp>
    <dsp:sp modelId="{B74C2F85-DB84-46E4-B43F-54C49937C24A}">
      <dsp:nvSpPr>
        <dsp:cNvPr id="0" name=""/>
        <dsp:cNvSpPr/>
      </dsp:nvSpPr>
      <dsp:spPr>
        <a:xfrm>
          <a:off x="502651" y="3335551"/>
          <a:ext cx="654185" cy="654185"/>
        </a:xfrm>
        <a:prstGeom prst="ellipse">
          <a:avLst/>
        </a:prstGeom>
        <a:solidFill>
          <a:srgbClr val="6C1643"/>
        </a:solidFill>
        <a:ln w="19050" cap="flat" cmpd="sng" algn="ctr">
          <a:solidFill>
            <a:schemeClr val="bg1"/>
          </a:solidFill>
          <a:prstDash val="solid"/>
          <a:miter lim="800000"/>
        </a:ln>
        <a:effectLst/>
      </dsp:spPr>
      <dsp:style>
        <a:lnRef idx="2">
          <a:scrgbClr r="0" g="0" b="0"/>
        </a:lnRef>
        <a:fillRef idx="1">
          <a:scrgbClr r="0" g="0" b="0"/>
        </a:fillRef>
        <a:effectRef idx="0">
          <a:scrgbClr r="0" g="0" b="0"/>
        </a:effectRef>
        <a:fontRef idx="minor"/>
      </dsp:style>
    </dsp:sp>
    <dsp:sp modelId="{6517BE55-0795-452D-8D6F-9DE97079B7C1}">
      <dsp:nvSpPr>
        <dsp:cNvPr id="0" name=""/>
        <dsp:cNvSpPr/>
      </dsp:nvSpPr>
      <dsp:spPr>
        <a:xfrm>
          <a:off x="399254" y="4185892"/>
          <a:ext cx="5692792" cy="523348"/>
        </a:xfrm>
        <a:prstGeom prst="rect">
          <a:avLst/>
        </a:prstGeom>
        <a:solidFill>
          <a:srgbClr val="AA2269"/>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15408" tIns="40640" rIns="40640" bIns="40640" numCol="1" spcCol="1270" anchor="ctr" anchorCtr="0">
          <a:noAutofit/>
        </a:bodyPr>
        <a:lstStyle/>
        <a:p>
          <a:pPr marL="0" lvl="0" indent="0" algn="l" defTabSz="711200">
            <a:lnSpc>
              <a:spcPct val="90000"/>
            </a:lnSpc>
            <a:spcBef>
              <a:spcPct val="0"/>
            </a:spcBef>
            <a:spcAft>
              <a:spcPct val="35000"/>
            </a:spcAft>
            <a:buNone/>
          </a:pPr>
          <a:r>
            <a:rPr lang="en-US" sz="1600" b="0" kern="1200" dirty="0">
              <a:latin typeface="Arial" panose="020B0604020202020204" pitchFamily="34" charset="0"/>
              <a:cs typeface="Arial" panose="020B0604020202020204" pitchFamily="34" charset="0"/>
            </a:rPr>
            <a:t>Risk Management Approach and Experience</a:t>
          </a:r>
        </a:p>
      </dsp:txBody>
      <dsp:txXfrm>
        <a:off x="399254" y="4185892"/>
        <a:ext cx="5692792" cy="523348"/>
      </dsp:txXfrm>
    </dsp:sp>
    <dsp:sp modelId="{60933B71-2DC4-4A6F-A762-8CD8027576C3}">
      <dsp:nvSpPr>
        <dsp:cNvPr id="0" name=""/>
        <dsp:cNvSpPr/>
      </dsp:nvSpPr>
      <dsp:spPr>
        <a:xfrm>
          <a:off x="72162" y="4120474"/>
          <a:ext cx="654185" cy="654185"/>
        </a:xfrm>
        <a:prstGeom prst="ellipse">
          <a:avLst/>
        </a:prstGeom>
        <a:solidFill>
          <a:srgbClr val="AA2269"/>
        </a:solidFill>
        <a:ln w="19050" cap="flat" cmpd="sng" algn="ctr">
          <a:solidFill>
            <a:schemeClr val="bg1"/>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78BB40B-C590-4136-BD17-E9D410141520}">
      <dsp:nvSpPr>
        <dsp:cNvPr id="0" name=""/>
        <dsp:cNvSpPr/>
      </dsp:nvSpPr>
      <dsp:spPr>
        <a:xfrm>
          <a:off x="-5245932" y="-803467"/>
          <a:ext cx="6246865" cy="6246865"/>
        </a:xfrm>
        <a:prstGeom prst="blockArc">
          <a:avLst>
            <a:gd name="adj1" fmla="val 18900000"/>
            <a:gd name="adj2" fmla="val 2700000"/>
            <a:gd name="adj3" fmla="val 346"/>
          </a:avLst>
        </a:pr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48481F04-8FA2-4082-AD2A-1E2EC9632759}">
      <dsp:nvSpPr>
        <dsp:cNvPr id="0" name=""/>
        <dsp:cNvSpPr/>
      </dsp:nvSpPr>
      <dsp:spPr>
        <a:xfrm>
          <a:off x="437757" y="289902"/>
          <a:ext cx="5659518" cy="580176"/>
        </a:xfrm>
        <a:prstGeom prst="rect">
          <a:avLst/>
        </a:prstGeom>
        <a:solidFill>
          <a:srgbClr val="8F1D59"/>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60515" tIns="35560" rIns="35560" bIns="35560" numCol="1" spcCol="1270" anchor="ctr" anchorCtr="0">
          <a:noAutofit/>
        </a:bodyPr>
        <a:lstStyle/>
        <a:p>
          <a:pPr marL="0" lvl="0" indent="0" algn="l" defTabSz="622300">
            <a:lnSpc>
              <a:spcPct val="90000"/>
            </a:lnSpc>
            <a:spcBef>
              <a:spcPct val="0"/>
            </a:spcBef>
            <a:spcAft>
              <a:spcPct val="35000"/>
            </a:spcAft>
            <a:buNone/>
          </a:pPr>
          <a:r>
            <a:rPr lang="en-GB" sz="1400" b="0" kern="1200" dirty="0">
              <a:solidFill>
                <a:srgbClr val="FFFFFF"/>
              </a:solidFill>
              <a:latin typeface="Arial" panose="020B0604020202020204" pitchFamily="34" charset="0"/>
              <a:cs typeface="Arial" panose="020B0604020202020204" pitchFamily="34" charset="0"/>
            </a:rPr>
            <a:t>Relevant experience in PPP Projects regionally and internationally*</a:t>
          </a:r>
          <a:endParaRPr lang="en-US" sz="1400" b="0" kern="1200" dirty="0">
            <a:latin typeface="Arial" panose="020B0604020202020204" pitchFamily="34" charset="0"/>
            <a:cs typeface="Arial" panose="020B0604020202020204" pitchFamily="34" charset="0"/>
          </a:endParaRPr>
        </a:p>
      </dsp:txBody>
      <dsp:txXfrm>
        <a:off x="437757" y="289902"/>
        <a:ext cx="5659518" cy="580176"/>
      </dsp:txXfrm>
    </dsp:sp>
    <dsp:sp modelId="{CEC3EF3E-CB32-4C41-9F35-E29788DF7FD6}">
      <dsp:nvSpPr>
        <dsp:cNvPr id="0" name=""/>
        <dsp:cNvSpPr/>
      </dsp:nvSpPr>
      <dsp:spPr>
        <a:xfrm>
          <a:off x="75147" y="217380"/>
          <a:ext cx="725221" cy="725221"/>
        </a:xfrm>
        <a:prstGeom prst="ellipse">
          <a:avLst/>
        </a:prstGeom>
        <a:solidFill>
          <a:srgbClr val="8F1D59"/>
        </a:solidFill>
        <a:ln w="19050" cap="flat" cmpd="sng" algn="ctr">
          <a:solidFill>
            <a:schemeClr val="bg1"/>
          </a:solidFill>
          <a:prstDash val="solid"/>
          <a:miter lim="800000"/>
        </a:ln>
        <a:effectLst/>
      </dsp:spPr>
      <dsp:style>
        <a:lnRef idx="2">
          <a:scrgbClr r="0" g="0" b="0"/>
        </a:lnRef>
        <a:fillRef idx="1">
          <a:scrgbClr r="0" g="0" b="0"/>
        </a:fillRef>
        <a:effectRef idx="0">
          <a:scrgbClr r="0" g="0" b="0"/>
        </a:effectRef>
        <a:fontRef idx="minor"/>
      </dsp:style>
    </dsp:sp>
    <dsp:sp modelId="{41281A07-E562-4983-BB02-64E43C33D443}">
      <dsp:nvSpPr>
        <dsp:cNvPr id="0" name=""/>
        <dsp:cNvSpPr/>
      </dsp:nvSpPr>
      <dsp:spPr>
        <a:xfrm>
          <a:off x="853495" y="1159889"/>
          <a:ext cx="5243780" cy="580176"/>
        </a:xfrm>
        <a:prstGeom prst="rect">
          <a:avLst/>
        </a:prstGeom>
        <a:solidFill>
          <a:srgbClr val="AA2269"/>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60515" tIns="35560" rIns="35560" bIns="35560" numCol="1" spcCol="1270" anchor="ctr" anchorCtr="0">
          <a:noAutofit/>
        </a:bodyPr>
        <a:lstStyle/>
        <a:p>
          <a:pPr marL="0" lvl="0" indent="0" algn="l" defTabSz="622300">
            <a:lnSpc>
              <a:spcPct val="90000"/>
            </a:lnSpc>
            <a:spcBef>
              <a:spcPct val="0"/>
            </a:spcBef>
            <a:spcAft>
              <a:spcPct val="35000"/>
            </a:spcAft>
            <a:buNone/>
          </a:pPr>
          <a:r>
            <a:rPr lang="en-GB" sz="1400" b="0" kern="1200" dirty="0">
              <a:solidFill>
                <a:srgbClr val="FFFFFF"/>
              </a:solidFill>
              <a:latin typeface="Arial" panose="020B0604020202020204" pitchFamily="34" charset="0"/>
              <a:cs typeface="Arial" panose="020B0604020202020204" pitchFamily="34" charset="0"/>
            </a:rPr>
            <a:t>Relevant experience in design or design management of schools</a:t>
          </a:r>
        </a:p>
      </dsp:txBody>
      <dsp:txXfrm>
        <a:off x="853495" y="1159889"/>
        <a:ext cx="5243780" cy="580176"/>
      </dsp:txXfrm>
    </dsp:sp>
    <dsp:sp modelId="{FC7373B5-F773-460B-ACA5-8764D0F658F5}">
      <dsp:nvSpPr>
        <dsp:cNvPr id="0" name=""/>
        <dsp:cNvSpPr/>
      </dsp:nvSpPr>
      <dsp:spPr>
        <a:xfrm>
          <a:off x="490884" y="1087367"/>
          <a:ext cx="725221" cy="725221"/>
        </a:xfrm>
        <a:prstGeom prst="ellipse">
          <a:avLst/>
        </a:prstGeom>
        <a:solidFill>
          <a:srgbClr val="AA2269"/>
        </a:solidFill>
        <a:ln w="19050" cap="flat" cmpd="sng" algn="ctr">
          <a:solidFill>
            <a:srgbClr val="FFFFFF"/>
          </a:solidFill>
          <a:prstDash val="solid"/>
          <a:miter lim="800000"/>
        </a:ln>
        <a:effectLst/>
      </dsp:spPr>
      <dsp:style>
        <a:lnRef idx="2">
          <a:scrgbClr r="0" g="0" b="0"/>
        </a:lnRef>
        <a:fillRef idx="1">
          <a:scrgbClr r="0" g="0" b="0"/>
        </a:fillRef>
        <a:effectRef idx="0">
          <a:scrgbClr r="0" g="0" b="0"/>
        </a:effectRef>
        <a:fontRef idx="minor"/>
      </dsp:style>
    </dsp:sp>
    <dsp:sp modelId="{9A6AC84B-EC0F-4C12-814F-263A7A1D089A}">
      <dsp:nvSpPr>
        <dsp:cNvPr id="0" name=""/>
        <dsp:cNvSpPr/>
      </dsp:nvSpPr>
      <dsp:spPr>
        <a:xfrm>
          <a:off x="981093" y="2029876"/>
          <a:ext cx="5116182" cy="580176"/>
        </a:xfrm>
        <a:prstGeom prst="rect">
          <a:avLst/>
        </a:prstGeom>
        <a:solidFill>
          <a:srgbClr val="D395A8"/>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60515" tIns="35560" rIns="35560" bIns="35560" numCol="1" spcCol="1270" anchor="ctr" anchorCtr="0">
          <a:noAutofit/>
        </a:bodyPr>
        <a:lstStyle/>
        <a:p>
          <a:pPr marL="0" lvl="0" indent="0" algn="l" defTabSz="622300">
            <a:lnSpc>
              <a:spcPct val="90000"/>
            </a:lnSpc>
            <a:spcBef>
              <a:spcPct val="0"/>
            </a:spcBef>
            <a:spcAft>
              <a:spcPct val="35000"/>
            </a:spcAft>
            <a:buNone/>
          </a:pPr>
          <a:r>
            <a:rPr lang="en-GB" sz="1400" b="0" kern="1200" dirty="0">
              <a:solidFill>
                <a:srgbClr val="FFFFFF"/>
              </a:solidFill>
              <a:latin typeface="Arial" panose="020B0604020202020204" pitchFamily="34" charset="0"/>
              <a:cs typeface="Arial" panose="020B0604020202020204" pitchFamily="34" charset="0"/>
            </a:rPr>
            <a:t>Relevant experience in construction or construction management of schools</a:t>
          </a:r>
        </a:p>
      </dsp:txBody>
      <dsp:txXfrm>
        <a:off x="981093" y="2029876"/>
        <a:ext cx="5116182" cy="580176"/>
      </dsp:txXfrm>
    </dsp:sp>
    <dsp:sp modelId="{AB5FB175-E2AA-4F92-8ECF-670E05B15355}">
      <dsp:nvSpPr>
        <dsp:cNvPr id="0" name=""/>
        <dsp:cNvSpPr/>
      </dsp:nvSpPr>
      <dsp:spPr>
        <a:xfrm>
          <a:off x="618482" y="1957354"/>
          <a:ext cx="725221" cy="725221"/>
        </a:xfrm>
        <a:prstGeom prst="ellipse">
          <a:avLst/>
        </a:prstGeom>
        <a:solidFill>
          <a:srgbClr val="D395A8"/>
        </a:solidFill>
        <a:ln w="19050" cap="flat" cmpd="sng" algn="ctr">
          <a:solidFill>
            <a:schemeClr val="bg1"/>
          </a:solidFill>
          <a:prstDash val="solid"/>
          <a:miter lim="800000"/>
        </a:ln>
        <a:effectLst/>
      </dsp:spPr>
      <dsp:style>
        <a:lnRef idx="2">
          <a:scrgbClr r="0" g="0" b="0"/>
        </a:lnRef>
        <a:fillRef idx="1">
          <a:scrgbClr r="0" g="0" b="0"/>
        </a:fillRef>
        <a:effectRef idx="0">
          <a:scrgbClr r="0" g="0" b="0"/>
        </a:effectRef>
        <a:fontRef idx="minor"/>
      </dsp:style>
    </dsp:sp>
    <dsp:sp modelId="{55E5AECD-C101-4183-AD39-62B293AE29D9}">
      <dsp:nvSpPr>
        <dsp:cNvPr id="0" name=""/>
        <dsp:cNvSpPr/>
      </dsp:nvSpPr>
      <dsp:spPr>
        <a:xfrm>
          <a:off x="853495" y="2899863"/>
          <a:ext cx="5243780" cy="580176"/>
        </a:xfrm>
        <a:prstGeom prst="rect">
          <a:avLst/>
        </a:prstGeom>
        <a:solidFill>
          <a:srgbClr val="AA2269"/>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60515" tIns="35560" rIns="35560" bIns="35560" numCol="1" spcCol="1270" anchor="ctr" anchorCtr="0">
          <a:noAutofit/>
        </a:bodyPr>
        <a:lstStyle/>
        <a:p>
          <a:pPr marL="0" lvl="0" indent="0" algn="l" defTabSz="622300">
            <a:lnSpc>
              <a:spcPct val="90000"/>
            </a:lnSpc>
            <a:spcBef>
              <a:spcPct val="0"/>
            </a:spcBef>
            <a:spcAft>
              <a:spcPct val="35000"/>
            </a:spcAft>
            <a:buNone/>
          </a:pPr>
          <a:r>
            <a:rPr lang="en-US" sz="1400" b="0" kern="1200" dirty="0">
              <a:latin typeface="Arial" panose="020B0604020202020204" pitchFamily="34" charset="0"/>
              <a:cs typeface="Arial" panose="020B0604020202020204" pitchFamily="34" charset="0"/>
            </a:rPr>
            <a:t>Relevant experience in facilities management of schools</a:t>
          </a:r>
        </a:p>
      </dsp:txBody>
      <dsp:txXfrm>
        <a:off x="853495" y="2899863"/>
        <a:ext cx="5243780" cy="580176"/>
      </dsp:txXfrm>
    </dsp:sp>
    <dsp:sp modelId="{B74C2F85-DB84-46E4-B43F-54C49937C24A}">
      <dsp:nvSpPr>
        <dsp:cNvPr id="0" name=""/>
        <dsp:cNvSpPr/>
      </dsp:nvSpPr>
      <dsp:spPr>
        <a:xfrm>
          <a:off x="490884" y="2827341"/>
          <a:ext cx="725221" cy="725221"/>
        </a:xfrm>
        <a:prstGeom prst="ellipse">
          <a:avLst/>
        </a:prstGeom>
        <a:solidFill>
          <a:srgbClr val="AA2269"/>
        </a:solidFill>
        <a:ln w="19050" cap="flat" cmpd="sng" algn="ctr">
          <a:solidFill>
            <a:schemeClr val="bg1"/>
          </a:solidFill>
          <a:prstDash val="solid"/>
          <a:miter lim="800000"/>
        </a:ln>
        <a:effectLst/>
      </dsp:spPr>
      <dsp:style>
        <a:lnRef idx="2">
          <a:scrgbClr r="0" g="0" b="0"/>
        </a:lnRef>
        <a:fillRef idx="1">
          <a:scrgbClr r="0" g="0" b="0"/>
        </a:fillRef>
        <a:effectRef idx="0">
          <a:scrgbClr r="0" g="0" b="0"/>
        </a:effectRef>
        <a:fontRef idx="minor"/>
      </dsp:style>
    </dsp:sp>
    <dsp:sp modelId="{117D4ABC-CADE-4B0D-BCC8-F40DF48CDAAD}">
      <dsp:nvSpPr>
        <dsp:cNvPr id="0" name=""/>
        <dsp:cNvSpPr/>
      </dsp:nvSpPr>
      <dsp:spPr>
        <a:xfrm>
          <a:off x="437757" y="3769850"/>
          <a:ext cx="5659518" cy="580176"/>
        </a:xfrm>
        <a:prstGeom prst="rect">
          <a:avLst/>
        </a:prstGeom>
        <a:solidFill>
          <a:srgbClr val="8F1D59"/>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60515" tIns="35560" rIns="35560" bIns="35560" numCol="1" spcCol="1270" anchor="ctr" anchorCtr="0">
          <a:noAutofit/>
        </a:bodyPr>
        <a:lstStyle/>
        <a:p>
          <a:pPr marL="0" lvl="0" indent="0" algn="l" defTabSz="622300">
            <a:lnSpc>
              <a:spcPct val="90000"/>
            </a:lnSpc>
            <a:spcBef>
              <a:spcPct val="0"/>
            </a:spcBef>
            <a:spcAft>
              <a:spcPct val="35000"/>
            </a:spcAft>
            <a:buNone/>
          </a:pPr>
          <a:r>
            <a:rPr lang="en-US" sz="1400" b="0" kern="1200" dirty="0">
              <a:latin typeface="Arial" panose="020B0604020202020204" pitchFamily="34" charset="0"/>
              <a:cs typeface="Arial" panose="020B0604020202020204" pitchFamily="34" charset="0"/>
            </a:rPr>
            <a:t>Availability of resources with sufficient technical capability</a:t>
          </a:r>
        </a:p>
      </dsp:txBody>
      <dsp:txXfrm>
        <a:off x="437757" y="3769850"/>
        <a:ext cx="5659518" cy="580176"/>
      </dsp:txXfrm>
    </dsp:sp>
    <dsp:sp modelId="{DB15AC49-74A6-4A6E-B0F1-388ACAFA41C8}">
      <dsp:nvSpPr>
        <dsp:cNvPr id="0" name=""/>
        <dsp:cNvSpPr/>
      </dsp:nvSpPr>
      <dsp:spPr>
        <a:xfrm>
          <a:off x="75147" y="3697328"/>
          <a:ext cx="725221" cy="725221"/>
        </a:xfrm>
        <a:prstGeom prst="ellipse">
          <a:avLst/>
        </a:prstGeom>
        <a:solidFill>
          <a:srgbClr val="8F1D59"/>
        </a:solidFill>
        <a:ln w="19050" cap="flat" cmpd="sng" algn="ctr">
          <a:solidFill>
            <a:schemeClr val="bg1"/>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2.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3.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4.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2950475" cy="497047"/>
          </a:xfrm>
          <a:prstGeom prst="rect">
            <a:avLst/>
          </a:prstGeom>
        </p:spPr>
        <p:txBody>
          <a:bodyPr vert="horz" lIns="94851" tIns="47425" rIns="94851" bIns="47425" rtlCol="0"/>
          <a:lstStyle>
            <a:lvl1pPr algn="l">
              <a:defRPr sz="1200"/>
            </a:lvl1pPr>
          </a:lstStyle>
          <a:p>
            <a:endParaRPr lang="en-GB" dirty="0"/>
          </a:p>
        </p:txBody>
      </p:sp>
      <p:sp>
        <p:nvSpPr>
          <p:cNvPr id="3" name="Date Placeholder 2"/>
          <p:cNvSpPr>
            <a:spLocks noGrp="1"/>
          </p:cNvSpPr>
          <p:nvPr>
            <p:ph type="dt" sz="quarter" idx="1"/>
          </p:nvPr>
        </p:nvSpPr>
        <p:spPr>
          <a:xfrm>
            <a:off x="3856738" y="0"/>
            <a:ext cx="2950475" cy="497047"/>
          </a:xfrm>
          <a:prstGeom prst="rect">
            <a:avLst/>
          </a:prstGeom>
        </p:spPr>
        <p:txBody>
          <a:bodyPr vert="horz" lIns="94851" tIns="47425" rIns="94851" bIns="47425" rtlCol="0"/>
          <a:lstStyle>
            <a:lvl1pPr algn="r">
              <a:defRPr sz="1200"/>
            </a:lvl1pPr>
          </a:lstStyle>
          <a:p>
            <a:fld id="{EDAD35B1-60AB-43F7-96E0-8278C11AA7BA}" type="datetimeFigureOut">
              <a:rPr lang="en-GB" smtClean="0"/>
              <a:pPr/>
              <a:t>03/02/2020</a:t>
            </a:fld>
            <a:endParaRPr lang="en-GB" dirty="0"/>
          </a:p>
        </p:txBody>
      </p:sp>
      <p:sp>
        <p:nvSpPr>
          <p:cNvPr id="4" name="Footer Placeholder 3"/>
          <p:cNvSpPr>
            <a:spLocks noGrp="1"/>
          </p:cNvSpPr>
          <p:nvPr>
            <p:ph type="ftr" sz="quarter" idx="2"/>
          </p:nvPr>
        </p:nvSpPr>
        <p:spPr>
          <a:xfrm>
            <a:off x="1" y="9442155"/>
            <a:ext cx="2950475" cy="497047"/>
          </a:xfrm>
          <a:prstGeom prst="rect">
            <a:avLst/>
          </a:prstGeom>
        </p:spPr>
        <p:txBody>
          <a:bodyPr vert="horz" lIns="94851" tIns="47425" rIns="94851" bIns="47425" rtlCol="0" anchor="b"/>
          <a:lstStyle>
            <a:lvl1pPr algn="l">
              <a:defRPr sz="1200"/>
            </a:lvl1pPr>
          </a:lstStyle>
          <a:p>
            <a:r>
              <a:rPr lang="en-GB"/>
              <a:t>DRAFT</a:t>
            </a:r>
            <a:endParaRPr lang="en-GB" dirty="0"/>
          </a:p>
        </p:txBody>
      </p:sp>
      <p:sp>
        <p:nvSpPr>
          <p:cNvPr id="5" name="Slide Number Placeholder 4"/>
          <p:cNvSpPr>
            <a:spLocks noGrp="1"/>
          </p:cNvSpPr>
          <p:nvPr>
            <p:ph type="sldNum" sz="quarter" idx="3"/>
          </p:nvPr>
        </p:nvSpPr>
        <p:spPr>
          <a:xfrm>
            <a:off x="3856738" y="9442155"/>
            <a:ext cx="2950475" cy="497047"/>
          </a:xfrm>
          <a:prstGeom prst="rect">
            <a:avLst/>
          </a:prstGeom>
        </p:spPr>
        <p:txBody>
          <a:bodyPr vert="horz" lIns="94851" tIns="47425" rIns="94851" bIns="47425" rtlCol="0" anchor="b"/>
          <a:lstStyle>
            <a:lvl1pPr algn="r">
              <a:defRPr sz="1200"/>
            </a:lvl1pPr>
          </a:lstStyle>
          <a:p>
            <a:fld id="{221CB74D-572E-4F08-9394-3ECB1E1638A9}" type="slidenum">
              <a:rPr lang="en-GB" smtClean="0"/>
              <a:pPr/>
              <a:t>‹#›</a:t>
            </a:fld>
            <a:endParaRPr lang="en-GB" dirty="0"/>
          </a:p>
        </p:txBody>
      </p:sp>
    </p:spTree>
    <p:extLst>
      <p:ext uri="{BB962C8B-B14F-4D97-AF65-F5344CB8AC3E}">
        <p14:creationId xmlns:p14="http://schemas.microsoft.com/office/powerpoint/2010/main" val="1182941499"/>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2950475" cy="497047"/>
          </a:xfrm>
          <a:prstGeom prst="rect">
            <a:avLst/>
          </a:prstGeom>
        </p:spPr>
        <p:txBody>
          <a:bodyPr vert="horz" lIns="94851" tIns="47425" rIns="94851" bIns="47425" rtlCol="0"/>
          <a:lstStyle>
            <a:lvl1pPr algn="l">
              <a:defRPr sz="1200"/>
            </a:lvl1pPr>
          </a:lstStyle>
          <a:p>
            <a:endParaRPr lang="en-GB" dirty="0"/>
          </a:p>
        </p:txBody>
      </p:sp>
      <p:sp>
        <p:nvSpPr>
          <p:cNvPr id="3" name="Date Placeholder 2"/>
          <p:cNvSpPr>
            <a:spLocks noGrp="1"/>
          </p:cNvSpPr>
          <p:nvPr>
            <p:ph type="dt" idx="1"/>
          </p:nvPr>
        </p:nvSpPr>
        <p:spPr>
          <a:xfrm>
            <a:off x="3856738" y="0"/>
            <a:ext cx="2950475" cy="497047"/>
          </a:xfrm>
          <a:prstGeom prst="rect">
            <a:avLst/>
          </a:prstGeom>
        </p:spPr>
        <p:txBody>
          <a:bodyPr vert="horz" lIns="94851" tIns="47425" rIns="94851" bIns="47425" rtlCol="0"/>
          <a:lstStyle>
            <a:lvl1pPr algn="r">
              <a:defRPr sz="1200"/>
            </a:lvl1pPr>
          </a:lstStyle>
          <a:p>
            <a:fld id="{7E8B935B-3E5D-4FF0-8ED3-E5C882647223}" type="datetimeFigureOut">
              <a:rPr lang="en-US" smtClean="0"/>
              <a:pPr/>
              <a:t>2/3/2020</a:t>
            </a:fld>
            <a:endParaRPr lang="en-GB" dirty="0"/>
          </a:p>
        </p:txBody>
      </p:sp>
      <p:sp>
        <p:nvSpPr>
          <p:cNvPr id="4" name="Slide Image Placeholder 3"/>
          <p:cNvSpPr>
            <a:spLocks noGrp="1" noRot="1" noChangeAspect="1"/>
          </p:cNvSpPr>
          <p:nvPr>
            <p:ph type="sldImg" idx="2"/>
          </p:nvPr>
        </p:nvSpPr>
        <p:spPr>
          <a:xfrm>
            <a:off x="992188" y="744538"/>
            <a:ext cx="4824412" cy="3729037"/>
          </a:xfrm>
          <a:prstGeom prst="rect">
            <a:avLst/>
          </a:prstGeom>
          <a:noFill/>
          <a:ln w="12700">
            <a:solidFill>
              <a:prstClr val="black"/>
            </a:solidFill>
          </a:ln>
        </p:spPr>
        <p:txBody>
          <a:bodyPr vert="horz" lIns="94851" tIns="47425" rIns="94851" bIns="47425" rtlCol="0" anchor="ctr"/>
          <a:lstStyle/>
          <a:p>
            <a:endParaRPr lang="en-GB" dirty="0"/>
          </a:p>
        </p:txBody>
      </p:sp>
      <p:sp>
        <p:nvSpPr>
          <p:cNvPr id="5" name="Notes Placeholder 4"/>
          <p:cNvSpPr>
            <a:spLocks noGrp="1"/>
          </p:cNvSpPr>
          <p:nvPr>
            <p:ph type="body" sz="quarter" idx="3"/>
          </p:nvPr>
        </p:nvSpPr>
        <p:spPr>
          <a:xfrm>
            <a:off x="680880" y="4721941"/>
            <a:ext cx="5447030" cy="4473417"/>
          </a:xfrm>
          <a:prstGeom prst="rect">
            <a:avLst/>
          </a:prstGeom>
        </p:spPr>
        <p:txBody>
          <a:bodyPr vert="horz" lIns="94851" tIns="47425" rIns="94851" bIns="47425"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1" y="9442155"/>
            <a:ext cx="2950475" cy="497047"/>
          </a:xfrm>
          <a:prstGeom prst="rect">
            <a:avLst/>
          </a:prstGeom>
        </p:spPr>
        <p:txBody>
          <a:bodyPr vert="horz" lIns="94851" tIns="47425" rIns="94851" bIns="47425" rtlCol="0" anchor="b"/>
          <a:lstStyle>
            <a:lvl1pPr algn="l">
              <a:defRPr sz="1200"/>
            </a:lvl1pPr>
          </a:lstStyle>
          <a:p>
            <a:r>
              <a:rPr lang="en-GB"/>
              <a:t>DRAFT</a:t>
            </a:r>
            <a:endParaRPr lang="en-GB" dirty="0"/>
          </a:p>
        </p:txBody>
      </p:sp>
      <p:sp>
        <p:nvSpPr>
          <p:cNvPr id="7" name="Slide Number Placeholder 6"/>
          <p:cNvSpPr>
            <a:spLocks noGrp="1"/>
          </p:cNvSpPr>
          <p:nvPr>
            <p:ph type="sldNum" sz="quarter" idx="5"/>
          </p:nvPr>
        </p:nvSpPr>
        <p:spPr>
          <a:xfrm>
            <a:off x="3856738" y="9442155"/>
            <a:ext cx="2950475" cy="497047"/>
          </a:xfrm>
          <a:prstGeom prst="rect">
            <a:avLst/>
          </a:prstGeom>
        </p:spPr>
        <p:txBody>
          <a:bodyPr vert="horz" lIns="94851" tIns="47425" rIns="94851" bIns="47425" rtlCol="0" anchor="b"/>
          <a:lstStyle>
            <a:lvl1pPr algn="r">
              <a:defRPr sz="1200"/>
            </a:lvl1pPr>
          </a:lstStyle>
          <a:p>
            <a:fld id="{048706B8-EBCC-470A-8AE8-B49CE76EE6E5}" type="slidenum">
              <a:rPr lang="en-GB" smtClean="0"/>
              <a:pPr/>
              <a:t>‹#›</a:t>
            </a:fld>
            <a:endParaRPr lang="en-GB" dirty="0"/>
          </a:p>
        </p:txBody>
      </p:sp>
    </p:spTree>
    <p:extLst>
      <p:ext uri="{BB962C8B-B14F-4D97-AF65-F5344CB8AC3E}">
        <p14:creationId xmlns:p14="http://schemas.microsoft.com/office/powerpoint/2010/main" val="3257900764"/>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3.xml"/><Relationship Id="rId1" Type="http://schemas.openxmlformats.org/officeDocument/2006/relationships/vmlDrawing" Target="../drawings/vmlDrawing2.vml"/><Relationship Id="rId6" Type="http://schemas.openxmlformats.org/officeDocument/2006/relationships/image" Target="../media/image4.jpg"/><Relationship Id="rId5" Type="http://schemas.openxmlformats.org/officeDocument/2006/relationships/image" Target="../media/image1.emf"/><Relationship Id="rId4" Type="http://schemas.openxmlformats.org/officeDocument/2006/relationships/oleObject" Target="../embeddings/oleObject2.bin"/></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4.xml"/><Relationship Id="rId1" Type="http://schemas.openxmlformats.org/officeDocument/2006/relationships/vmlDrawing" Target="../drawings/vmlDrawing3.vml"/><Relationship Id="rId6" Type="http://schemas.openxmlformats.org/officeDocument/2006/relationships/image" Target="../media/image4.jpg"/><Relationship Id="rId5" Type="http://schemas.openxmlformats.org/officeDocument/2006/relationships/image" Target="../media/image1.emf"/><Relationship Id="rId4" Type="http://schemas.openxmlformats.org/officeDocument/2006/relationships/oleObject" Target="../embeddings/oleObject3.bin"/></Relationships>
</file>

<file path=ppt/slideLayouts/_rels/slideLayout7.xml.rels><?xml version="1.0" encoding="UTF-8" standalone="yes"?>
<Relationships xmlns="http://schemas.openxmlformats.org/package/2006/relationships"><Relationship Id="rId8" Type="http://schemas.openxmlformats.org/officeDocument/2006/relationships/image" Target="../media/image7.emf"/><Relationship Id="rId3" Type="http://schemas.openxmlformats.org/officeDocument/2006/relationships/slideMaster" Target="../slideMasters/slideMaster1.xml"/><Relationship Id="rId7" Type="http://schemas.openxmlformats.org/officeDocument/2006/relationships/image" Target="../media/image6.jpeg"/><Relationship Id="rId2" Type="http://schemas.openxmlformats.org/officeDocument/2006/relationships/tags" Target="../tags/tag5.xml"/><Relationship Id="rId1" Type="http://schemas.openxmlformats.org/officeDocument/2006/relationships/vmlDrawing" Target="../drawings/vmlDrawing4.vml"/><Relationship Id="rId6" Type="http://schemas.openxmlformats.org/officeDocument/2006/relationships/image" Target="../media/image5.png"/><Relationship Id="rId5" Type="http://schemas.openxmlformats.org/officeDocument/2006/relationships/image" Target="../media/image1.emf"/><Relationship Id="rId4" Type="http://schemas.openxmlformats.org/officeDocument/2006/relationships/oleObject" Target="../embeddings/oleObject4.bin"/></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First Slide">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10363"/>
            <a:ext cx="10058400" cy="7751674"/>
          </a:xfrm>
          <a:prstGeom prst="rect">
            <a:avLst/>
          </a:prstGeom>
        </p:spPr>
      </p:pic>
      <p:sp>
        <p:nvSpPr>
          <p:cNvPr id="2" name="Title 1"/>
          <p:cNvSpPr>
            <a:spLocks noGrp="1"/>
          </p:cNvSpPr>
          <p:nvPr>
            <p:ph type="title"/>
          </p:nvPr>
        </p:nvSpPr>
        <p:spPr>
          <a:xfrm>
            <a:off x="4165104" y="3526160"/>
            <a:ext cx="5472608" cy="1501775"/>
          </a:xfrm>
        </p:spPr>
        <p:txBody>
          <a:bodyPr>
            <a:normAutofit/>
          </a:bodyPr>
          <a:lstStyle>
            <a:lvl1pPr>
              <a:defRPr sz="4000"/>
            </a:lvl1pPr>
          </a:lstStyle>
          <a:p>
            <a:r>
              <a:rPr lang="en-US"/>
              <a:t>Click to edit Master title style</a:t>
            </a:r>
            <a:endParaRPr lang="en-GB" dirty="0"/>
          </a:p>
        </p:txBody>
      </p:sp>
    </p:spTree>
    <p:extLst>
      <p:ext uri="{BB962C8B-B14F-4D97-AF65-F5344CB8AC3E}">
        <p14:creationId xmlns:p14="http://schemas.microsoft.com/office/powerpoint/2010/main" val="25364043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Section Divider">
    <p:spTree>
      <p:nvGrpSpPr>
        <p:cNvPr id="1" name=""/>
        <p:cNvGrpSpPr/>
        <p:nvPr/>
      </p:nvGrpSpPr>
      <p:grpSpPr>
        <a:xfrm>
          <a:off x="0" y="0"/>
          <a:ext cx="0" cy="0"/>
          <a:chOff x="0" y="0"/>
          <a:chExt cx="0" cy="0"/>
        </a:xfrm>
      </p:grpSpPr>
      <p:pic>
        <p:nvPicPr>
          <p:cNvPr id="6" name="Picture 5"/>
          <p:cNvPicPr>
            <a:picLocks noChangeAspect="1"/>
          </p:cNvPicPr>
          <p:nvPr userDrawn="1"/>
        </p:nvPicPr>
        <p:blipFill rotWithShape="1">
          <a:blip r:embed="rId2" cstate="print">
            <a:extLst>
              <a:ext uri="{28A0092B-C50C-407E-A947-70E740481C1C}">
                <a14:useLocalDpi xmlns:a14="http://schemas.microsoft.com/office/drawing/2010/main" val="0"/>
              </a:ext>
            </a:extLst>
          </a:blip>
          <a:srcRect l="833"/>
          <a:stretch/>
        </p:blipFill>
        <p:spPr>
          <a:xfrm>
            <a:off x="83820" y="10363"/>
            <a:ext cx="9974580" cy="7751674"/>
          </a:xfrm>
          <a:prstGeom prst="rect">
            <a:avLst/>
          </a:prstGeom>
        </p:spPr>
      </p:pic>
      <p:sp>
        <p:nvSpPr>
          <p:cNvPr id="4" name="Text Placeholder 3"/>
          <p:cNvSpPr>
            <a:spLocks noGrp="1"/>
          </p:cNvSpPr>
          <p:nvPr>
            <p:ph type="body" sz="quarter" idx="10" hasCustomPrompt="1"/>
          </p:nvPr>
        </p:nvSpPr>
        <p:spPr>
          <a:xfrm>
            <a:off x="2811600" y="2162400"/>
            <a:ext cx="2772000" cy="1468800"/>
          </a:xfrm>
          <a:prstGeom prst="rect">
            <a:avLst/>
          </a:prstGeom>
        </p:spPr>
        <p:txBody>
          <a:bodyPr lIns="0" tIns="0" rIns="0" bIns="0" anchor="b" anchorCtr="0"/>
          <a:lstStyle>
            <a:lvl1pPr marL="0" indent="0" algn="r" rtl="1">
              <a:buFont typeface="Arial" pitchFamily="34" charset="0"/>
              <a:buNone/>
              <a:defRPr lang="en-US" sz="3960" b="1" kern="1200" baseline="0" dirty="0">
                <a:solidFill>
                  <a:schemeClr val="tx1"/>
                </a:solidFill>
                <a:latin typeface="Arial" pitchFamily="34" charset="0"/>
                <a:ea typeface="+mn-ea"/>
                <a:cs typeface="Arial" pitchFamily="34" charset="0"/>
              </a:defRPr>
            </a:lvl1pPr>
            <a:lvl2pPr marL="502920" indent="0" algn="r" rtl="1">
              <a:buNone/>
              <a:defRPr/>
            </a:lvl2pPr>
            <a:lvl3pPr marL="1005840" indent="0" algn="r" rtl="1">
              <a:buNone/>
              <a:defRPr/>
            </a:lvl3pPr>
            <a:lvl4pPr marL="1508760" indent="0" algn="r" rtl="1">
              <a:buFont typeface="Arial" pitchFamily="34" charset="0"/>
              <a:buNone/>
              <a:defRPr/>
            </a:lvl4pPr>
            <a:lvl5pPr marL="2011680" indent="0" algn="r" rtl="1">
              <a:buNone/>
              <a:defRPr/>
            </a:lvl5pPr>
          </a:lstStyle>
          <a:p>
            <a:pPr lvl="0"/>
            <a:r>
              <a:rPr lang="en-GB" dirty="0" err="1"/>
              <a:t>اضف</a:t>
            </a:r>
            <a:r>
              <a:rPr lang="en-GB" dirty="0"/>
              <a:t> </a:t>
            </a:r>
            <a:r>
              <a:rPr lang="en-GB" dirty="0" err="1"/>
              <a:t>عنوان</a:t>
            </a:r>
            <a:r>
              <a:rPr lang="en-GB" dirty="0"/>
              <a:t> </a:t>
            </a:r>
            <a:r>
              <a:rPr lang="en-GB" dirty="0" err="1"/>
              <a:t>الفاصل</a:t>
            </a:r>
            <a:endParaRPr lang="en-GB" dirty="0"/>
          </a:p>
        </p:txBody>
      </p:sp>
      <p:sp>
        <p:nvSpPr>
          <p:cNvPr id="8" name="Text Placeholder 3"/>
          <p:cNvSpPr>
            <a:spLocks noGrp="1"/>
          </p:cNvSpPr>
          <p:nvPr>
            <p:ph type="body" sz="quarter" idx="12" hasCustomPrompt="1"/>
          </p:nvPr>
        </p:nvSpPr>
        <p:spPr>
          <a:xfrm>
            <a:off x="2811600" y="3916800"/>
            <a:ext cx="2772000" cy="1468800"/>
          </a:xfrm>
          <a:prstGeom prst="rect">
            <a:avLst/>
          </a:prstGeom>
        </p:spPr>
        <p:txBody>
          <a:bodyPr lIns="0" tIns="0" rIns="0" bIns="0" anchor="t" anchorCtr="0"/>
          <a:lstStyle>
            <a:lvl1pPr marL="0" indent="0" algn="r" rtl="1">
              <a:buFont typeface="Arial" pitchFamily="34" charset="0"/>
              <a:buNone/>
              <a:defRPr lang="en-US" sz="3960" b="1" kern="1200" baseline="0" dirty="0">
                <a:solidFill>
                  <a:schemeClr val="tx1"/>
                </a:solidFill>
                <a:latin typeface="Arial" pitchFamily="34" charset="0"/>
                <a:ea typeface="+mn-ea"/>
                <a:cs typeface="Arial" pitchFamily="34" charset="0"/>
              </a:defRPr>
            </a:lvl1pPr>
            <a:lvl2pPr marL="502920" indent="0" algn="r" rtl="1">
              <a:buNone/>
              <a:defRPr/>
            </a:lvl2pPr>
            <a:lvl3pPr marL="1005840" indent="0" algn="r" rtl="1">
              <a:buNone/>
              <a:defRPr/>
            </a:lvl3pPr>
            <a:lvl4pPr marL="1508760" indent="0" algn="r" rtl="1">
              <a:buFont typeface="Arial" pitchFamily="34" charset="0"/>
              <a:buNone/>
              <a:defRPr/>
            </a:lvl4pPr>
            <a:lvl5pPr marL="2011680" indent="0" algn="r" rtl="1">
              <a:buNone/>
              <a:defRPr/>
            </a:lvl5pPr>
          </a:lstStyle>
          <a:p>
            <a:pPr lvl="0"/>
            <a:r>
              <a:rPr lang="en-GB" dirty="0"/>
              <a:t>Section Divider</a:t>
            </a:r>
          </a:p>
        </p:txBody>
      </p:sp>
    </p:spTree>
    <p:extLst>
      <p:ext uri="{BB962C8B-B14F-4D97-AF65-F5344CB8AC3E}">
        <p14:creationId xmlns:p14="http://schemas.microsoft.com/office/powerpoint/2010/main" val="401984155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Levels">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1809592698"/>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7111" name="think-cell Slide" r:id="rId4" imgW="395" imgH="394" progId="TCLayout.ActiveDocument.1">
                  <p:embed/>
                </p:oleObj>
              </mc:Choice>
              <mc:Fallback>
                <p:oleObj name="think-cell Slide" r:id="rId4" imgW="395" imgH="394" progId="TCLayout.ActiveDocument.1">
                  <p:embed/>
                  <p:pic>
                    <p:nvPicPr>
                      <p:cNvPr id="0" name=""/>
                      <p:cNvPicPr/>
                      <p:nvPr/>
                    </p:nvPicPr>
                    <p:blipFill>
                      <a:blip r:embed="rId5"/>
                      <a:stretch>
                        <a:fillRect/>
                      </a:stretch>
                    </p:blipFill>
                    <p:spPr>
                      <a:xfrm>
                        <a:off x="1588" y="1588"/>
                        <a:ext cx="1587" cy="1587"/>
                      </a:xfrm>
                      <a:prstGeom prst="rect">
                        <a:avLst/>
                      </a:prstGeom>
                    </p:spPr>
                  </p:pic>
                </p:oleObj>
              </mc:Fallback>
            </mc:AlternateContent>
          </a:graphicData>
        </a:graphic>
      </p:graphicFrame>
      <p:pic>
        <p:nvPicPr>
          <p:cNvPr id="3" name="Picture 2"/>
          <p:cNvPicPr>
            <a:picLocks noChangeAspect="1"/>
          </p:cNvPicPr>
          <p:nvPr userDrawn="1"/>
        </p:nvPicPr>
        <p:blipFill rotWithShape="1">
          <a:blip r:embed="rId6">
            <a:extLst>
              <a:ext uri="{28A0092B-C50C-407E-A947-70E740481C1C}">
                <a14:useLocalDpi xmlns:a14="http://schemas.microsoft.com/office/drawing/2010/main" val="0"/>
              </a:ext>
            </a:extLst>
          </a:blip>
          <a:srcRect l="833" r="-833" b="80000"/>
          <a:stretch/>
        </p:blipFill>
        <p:spPr>
          <a:xfrm>
            <a:off x="0" y="0"/>
            <a:ext cx="10142220" cy="1554480"/>
          </a:xfrm>
          <a:prstGeom prst="rect">
            <a:avLst/>
          </a:prstGeom>
        </p:spPr>
      </p:pic>
      <p:sp>
        <p:nvSpPr>
          <p:cNvPr id="5" name="Title 4"/>
          <p:cNvSpPr>
            <a:spLocks noGrp="1"/>
          </p:cNvSpPr>
          <p:nvPr>
            <p:ph type="title"/>
          </p:nvPr>
        </p:nvSpPr>
        <p:spPr>
          <a:xfrm>
            <a:off x="1140768" y="717630"/>
            <a:ext cx="8225482" cy="707681"/>
          </a:xfrm>
        </p:spPr>
        <p:txBody>
          <a:bodyPr anchor="t">
            <a:normAutofit/>
          </a:bodyPr>
          <a:lstStyle>
            <a:lvl1pPr>
              <a:defRPr sz="2200"/>
            </a:lvl1pPr>
          </a:lstStyle>
          <a:p>
            <a:r>
              <a:rPr lang="en-US"/>
              <a:t>Click to edit Master title style</a:t>
            </a:r>
            <a:endParaRPr lang="en-GB" dirty="0"/>
          </a:p>
        </p:txBody>
      </p:sp>
      <p:sp>
        <p:nvSpPr>
          <p:cNvPr id="13" name="Slide Number Placeholder 12"/>
          <p:cNvSpPr>
            <a:spLocks noGrp="1"/>
          </p:cNvSpPr>
          <p:nvPr>
            <p:ph type="sldNum" sz="quarter" idx="12"/>
          </p:nvPr>
        </p:nvSpPr>
        <p:spPr/>
        <p:txBody>
          <a:bodyPr/>
          <a:lstStyle/>
          <a:p>
            <a:fld id="{9AD10803-7FE1-45F7-884C-C0236A56194E}" type="slidenum">
              <a:rPr lang="en-GB" smtClean="0"/>
              <a:pPr/>
              <a:t>‹#›</a:t>
            </a:fld>
            <a:endParaRPr lang="en-GB" dirty="0"/>
          </a:p>
        </p:txBody>
      </p:sp>
    </p:spTree>
    <p:extLst>
      <p:ext uri="{BB962C8B-B14F-4D97-AF65-F5344CB8AC3E}">
        <p14:creationId xmlns:p14="http://schemas.microsoft.com/office/powerpoint/2010/main" val="290917977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GB" dirty="0"/>
          </a:p>
        </p:txBody>
      </p:sp>
      <p:sp>
        <p:nvSpPr>
          <p:cNvPr id="3" name="Footer Placeholder 2"/>
          <p:cNvSpPr>
            <a:spLocks noGrp="1"/>
          </p:cNvSpPr>
          <p:nvPr>
            <p:ph type="ftr" sz="quarter" idx="11"/>
          </p:nvPr>
        </p:nvSpPr>
        <p:spPr/>
        <p:txBody>
          <a:bodyPr/>
          <a:lstStyle/>
          <a:p>
            <a:endParaRPr lang="en-GB" dirty="0"/>
          </a:p>
        </p:txBody>
      </p:sp>
      <p:sp>
        <p:nvSpPr>
          <p:cNvPr id="4" name="Slide Number Placeholder 3"/>
          <p:cNvSpPr>
            <a:spLocks noGrp="1"/>
          </p:cNvSpPr>
          <p:nvPr>
            <p:ph type="sldNum" sz="quarter" idx="12"/>
          </p:nvPr>
        </p:nvSpPr>
        <p:spPr/>
        <p:txBody>
          <a:bodyPr/>
          <a:lstStyle/>
          <a:p>
            <a:fld id="{9AD10803-7FE1-45F7-884C-C0236A56194E}" type="slidenum">
              <a:rPr lang="en-GB" smtClean="0"/>
              <a:t>‹#›</a:t>
            </a:fld>
            <a:endParaRPr lang="en-GB" dirty="0"/>
          </a:p>
        </p:txBody>
      </p:sp>
    </p:spTree>
    <p:extLst>
      <p:ext uri="{BB962C8B-B14F-4D97-AF65-F5344CB8AC3E}">
        <p14:creationId xmlns:p14="http://schemas.microsoft.com/office/powerpoint/2010/main" val="187139772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Section Divider">
    <p:spTree>
      <p:nvGrpSpPr>
        <p:cNvPr id="1" name=""/>
        <p:cNvGrpSpPr/>
        <p:nvPr/>
      </p:nvGrpSpPr>
      <p:grpSpPr>
        <a:xfrm>
          <a:off x="0" y="0"/>
          <a:ext cx="0" cy="0"/>
          <a:chOff x="0" y="0"/>
          <a:chExt cx="0" cy="0"/>
        </a:xfrm>
      </p:grpSpPr>
      <p:pic>
        <p:nvPicPr>
          <p:cNvPr id="6" name="Picture 5"/>
          <p:cNvPicPr>
            <a:picLocks noChangeAspect="1"/>
          </p:cNvPicPr>
          <p:nvPr userDrawn="1"/>
        </p:nvPicPr>
        <p:blipFill rotWithShape="1">
          <a:blip r:embed="rId2" cstate="print">
            <a:extLst>
              <a:ext uri="{28A0092B-C50C-407E-A947-70E740481C1C}">
                <a14:useLocalDpi xmlns:a14="http://schemas.microsoft.com/office/drawing/2010/main" val="0"/>
              </a:ext>
            </a:extLst>
          </a:blip>
          <a:srcRect l="833"/>
          <a:stretch/>
        </p:blipFill>
        <p:spPr>
          <a:xfrm>
            <a:off x="83820" y="10363"/>
            <a:ext cx="9974580" cy="7751674"/>
          </a:xfrm>
          <a:prstGeom prst="rect">
            <a:avLst/>
          </a:prstGeom>
        </p:spPr>
      </p:pic>
      <p:sp>
        <p:nvSpPr>
          <p:cNvPr id="4" name="Text Placeholder 3"/>
          <p:cNvSpPr>
            <a:spLocks noGrp="1"/>
          </p:cNvSpPr>
          <p:nvPr>
            <p:ph type="body" sz="quarter" idx="10" hasCustomPrompt="1"/>
          </p:nvPr>
        </p:nvSpPr>
        <p:spPr>
          <a:xfrm>
            <a:off x="2811600" y="2162400"/>
            <a:ext cx="2772000" cy="1468800"/>
          </a:xfrm>
          <a:prstGeom prst="rect">
            <a:avLst/>
          </a:prstGeom>
        </p:spPr>
        <p:txBody>
          <a:bodyPr lIns="0" tIns="0" rIns="0" bIns="0" anchor="b" anchorCtr="0"/>
          <a:lstStyle>
            <a:lvl1pPr marL="0" indent="0" algn="r" rtl="1">
              <a:buFont typeface="Arial" pitchFamily="34" charset="0"/>
              <a:buNone/>
              <a:defRPr lang="en-US" sz="3960" b="1" kern="1200" baseline="0" dirty="0">
                <a:solidFill>
                  <a:schemeClr val="tx1"/>
                </a:solidFill>
                <a:latin typeface="Arial" pitchFamily="34" charset="0"/>
                <a:ea typeface="+mn-ea"/>
                <a:cs typeface="Arial" pitchFamily="34" charset="0"/>
              </a:defRPr>
            </a:lvl1pPr>
            <a:lvl2pPr marL="502920" indent="0" algn="r" rtl="1">
              <a:buNone/>
              <a:defRPr/>
            </a:lvl2pPr>
            <a:lvl3pPr marL="1005840" indent="0" algn="r" rtl="1">
              <a:buNone/>
              <a:defRPr/>
            </a:lvl3pPr>
            <a:lvl4pPr marL="1508760" indent="0" algn="r" rtl="1">
              <a:buFont typeface="Arial" pitchFamily="34" charset="0"/>
              <a:buNone/>
              <a:defRPr/>
            </a:lvl4pPr>
            <a:lvl5pPr marL="2011680" indent="0" algn="r" rtl="1">
              <a:buNone/>
              <a:defRPr/>
            </a:lvl5pPr>
          </a:lstStyle>
          <a:p>
            <a:pPr lvl="0"/>
            <a:r>
              <a:rPr lang="en-GB" dirty="0" err="1"/>
              <a:t>اضف</a:t>
            </a:r>
            <a:r>
              <a:rPr lang="en-GB" dirty="0"/>
              <a:t> </a:t>
            </a:r>
            <a:r>
              <a:rPr lang="en-GB" dirty="0" err="1"/>
              <a:t>عنوان</a:t>
            </a:r>
            <a:r>
              <a:rPr lang="en-GB" dirty="0"/>
              <a:t> </a:t>
            </a:r>
            <a:r>
              <a:rPr lang="en-GB" dirty="0" err="1"/>
              <a:t>الفاصل</a:t>
            </a:r>
            <a:endParaRPr lang="en-GB" dirty="0"/>
          </a:p>
        </p:txBody>
      </p:sp>
      <p:sp>
        <p:nvSpPr>
          <p:cNvPr id="8" name="Text Placeholder 3"/>
          <p:cNvSpPr>
            <a:spLocks noGrp="1"/>
          </p:cNvSpPr>
          <p:nvPr>
            <p:ph type="body" sz="quarter" idx="12" hasCustomPrompt="1"/>
          </p:nvPr>
        </p:nvSpPr>
        <p:spPr>
          <a:xfrm>
            <a:off x="2811600" y="3916800"/>
            <a:ext cx="2772000" cy="1468800"/>
          </a:xfrm>
          <a:prstGeom prst="rect">
            <a:avLst/>
          </a:prstGeom>
        </p:spPr>
        <p:txBody>
          <a:bodyPr lIns="0" tIns="0" rIns="0" bIns="0" anchor="t" anchorCtr="0"/>
          <a:lstStyle>
            <a:lvl1pPr marL="0" indent="0" algn="r" rtl="1">
              <a:buFont typeface="Arial" pitchFamily="34" charset="0"/>
              <a:buNone/>
              <a:defRPr lang="en-US" sz="3960" b="1" kern="1200" baseline="0" dirty="0">
                <a:solidFill>
                  <a:schemeClr val="tx1"/>
                </a:solidFill>
                <a:latin typeface="Arial" pitchFamily="34" charset="0"/>
                <a:ea typeface="+mn-ea"/>
                <a:cs typeface="Arial" pitchFamily="34" charset="0"/>
              </a:defRPr>
            </a:lvl1pPr>
            <a:lvl2pPr marL="502920" indent="0" algn="r" rtl="1">
              <a:buNone/>
              <a:defRPr/>
            </a:lvl2pPr>
            <a:lvl3pPr marL="1005840" indent="0" algn="r" rtl="1">
              <a:buNone/>
              <a:defRPr/>
            </a:lvl3pPr>
            <a:lvl4pPr marL="1508760" indent="0" algn="r" rtl="1">
              <a:buFont typeface="Arial" pitchFamily="34" charset="0"/>
              <a:buNone/>
              <a:defRPr/>
            </a:lvl4pPr>
            <a:lvl5pPr marL="2011680" indent="0" algn="r" rtl="1">
              <a:buNone/>
              <a:defRPr/>
            </a:lvl5pPr>
          </a:lstStyle>
          <a:p>
            <a:pPr lvl="0"/>
            <a:r>
              <a:rPr lang="en-GB" dirty="0"/>
              <a:t>Section Divider</a:t>
            </a:r>
          </a:p>
        </p:txBody>
      </p:sp>
    </p:spTree>
    <p:extLst>
      <p:ext uri="{BB962C8B-B14F-4D97-AF65-F5344CB8AC3E}">
        <p14:creationId xmlns:p14="http://schemas.microsoft.com/office/powerpoint/2010/main" val="248874024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1_Levels">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1631221335"/>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91267" name="think-cell Slide" r:id="rId4" imgW="395" imgH="394" progId="TCLayout.ActiveDocument.1">
                  <p:embed/>
                </p:oleObj>
              </mc:Choice>
              <mc:Fallback>
                <p:oleObj name="think-cell Slide" r:id="rId4" imgW="395" imgH="394" progId="TCLayout.ActiveDocument.1">
                  <p:embed/>
                  <p:pic>
                    <p:nvPicPr>
                      <p:cNvPr id="2" name="Object 1" hidden="1"/>
                      <p:cNvPicPr/>
                      <p:nvPr/>
                    </p:nvPicPr>
                    <p:blipFill>
                      <a:blip r:embed="rId5"/>
                      <a:stretch>
                        <a:fillRect/>
                      </a:stretch>
                    </p:blipFill>
                    <p:spPr>
                      <a:xfrm>
                        <a:off x="1588" y="1588"/>
                        <a:ext cx="1587" cy="1587"/>
                      </a:xfrm>
                      <a:prstGeom prst="rect">
                        <a:avLst/>
                      </a:prstGeom>
                    </p:spPr>
                  </p:pic>
                </p:oleObj>
              </mc:Fallback>
            </mc:AlternateContent>
          </a:graphicData>
        </a:graphic>
      </p:graphicFrame>
      <p:pic>
        <p:nvPicPr>
          <p:cNvPr id="3" name="Picture 2"/>
          <p:cNvPicPr>
            <a:picLocks noChangeAspect="1"/>
          </p:cNvPicPr>
          <p:nvPr userDrawn="1"/>
        </p:nvPicPr>
        <p:blipFill rotWithShape="1">
          <a:blip r:embed="rId6">
            <a:extLst>
              <a:ext uri="{28A0092B-C50C-407E-A947-70E740481C1C}">
                <a14:useLocalDpi xmlns:a14="http://schemas.microsoft.com/office/drawing/2010/main" val="0"/>
              </a:ext>
            </a:extLst>
          </a:blip>
          <a:srcRect l="833" r="-833" b="80000"/>
          <a:stretch/>
        </p:blipFill>
        <p:spPr>
          <a:xfrm>
            <a:off x="0" y="0"/>
            <a:ext cx="10142220" cy="1554480"/>
          </a:xfrm>
          <a:prstGeom prst="rect">
            <a:avLst/>
          </a:prstGeom>
        </p:spPr>
      </p:pic>
      <p:sp>
        <p:nvSpPr>
          <p:cNvPr id="4" name="Slide Number Placeholder 5"/>
          <p:cNvSpPr>
            <a:spLocks noGrp="1"/>
          </p:cNvSpPr>
          <p:nvPr>
            <p:ph type="sldNum" sz="quarter" idx="12"/>
          </p:nvPr>
        </p:nvSpPr>
        <p:spPr>
          <a:xfrm>
            <a:off x="6901408" y="6996906"/>
            <a:ext cx="2262187" cy="414338"/>
          </a:xfrm>
        </p:spPr>
        <p:txBody>
          <a:bodyPr/>
          <a:lstStyle/>
          <a:p>
            <a:fld id="{9AD10803-7FE1-45F7-884C-C0236A56194E}" type="slidenum">
              <a:rPr lang="en-GB" smtClean="0"/>
              <a:t>‹#›</a:t>
            </a:fld>
            <a:endParaRPr lang="en-GB" dirty="0"/>
          </a:p>
        </p:txBody>
      </p:sp>
    </p:spTree>
    <p:extLst>
      <p:ext uri="{BB962C8B-B14F-4D97-AF65-F5344CB8AC3E}">
        <p14:creationId xmlns:p14="http://schemas.microsoft.com/office/powerpoint/2010/main" val="411372772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cSld name="1_Title and Content">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p:custDataLst>
              <p:tags r:id="rId2"/>
            </p:custDataLst>
            <p:extLst/>
          </p:nvPr>
        </p:nvGraphicFramePr>
        <p:xfrm>
          <a:off x="1747" y="1800"/>
          <a:ext cx="1746" cy="1799"/>
        </p:xfrm>
        <a:graphic>
          <a:graphicData uri="http://schemas.openxmlformats.org/presentationml/2006/ole">
            <mc:AlternateContent xmlns:mc="http://schemas.openxmlformats.org/markup-compatibility/2006">
              <mc:Choice xmlns:v="urn:schemas-microsoft-com:vml" Requires="v">
                <p:oleObj spid="_x0000_s92206" name="think-cell Slide" r:id="rId4" imgW="592" imgH="591" progId="TCLayout.ActiveDocument.1">
                  <p:embed/>
                </p:oleObj>
              </mc:Choice>
              <mc:Fallback>
                <p:oleObj name="think-cell Slide" r:id="rId4" imgW="592" imgH="591" progId="TCLayout.ActiveDocument.1">
                  <p:embed/>
                  <p:pic>
                    <p:nvPicPr>
                      <p:cNvPr id="2" name="Object 1" hidden="1"/>
                      <p:cNvPicPr/>
                      <p:nvPr/>
                    </p:nvPicPr>
                    <p:blipFill>
                      <a:blip r:embed="rId5"/>
                      <a:stretch>
                        <a:fillRect/>
                      </a:stretch>
                    </p:blipFill>
                    <p:spPr>
                      <a:xfrm>
                        <a:off x="1747" y="1800"/>
                        <a:ext cx="1746" cy="1799"/>
                      </a:xfrm>
                      <a:prstGeom prst="rect">
                        <a:avLst/>
                      </a:prstGeom>
                    </p:spPr>
                  </p:pic>
                </p:oleObj>
              </mc:Fallback>
            </mc:AlternateContent>
          </a:graphicData>
        </a:graphic>
      </p:graphicFrame>
      <p:pic>
        <p:nvPicPr>
          <p:cNvPr id="14" name="Picture 1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 y="0"/>
            <a:ext cx="10058400" cy="7772400"/>
          </a:xfrm>
          <a:prstGeom prst="rect">
            <a:avLst/>
          </a:prstGeom>
        </p:spPr>
      </p:pic>
      <p:pic>
        <p:nvPicPr>
          <p:cNvPr id="18" name="Picture Placeholder 2"/>
          <p:cNvPicPr>
            <a:picLocks noChangeAspect="1"/>
          </p:cNvPicPr>
          <p:nvPr/>
        </p:nvPicPr>
        <p:blipFill>
          <a:blip r:embed="rId7" cstate="print">
            <a:extLst>
              <a:ext uri="{28A0092B-C50C-407E-A947-70E740481C1C}">
                <a14:useLocalDpi xmlns:a14="http://schemas.microsoft.com/office/drawing/2010/main" val="0"/>
              </a:ext>
            </a:extLst>
          </a:blip>
          <a:srcRect l="2870" r="2870"/>
          <a:stretch>
            <a:fillRect/>
          </a:stretch>
        </p:blipFill>
        <p:spPr>
          <a:xfrm>
            <a:off x="0" y="0"/>
            <a:ext cx="10058400" cy="7772400"/>
          </a:xfrm>
          <a:custGeom>
            <a:avLst/>
            <a:gdLst>
              <a:gd name="connsiteX0" fmla="*/ 0 w 18288000"/>
              <a:gd name="connsiteY0" fmla="*/ 0 h 10288588"/>
              <a:gd name="connsiteX1" fmla="*/ 18288000 w 18288000"/>
              <a:gd name="connsiteY1" fmla="*/ 0 h 10288588"/>
              <a:gd name="connsiteX2" fmla="*/ 18288000 w 18288000"/>
              <a:gd name="connsiteY2" fmla="*/ 4040188 h 10288588"/>
              <a:gd name="connsiteX3" fmla="*/ 0 w 18288000"/>
              <a:gd name="connsiteY3" fmla="*/ 10288588 h 10288588"/>
              <a:gd name="connsiteX0" fmla="*/ 0 w 18288000"/>
              <a:gd name="connsiteY0" fmla="*/ 0 h 10288588"/>
              <a:gd name="connsiteX1" fmla="*/ 18288000 w 18288000"/>
              <a:gd name="connsiteY1" fmla="*/ 0 h 10288588"/>
              <a:gd name="connsiteX2" fmla="*/ 18288000 w 18288000"/>
              <a:gd name="connsiteY2" fmla="*/ 3182938 h 10288588"/>
              <a:gd name="connsiteX3" fmla="*/ 0 w 18288000"/>
              <a:gd name="connsiteY3" fmla="*/ 10288588 h 10288588"/>
              <a:gd name="connsiteX4" fmla="*/ 0 w 18288000"/>
              <a:gd name="connsiteY4" fmla="*/ 0 h 102885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288000" h="10288588">
                <a:moveTo>
                  <a:pt x="0" y="0"/>
                </a:moveTo>
                <a:lnTo>
                  <a:pt x="18288000" y="0"/>
                </a:lnTo>
                <a:lnTo>
                  <a:pt x="18288000" y="3182938"/>
                </a:lnTo>
                <a:lnTo>
                  <a:pt x="0" y="10288588"/>
                </a:lnTo>
                <a:lnTo>
                  <a:pt x="0" y="0"/>
                </a:lnTo>
                <a:close/>
              </a:path>
            </a:pathLst>
          </a:custGeom>
        </p:spPr>
      </p:pic>
      <p:sp>
        <p:nvSpPr>
          <p:cNvPr id="19" name="Прямоугольный треугольник 8"/>
          <p:cNvSpPr/>
          <p:nvPr/>
        </p:nvSpPr>
        <p:spPr>
          <a:xfrm rot="5400000">
            <a:off x="-484342" y="4786615"/>
            <a:ext cx="3459336" cy="2490651"/>
          </a:xfrm>
          <a:custGeom>
            <a:avLst/>
            <a:gdLst>
              <a:gd name="connsiteX0" fmla="*/ 0 w 5143500"/>
              <a:gd name="connsiteY0" fmla="*/ 4649788 h 4649788"/>
              <a:gd name="connsiteX1" fmla="*/ 0 w 5143500"/>
              <a:gd name="connsiteY1" fmla="*/ 0 h 4649788"/>
              <a:gd name="connsiteX2" fmla="*/ 5143500 w 5143500"/>
              <a:gd name="connsiteY2" fmla="*/ 4649788 h 4649788"/>
              <a:gd name="connsiteX3" fmla="*/ 0 w 5143500"/>
              <a:gd name="connsiteY3" fmla="*/ 4649788 h 4649788"/>
              <a:gd name="connsiteX0" fmla="*/ 0 w 5143500"/>
              <a:gd name="connsiteY0" fmla="*/ 5164138 h 5164138"/>
              <a:gd name="connsiteX1" fmla="*/ 3371850 w 5143500"/>
              <a:gd name="connsiteY1" fmla="*/ 0 h 5164138"/>
              <a:gd name="connsiteX2" fmla="*/ 5143500 w 5143500"/>
              <a:gd name="connsiteY2" fmla="*/ 5164138 h 5164138"/>
              <a:gd name="connsiteX3" fmla="*/ 0 w 5143500"/>
              <a:gd name="connsiteY3" fmla="*/ 5164138 h 5164138"/>
              <a:gd name="connsiteX0" fmla="*/ 0 w 5143500"/>
              <a:gd name="connsiteY0" fmla="*/ 5087938 h 5087938"/>
              <a:gd name="connsiteX1" fmla="*/ 3143250 w 5143500"/>
              <a:gd name="connsiteY1" fmla="*/ 0 h 5087938"/>
              <a:gd name="connsiteX2" fmla="*/ 5143500 w 5143500"/>
              <a:gd name="connsiteY2" fmla="*/ 5087938 h 5087938"/>
              <a:gd name="connsiteX3" fmla="*/ 0 w 5143500"/>
              <a:gd name="connsiteY3" fmla="*/ 5087938 h 5087938"/>
              <a:gd name="connsiteX0" fmla="*/ 0 w 5143500"/>
              <a:gd name="connsiteY0" fmla="*/ 5049838 h 5049838"/>
              <a:gd name="connsiteX1" fmla="*/ 3181350 w 5143500"/>
              <a:gd name="connsiteY1" fmla="*/ 0 h 5049838"/>
              <a:gd name="connsiteX2" fmla="*/ 5143500 w 5143500"/>
              <a:gd name="connsiteY2" fmla="*/ 5049838 h 5049838"/>
              <a:gd name="connsiteX3" fmla="*/ 0 w 5143500"/>
              <a:gd name="connsiteY3" fmla="*/ 5049838 h 5049838"/>
            </a:gdLst>
            <a:ahLst/>
            <a:cxnLst>
              <a:cxn ang="0">
                <a:pos x="connsiteX0" y="connsiteY0"/>
              </a:cxn>
              <a:cxn ang="0">
                <a:pos x="connsiteX1" y="connsiteY1"/>
              </a:cxn>
              <a:cxn ang="0">
                <a:pos x="connsiteX2" y="connsiteY2"/>
              </a:cxn>
              <a:cxn ang="0">
                <a:pos x="connsiteX3" y="connsiteY3"/>
              </a:cxn>
            </a:cxnLst>
            <a:rect l="l" t="t" r="r" b="b"/>
            <a:pathLst>
              <a:path w="5143500" h="5049838">
                <a:moveTo>
                  <a:pt x="0" y="5049838"/>
                </a:moveTo>
                <a:lnTo>
                  <a:pt x="3181350" y="0"/>
                </a:lnTo>
                <a:lnTo>
                  <a:pt x="5143500" y="5049838"/>
                </a:lnTo>
                <a:lnTo>
                  <a:pt x="0" y="5049838"/>
                </a:lnTo>
                <a:close/>
              </a:path>
            </a:pathLst>
          </a:custGeom>
          <a:solidFill>
            <a:srgbClr val="8E1D58">
              <a:alpha val="83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914" dirty="0">
              <a:solidFill>
                <a:prstClr val="white"/>
              </a:solidFill>
            </a:endParaRPr>
          </a:p>
        </p:txBody>
      </p:sp>
      <p:pic>
        <p:nvPicPr>
          <p:cNvPr id="20" name="Picture 19"/>
          <p:cNvPicPr>
            <a:picLocks noChangeAspect="1"/>
          </p:cNvPicPr>
          <p:nvPr/>
        </p:nvPicPr>
        <p:blipFill>
          <a:blip r:embed="rId8"/>
          <a:stretch>
            <a:fillRect/>
          </a:stretch>
        </p:blipFill>
        <p:spPr>
          <a:xfrm>
            <a:off x="1083212" y="369038"/>
            <a:ext cx="7659860" cy="1246143"/>
          </a:xfrm>
          <a:prstGeom prst="rect">
            <a:avLst/>
          </a:prstGeom>
        </p:spPr>
      </p:pic>
    </p:spTree>
    <p:extLst>
      <p:ext uri="{BB962C8B-B14F-4D97-AF65-F5344CB8AC3E}">
        <p14:creationId xmlns:p14="http://schemas.microsoft.com/office/powerpoint/2010/main" val="35002205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emf"/><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oleObject" Target="../embeddings/oleObject1.bin"/><Relationship Id="rId5" Type="http://schemas.openxmlformats.org/officeDocument/2006/relationships/slideLayout" Target="../slideLayouts/slideLayout5.xml"/><Relationship Id="rId10" Type="http://schemas.openxmlformats.org/officeDocument/2006/relationships/tags" Target="../tags/tag2.xml"/><Relationship Id="rId4" Type="http://schemas.openxmlformats.org/officeDocument/2006/relationships/slideLayout" Target="../slideLayouts/slideLayout4.xml"/><Relationship Id="rId9" Type="http://schemas.openxmlformats.org/officeDocument/2006/relationships/vmlDrawing" Target="../drawings/vmlDrawing1.v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aphicFrame>
        <p:nvGraphicFramePr>
          <p:cNvPr id="7" name="Object 6" hidden="1"/>
          <p:cNvGraphicFramePr>
            <a:graphicFrameLocks noChangeAspect="1"/>
          </p:cNvGraphicFramePr>
          <p:nvPr userDrawn="1">
            <p:custDataLst>
              <p:tags r:id="rId10"/>
            </p:custDataLst>
            <p:extLst>
              <p:ext uri="{D42A27DB-BD31-4B8C-83A1-F6EECF244321}">
                <p14:modId xmlns:p14="http://schemas.microsoft.com/office/powerpoint/2010/main" val="914223671"/>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6095" name="think-cell Slide" r:id="rId11" imgW="395" imgH="394" progId="TCLayout.ActiveDocument.1">
                  <p:embed/>
                </p:oleObj>
              </mc:Choice>
              <mc:Fallback>
                <p:oleObj name="think-cell Slide" r:id="rId11" imgW="395" imgH="394" progId="TCLayout.ActiveDocument.1">
                  <p:embed/>
                  <p:pic>
                    <p:nvPicPr>
                      <p:cNvPr id="0" name=""/>
                      <p:cNvPicPr/>
                      <p:nvPr/>
                    </p:nvPicPr>
                    <p:blipFill>
                      <a:blip r:embed="rId12"/>
                      <a:stretch>
                        <a:fillRect/>
                      </a:stretch>
                    </p:blipFill>
                    <p:spPr>
                      <a:xfrm>
                        <a:off x="1588" y="1588"/>
                        <a:ext cx="1587" cy="1587"/>
                      </a:xfrm>
                      <a:prstGeom prst="rect">
                        <a:avLst/>
                      </a:prstGeom>
                    </p:spPr>
                  </p:pic>
                </p:oleObj>
              </mc:Fallback>
            </mc:AlternateContent>
          </a:graphicData>
        </a:graphic>
      </p:graphicFrame>
      <p:sp>
        <p:nvSpPr>
          <p:cNvPr id="2" name="Title Placeholder 1"/>
          <p:cNvSpPr>
            <a:spLocks noGrp="1"/>
          </p:cNvSpPr>
          <p:nvPr>
            <p:ph type="title"/>
          </p:nvPr>
        </p:nvSpPr>
        <p:spPr>
          <a:xfrm>
            <a:off x="692150" y="414338"/>
            <a:ext cx="8674100" cy="1501775"/>
          </a:xfrm>
          <a:prstGeom prst="rect">
            <a:avLst/>
          </a:prstGeom>
        </p:spPr>
        <p:txBody>
          <a:bodyPr vert="horz" lIns="91440" tIns="45720" rIns="91440" bIns="45720" rtlCol="0" anchor="ctr">
            <a:normAutofit/>
          </a:bodyPr>
          <a:lstStyle/>
          <a:p>
            <a:r>
              <a:rPr lang="en-GB" dirty="0"/>
              <a:t>Click to edit Master title style</a:t>
            </a:r>
          </a:p>
        </p:txBody>
      </p:sp>
      <p:sp>
        <p:nvSpPr>
          <p:cNvPr id="3" name="Text Placeholder 2"/>
          <p:cNvSpPr>
            <a:spLocks noGrp="1"/>
          </p:cNvSpPr>
          <p:nvPr>
            <p:ph type="body" idx="1"/>
          </p:nvPr>
        </p:nvSpPr>
        <p:spPr>
          <a:xfrm>
            <a:off x="692150" y="2068513"/>
            <a:ext cx="8674100" cy="4932362"/>
          </a:xfrm>
          <a:prstGeom prst="rect">
            <a:avLst/>
          </a:prstGeom>
        </p:spPr>
        <p:txBody>
          <a:bodyPr vert="horz" lIns="91440" tIns="45720" rIns="91440" bIns="45720" rtlCol="0">
            <a:normAutofit/>
          </a:bodyPr>
          <a:lstStyle/>
          <a:p>
            <a:pPr lvl="0"/>
            <a:r>
              <a:rPr lang="en-GB" dirty="0"/>
              <a:t>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
        <p:nvSpPr>
          <p:cNvPr id="4" name="Date Placeholder 3"/>
          <p:cNvSpPr>
            <a:spLocks noGrp="1"/>
          </p:cNvSpPr>
          <p:nvPr>
            <p:ph type="dt" sz="half" idx="2"/>
          </p:nvPr>
        </p:nvSpPr>
        <p:spPr>
          <a:xfrm>
            <a:off x="692150" y="7204075"/>
            <a:ext cx="2262188" cy="414338"/>
          </a:xfrm>
          <a:prstGeom prst="rect">
            <a:avLst/>
          </a:prstGeom>
        </p:spPr>
        <p:txBody>
          <a:bodyPr vert="horz" lIns="91440" tIns="45720" rIns="91440" bIns="45720" rtlCol="0" anchor="ctr"/>
          <a:lstStyle>
            <a:lvl1pPr algn="l">
              <a:defRPr sz="1200">
                <a:solidFill>
                  <a:schemeClr val="tx1">
                    <a:tint val="75000"/>
                  </a:schemeClr>
                </a:solidFill>
                <a:latin typeface="Arial" panose="020B0604020202020204" pitchFamily="34" charset="0"/>
                <a:cs typeface="Arial" panose="020B0604020202020204" pitchFamily="34" charset="0"/>
              </a:defRPr>
            </a:lvl1pPr>
          </a:lstStyle>
          <a:p>
            <a:endParaRPr lang="en-GB" dirty="0"/>
          </a:p>
        </p:txBody>
      </p:sp>
      <p:sp>
        <p:nvSpPr>
          <p:cNvPr id="5" name="Footer Placeholder 4"/>
          <p:cNvSpPr>
            <a:spLocks noGrp="1"/>
          </p:cNvSpPr>
          <p:nvPr>
            <p:ph type="ftr" sz="quarter" idx="3"/>
          </p:nvPr>
        </p:nvSpPr>
        <p:spPr>
          <a:xfrm>
            <a:off x="3332163" y="7204075"/>
            <a:ext cx="3394075" cy="414338"/>
          </a:xfrm>
          <a:prstGeom prst="rect">
            <a:avLst/>
          </a:prstGeom>
        </p:spPr>
        <p:txBody>
          <a:bodyPr vert="horz" lIns="91440" tIns="45720" rIns="91440" bIns="45720" rtlCol="0" anchor="ctr"/>
          <a:lstStyle>
            <a:lvl1pPr algn="ctr">
              <a:defRPr sz="1200">
                <a:solidFill>
                  <a:schemeClr val="tx1">
                    <a:tint val="75000"/>
                  </a:schemeClr>
                </a:solidFill>
                <a:latin typeface="Arial" panose="020B0604020202020204" pitchFamily="34" charset="0"/>
                <a:cs typeface="Arial" panose="020B0604020202020204" pitchFamily="34" charset="0"/>
              </a:defRPr>
            </a:lvl1pPr>
          </a:lstStyle>
          <a:p>
            <a:endParaRPr lang="en-GB" dirty="0"/>
          </a:p>
        </p:txBody>
      </p:sp>
      <p:sp>
        <p:nvSpPr>
          <p:cNvPr id="6" name="Slide Number Placeholder 5"/>
          <p:cNvSpPr>
            <a:spLocks noGrp="1"/>
          </p:cNvSpPr>
          <p:nvPr>
            <p:ph type="sldNum" sz="quarter" idx="4"/>
          </p:nvPr>
        </p:nvSpPr>
        <p:spPr>
          <a:xfrm>
            <a:off x="7104063" y="7204075"/>
            <a:ext cx="2262187" cy="414338"/>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9AD10803-7FE1-45F7-884C-C0236A56194E}" type="slidenum">
              <a:rPr lang="en-GB" smtClean="0"/>
              <a:pPr/>
              <a:t>‹#›</a:t>
            </a:fld>
            <a:endParaRPr lang="en-GB" dirty="0"/>
          </a:p>
        </p:txBody>
      </p:sp>
    </p:spTree>
    <p:extLst>
      <p:ext uri="{BB962C8B-B14F-4D97-AF65-F5344CB8AC3E}">
        <p14:creationId xmlns:p14="http://schemas.microsoft.com/office/powerpoint/2010/main" val="375431571"/>
      </p:ext>
    </p:extLst>
  </p:cSld>
  <p:clrMap bg1="lt1" tx1="dk1" bg2="lt2" tx2="dk2" accent1="accent1" accent2="accent2" accent3="accent3" accent4="accent4" accent5="accent5" accent6="accent6" hlink="hlink" folHlink="folHlink"/>
  <p:sldLayoutIdLst>
    <p:sldLayoutId id="2147483748" r:id="rId1"/>
    <p:sldLayoutId id="2147483749" r:id="rId2"/>
    <p:sldLayoutId id="2147483750" r:id="rId3"/>
    <p:sldLayoutId id="2147483738" r:id="rId4"/>
    <p:sldLayoutId id="2147483751" r:id="rId5"/>
    <p:sldLayoutId id="2147483849" r:id="rId6"/>
    <p:sldLayoutId id="2147483850" r:id="rId7"/>
  </p:sldLayoutIdLst>
  <p:hf hdr="0" ftr="0" dt="0"/>
  <p:txStyles>
    <p:titleStyle>
      <a:lvl1pPr algn="l" defTabSz="914400" rtl="0" eaLnBrk="1" latinLnBrk="0" hangingPunct="1">
        <a:lnSpc>
          <a:spcPct val="90000"/>
        </a:lnSpc>
        <a:spcBef>
          <a:spcPct val="0"/>
        </a:spcBef>
        <a:buNone/>
        <a:defRPr sz="4400" kern="120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tags" Target="../tags/tag7.xml"/><Relationship Id="rId1" Type="http://schemas.openxmlformats.org/officeDocument/2006/relationships/tags" Target="../tags/tag6.xml"/><Relationship Id="rId4" Type="http://schemas.openxmlformats.org/officeDocument/2006/relationships/image" Target="../media/image8.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3.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6.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3.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3.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9.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3.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9.png"/><Relationship Id="rId1" Type="http://schemas.openxmlformats.org/officeDocument/2006/relationships/slideLayout" Target="../slideLayouts/slideLayout3.xml"/><Relationship Id="rId4" Type="http://schemas.openxmlformats.org/officeDocument/2006/relationships/image" Target="../media/image10.PNG"/></Relationships>
</file>

<file path=ppt/slides/_rels/slide20.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tags" Target="../tags/tag9.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slideLayout" Target="../slideLayouts/slideLayout7.xml"/><Relationship Id="rId1" Type="http://schemas.openxmlformats.org/officeDocument/2006/relationships/tags" Target="../tags/tag10.xml"/></Relationships>
</file>

<file path=ppt/slides/_rels/slide3.xml.rels><?xml version="1.0" encoding="UTF-8" standalone="yes"?>
<Relationships xmlns="http://schemas.openxmlformats.org/package/2006/relationships"><Relationship Id="rId3" Type="http://schemas.openxmlformats.org/officeDocument/2006/relationships/image" Target="../media/image12.png"/><Relationship Id="rId7" Type="http://schemas.openxmlformats.org/officeDocument/2006/relationships/image" Target="../media/image16.png"/><Relationship Id="rId2" Type="http://schemas.openxmlformats.org/officeDocument/2006/relationships/image" Target="../media/image11.png"/><Relationship Id="rId1" Type="http://schemas.openxmlformats.org/officeDocument/2006/relationships/slideLayout" Target="../slideLayouts/slideLayout3.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s/_rels/slide4.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3.xml"/><Relationship Id="rId5" Type="http://schemas.openxmlformats.org/officeDocument/2006/relationships/image" Target="../media/image21.png"/><Relationship Id="rId4" Type="http://schemas.openxmlformats.org/officeDocument/2006/relationships/image" Target="../media/image20.png"/></Relationships>
</file>

<file path=ppt/slides/_rels/slide7.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image" Target="../media/image22.png"/><Relationship Id="rId7" Type="http://schemas.openxmlformats.org/officeDocument/2006/relationships/image" Target="../media/image20.png"/><Relationship Id="rId2" Type="http://schemas.openxmlformats.org/officeDocument/2006/relationships/slideLayout" Target="../slideLayouts/slideLayout3.xml"/><Relationship Id="rId1" Type="http://schemas.openxmlformats.org/officeDocument/2006/relationships/tags" Target="../tags/tag8.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23.emf"/></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B8B1E4D9-912B-482D-9F15-A91D8B4CF56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68760" y="1797968"/>
            <a:ext cx="1152128" cy="1152128"/>
          </a:xfrm>
          <a:prstGeom prst="rect">
            <a:avLst/>
          </a:prstGeom>
        </p:spPr>
      </p:pic>
      <p:sp>
        <p:nvSpPr>
          <p:cNvPr id="5" name="Subtitle 2"/>
          <p:cNvSpPr txBox="1">
            <a:spLocks/>
          </p:cNvSpPr>
          <p:nvPr>
            <p:custDataLst>
              <p:tags r:id="rId2"/>
            </p:custDataLst>
          </p:nvPr>
        </p:nvSpPr>
        <p:spPr>
          <a:xfrm>
            <a:off x="3084984" y="6326147"/>
            <a:ext cx="6723056" cy="1219200"/>
          </a:xfrm>
          <a:prstGeom prst="rect">
            <a:avLst/>
          </a:prstGeom>
        </p:spPr>
        <p:txBody>
          <a:bodyPr/>
          <a:lstStyle>
            <a:lvl1pPr marL="251460" indent="-251460" algn="l" defTabSz="1005840" rtl="0" eaLnBrk="1" latinLnBrk="0" hangingPunct="1">
              <a:lnSpc>
                <a:spcPct val="90000"/>
              </a:lnSpc>
              <a:spcBef>
                <a:spcPts val="1100"/>
              </a:spcBef>
              <a:buFont typeface="Arial" panose="020B0604020202020204" pitchFamily="34" charset="0"/>
              <a:buChar char="•"/>
              <a:defRPr sz="3080" kern="1200">
                <a:solidFill>
                  <a:schemeClr val="tx1"/>
                </a:solidFill>
                <a:latin typeface="+mn-lt"/>
                <a:ea typeface="+mn-ea"/>
                <a:cs typeface="+mn-cs"/>
              </a:defRPr>
            </a:lvl1pPr>
            <a:lvl2pPr marL="754380" indent="-251460" algn="l" defTabSz="1005840" rtl="0" eaLnBrk="1" latinLnBrk="0" hangingPunct="1">
              <a:lnSpc>
                <a:spcPct val="90000"/>
              </a:lnSpc>
              <a:spcBef>
                <a:spcPts val="550"/>
              </a:spcBef>
              <a:buFont typeface="Arial" panose="020B0604020202020204" pitchFamily="34" charset="0"/>
              <a:buChar char="•"/>
              <a:defRPr sz="2640" kern="1200">
                <a:solidFill>
                  <a:schemeClr val="tx1"/>
                </a:solidFill>
                <a:latin typeface="+mn-lt"/>
                <a:ea typeface="+mn-ea"/>
                <a:cs typeface="+mn-cs"/>
              </a:defRPr>
            </a:lvl2pPr>
            <a:lvl3pPr marL="1257300" indent="-251460" algn="l" defTabSz="1005840" rtl="0" eaLnBrk="1" latinLnBrk="0" hangingPunct="1">
              <a:lnSpc>
                <a:spcPct val="90000"/>
              </a:lnSpc>
              <a:spcBef>
                <a:spcPts val="550"/>
              </a:spcBef>
              <a:buFont typeface="Arial" panose="020B0604020202020204" pitchFamily="34" charset="0"/>
              <a:buChar char="•"/>
              <a:defRPr sz="2200" kern="1200">
                <a:solidFill>
                  <a:schemeClr val="tx1"/>
                </a:solidFill>
                <a:latin typeface="+mn-lt"/>
                <a:ea typeface="+mn-ea"/>
                <a:cs typeface="+mn-cs"/>
              </a:defRPr>
            </a:lvl3pPr>
            <a:lvl4pPr marL="17602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4pPr>
            <a:lvl5pPr marL="226314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5pPr>
            <a:lvl6pPr marL="276606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6pPr>
            <a:lvl7pPr marL="326898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7pPr>
            <a:lvl8pPr marL="377190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8pPr>
            <a:lvl9pPr marL="42748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9pPr>
          </a:lstStyle>
          <a:p>
            <a:pPr marL="0" indent="0" algn="ctr">
              <a:buNone/>
            </a:pPr>
            <a:r>
              <a:rPr lang="en-GB" sz="3200" b="1" dirty="0">
                <a:ea typeface="Georgia"/>
                <a:sym typeface="Georgia"/>
              </a:rPr>
              <a:t>Qatar Public Schools PPP program – Package 2 </a:t>
            </a:r>
            <a:br>
              <a:rPr lang="en-GB" sz="3600" b="1" dirty="0">
                <a:ea typeface="Georgia"/>
                <a:sym typeface="Georgia"/>
              </a:rPr>
            </a:br>
            <a:r>
              <a:rPr lang="en-GB" sz="2800" b="1" dirty="0">
                <a:ea typeface="Georgia"/>
                <a:sym typeface="Georgia"/>
              </a:rPr>
              <a:t>Industry Briefing Session </a:t>
            </a:r>
            <a:endParaRPr lang="en-US" sz="2800" b="1" i="1" dirty="0">
              <a:cs typeface="Arial" panose="020B0604020202020204" pitchFamily="34" charset="0"/>
            </a:endParaRPr>
          </a:p>
        </p:txBody>
      </p:sp>
    </p:spTree>
    <p:custDataLst>
      <p:tags r:id="rId1"/>
    </p:custDataLst>
    <p:extLst>
      <p:ext uri="{BB962C8B-B14F-4D97-AF65-F5344CB8AC3E}">
        <p14:creationId xmlns:p14="http://schemas.microsoft.com/office/powerpoint/2010/main" val="177668873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566A02-A157-4634-BF22-310E656C15E0}"/>
              </a:ext>
            </a:extLst>
          </p:cNvPr>
          <p:cNvSpPr>
            <a:spLocks noGrp="1"/>
          </p:cNvSpPr>
          <p:nvPr>
            <p:ph type="title"/>
          </p:nvPr>
        </p:nvSpPr>
        <p:spPr/>
        <p:txBody>
          <a:bodyPr/>
          <a:lstStyle/>
          <a:p>
            <a:r>
              <a:rPr lang="en-GB" dirty="0"/>
              <a:t>The Project Company’s role in Operation and Maintenance</a:t>
            </a:r>
          </a:p>
        </p:txBody>
      </p:sp>
      <p:sp>
        <p:nvSpPr>
          <p:cNvPr id="3" name="Slide Number Placeholder 2">
            <a:extLst>
              <a:ext uri="{FF2B5EF4-FFF2-40B4-BE49-F238E27FC236}">
                <a16:creationId xmlns:a16="http://schemas.microsoft.com/office/drawing/2014/main" id="{C3824630-B349-412D-9508-5F34C68614C9}"/>
              </a:ext>
            </a:extLst>
          </p:cNvPr>
          <p:cNvSpPr>
            <a:spLocks noGrp="1"/>
          </p:cNvSpPr>
          <p:nvPr>
            <p:ph type="sldNum" sz="quarter" idx="12"/>
          </p:nvPr>
        </p:nvSpPr>
        <p:spPr/>
        <p:txBody>
          <a:bodyPr/>
          <a:lstStyle/>
          <a:p>
            <a:fld id="{9AD10803-7FE1-45F7-884C-C0236A56194E}" type="slidenum">
              <a:rPr lang="en-GB" smtClean="0"/>
              <a:pPr/>
              <a:t>10</a:t>
            </a:fld>
            <a:endParaRPr lang="en-GB" dirty="0"/>
          </a:p>
        </p:txBody>
      </p:sp>
      <p:sp>
        <p:nvSpPr>
          <p:cNvPr id="22" name="Rectangle 21">
            <a:extLst>
              <a:ext uri="{FF2B5EF4-FFF2-40B4-BE49-F238E27FC236}">
                <a16:creationId xmlns:a16="http://schemas.microsoft.com/office/drawing/2014/main" id="{C0C27CE6-F842-443B-A128-AE6DB18C7BE2}"/>
              </a:ext>
            </a:extLst>
          </p:cNvPr>
          <p:cNvSpPr/>
          <p:nvPr/>
        </p:nvSpPr>
        <p:spPr>
          <a:xfrm>
            <a:off x="1143462" y="1653952"/>
            <a:ext cx="1299940" cy="576000"/>
          </a:xfrm>
          <a:prstGeom prst="rect">
            <a:avLst/>
          </a:prstGeom>
          <a:solidFill>
            <a:srgbClr val="6C16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91440" algn="ctr" defTabSz="914400">
              <a:lnSpc>
                <a:spcPct val="90000"/>
              </a:lnSpc>
              <a:buSzPts val="1800"/>
              <a:buFont typeface="Arial" panose="020B0604020202020204" pitchFamily="34" charset="0"/>
              <a:buNone/>
            </a:pPr>
            <a:r>
              <a:rPr lang="en-US" b="1" dirty="0">
                <a:solidFill>
                  <a:schemeClr val="bg1"/>
                </a:solidFill>
                <a:latin typeface="Arial" panose="020B0604020202020204" pitchFamily="34" charset="0"/>
                <a:cs typeface="Arial" panose="020B0604020202020204" pitchFamily="34" charset="0"/>
              </a:rPr>
              <a:t>Service</a:t>
            </a:r>
          </a:p>
        </p:txBody>
      </p:sp>
      <p:sp>
        <p:nvSpPr>
          <p:cNvPr id="15" name="Rectangle 14">
            <a:extLst>
              <a:ext uri="{FF2B5EF4-FFF2-40B4-BE49-F238E27FC236}">
                <a16:creationId xmlns:a16="http://schemas.microsoft.com/office/drawing/2014/main" id="{E0753162-9D0D-4328-8009-52B048BDA87D}"/>
              </a:ext>
            </a:extLst>
          </p:cNvPr>
          <p:cNvSpPr/>
          <p:nvPr/>
        </p:nvSpPr>
        <p:spPr>
          <a:xfrm>
            <a:off x="2508920" y="2285414"/>
            <a:ext cx="5976066" cy="124074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77190" indent="-285750">
              <a:buFont typeface="Arial" panose="020B0604020202020204" pitchFamily="34" charset="0"/>
              <a:buChar char="•"/>
            </a:pPr>
            <a:r>
              <a:rPr lang="en-US" sz="1200" dirty="0">
                <a:solidFill>
                  <a:schemeClr val="tx1"/>
                </a:solidFill>
                <a:latin typeface="Arial" panose="020B0604020202020204" pitchFamily="34" charset="0"/>
                <a:cs typeface="Arial" panose="020B0604020202020204" pitchFamily="34" charset="0"/>
              </a:rPr>
              <a:t>Provision of routine maintenance (caretaking and site supervision, management services, security management services etc.).</a:t>
            </a:r>
          </a:p>
          <a:p>
            <a:pPr marL="377190" indent="-285750">
              <a:buFont typeface="Arial" panose="020B0604020202020204" pitchFamily="34" charset="0"/>
              <a:buChar char="•"/>
            </a:pPr>
            <a:r>
              <a:rPr lang="en-US" sz="1200" dirty="0">
                <a:solidFill>
                  <a:schemeClr val="tx1"/>
                </a:solidFill>
                <a:latin typeface="Arial" panose="020B0604020202020204" pitchFamily="34" charset="0"/>
                <a:cs typeface="Arial" panose="020B0604020202020204" pitchFamily="34" charset="0"/>
              </a:rPr>
              <a:t>Provision of major maintenance (buildings, installations and asset management services; grounds maintenance services etc.). </a:t>
            </a:r>
          </a:p>
          <a:p>
            <a:pPr marL="377190" indent="-285750">
              <a:buFont typeface="Arial" panose="020B0604020202020204" pitchFamily="34" charset="0"/>
              <a:buChar char="•"/>
            </a:pPr>
            <a:r>
              <a:rPr lang="en-US" sz="1200" dirty="0">
                <a:solidFill>
                  <a:schemeClr val="tx1"/>
                </a:solidFill>
                <a:latin typeface="Arial" panose="020B0604020202020204" pitchFamily="34" charset="0"/>
                <a:cs typeface="Arial" panose="020B0604020202020204" pitchFamily="34" charset="0"/>
              </a:rPr>
              <a:t>Other FM (fixtures and fittings, waste management, pest control etc.).</a:t>
            </a:r>
          </a:p>
          <a:p>
            <a:pPr marL="377190" indent="-285750">
              <a:buFont typeface="Arial" panose="020B0604020202020204" pitchFamily="34" charset="0"/>
              <a:buChar char="•"/>
            </a:pPr>
            <a:r>
              <a:rPr lang="en-US" sz="1200" dirty="0">
                <a:solidFill>
                  <a:schemeClr val="tx1"/>
                </a:solidFill>
                <a:latin typeface="Arial" panose="020B0604020202020204" pitchFamily="34" charset="0"/>
                <a:cs typeface="Arial" panose="020B0604020202020204" pitchFamily="34" charset="0"/>
              </a:rPr>
              <a:t>Provision of utilities (note: utility consumption will be born by the Authority).</a:t>
            </a:r>
          </a:p>
        </p:txBody>
      </p:sp>
      <p:sp>
        <p:nvSpPr>
          <p:cNvPr id="16" name="Rectangle 15">
            <a:extLst>
              <a:ext uri="{FF2B5EF4-FFF2-40B4-BE49-F238E27FC236}">
                <a16:creationId xmlns:a16="http://schemas.microsoft.com/office/drawing/2014/main" id="{588FE44C-EDD6-4E18-A5A2-6DF5CC9F0108}"/>
              </a:ext>
            </a:extLst>
          </p:cNvPr>
          <p:cNvSpPr/>
          <p:nvPr/>
        </p:nvSpPr>
        <p:spPr>
          <a:xfrm>
            <a:off x="2506226" y="3568158"/>
            <a:ext cx="5976066" cy="438708"/>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77190" indent="-285750">
              <a:buFont typeface="Arial" panose="020B0604020202020204" pitchFamily="34" charset="0"/>
              <a:buChar char="•"/>
            </a:pPr>
            <a:r>
              <a:rPr lang="en-US" sz="1200" dirty="0">
                <a:solidFill>
                  <a:schemeClr val="tx1"/>
                </a:solidFill>
                <a:latin typeface="Arial" panose="020B0604020202020204" pitchFamily="34" charset="0"/>
                <a:cs typeface="Arial" panose="020B0604020202020204" pitchFamily="34" charset="0"/>
              </a:rPr>
              <a:t>Provision of food for school children and teachers.</a:t>
            </a:r>
          </a:p>
        </p:txBody>
      </p:sp>
      <p:sp>
        <p:nvSpPr>
          <p:cNvPr id="19" name="Rectangle 18">
            <a:extLst>
              <a:ext uri="{FF2B5EF4-FFF2-40B4-BE49-F238E27FC236}">
                <a16:creationId xmlns:a16="http://schemas.microsoft.com/office/drawing/2014/main" id="{61D9B200-D9B7-446E-A3E2-D3B4C5E4F0DF}"/>
              </a:ext>
            </a:extLst>
          </p:cNvPr>
          <p:cNvSpPr/>
          <p:nvPr/>
        </p:nvSpPr>
        <p:spPr>
          <a:xfrm>
            <a:off x="8557592" y="2277558"/>
            <a:ext cx="1202080" cy="1248602"/>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defTabSz="843778">
              <a:defRPr/>
            </a:pPr>
            <a:r>
              <a:rPr lang="en-GB" sz="1400" b="1" dirty="0">
                <a:solidFill>
                  <a:schemeClr val="bg1"/>
                </a:solidFill>
                <a:latin typeface="Arial" panose="020B0604020202020204" pitchFamily="34" charset="0"/>
                <a:cs typeface="Arial" panose="020B0604020202020204" pitchFamily="34" charset="0"/>
              </a:rPr>
              <a:t>✔</a:t>
            </a:r>
          </a:p>
        </p:txBody>
      </p:sp>
      <p:sp>
        <p:nvSpPr>
          <p:cNvPr id="20" name="Rectangle 19">
            <a:extLst>
              <a:ext uri="{FF2B5EF4-FFF2-40B4-BE49-F238E27FC236}">
                <a16:creationId xmlns:a16="http://schemas.microsoft.com/office/drawing/2014/main" id="{B884B78F-BAB1-43B9-A9A8-E6D44636F81A}"/>
              </a:ext>
            </a:extLst>
          </p:cNvPr>
          <p:cNvSpPr/>
          <p:nvPr/>
        </p:nvSpPr>
        <p:spPr>
          <a:xfrm>
            <a:off x="8554642" y="3577561"/>
            <a:ext cx="1202336" cy="432902"/>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defTabSz="843778">
              <a:defRPr/>
            </a:pPr>
            <a:r>
              <a:rPr lang="en-GB" sz="1400" b="1" dirty="0">
                <a:solidFill>
                  <a:srgbClr val="545454"/>
                </a:solidFill>
                <a:latin typeface="Arial" panose="020B0604020202020204" pitchFamily="34" charset="0"/>
                <a:cs typeface="Arial" panose="020B0604020202020204" pitchFamily="34" charset="0"/>
              </a:rPr>
              <a:t>✗</a:t>
            </a:r>
            <a:endParaRPr lang="en-GB" sz="1400" b="1" dirty="0">
              <a:solidFill>
                <a:srgbClr val="00B050"/>
              </a:solidFill>
              <a:latin typeface="Arial" panose="020B0604020202020204" pitchFamily="34" charset="0"/>
              <a:cs typeface="Arial" panose="020B0604020202020204" pitchFamily="34" charset="0"/>
            </a:endParaRPr>
          </a:p>
        </p:txBody>
      </p:sp>
      <p:sp>
        <p:nvSpPr>
          <p:cNvPr id="7" name="Rectangle 6">
            <a:extLst>
              <a:ext uri="{FF2B5EF4-FFF2-40B4-BE49-F238E27FC236}">
                <a16:creationId xmlns:a16="http://schemas.microsoft.com/office/drawing/2014/main" id="{C517A92D-FF10-4BDF-A7F0-6D205A1C8335}"/>
              </a:ext>
            </a:extLst>
          </p:cNvPr>
          <p:cNvSpPr/>
          <p:nvPr/>
        </p:nvSpPr>
        <p:spPr>
          <a:xfrm>
            <a:off x="2506320" y="1653952"/>
            <a:ext cx="5979264" cy="576000"/>
          </a:xfrm>
          <a:prstGeom prst="rect">
            <a:avLst/>
          </a:prstGeom>
          <a:solidFill>
            <a:srgbClr val="6C16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91440" indent="0" algn="ctr">
              <a:spcBef>
                <a:spcPts val="0"/>
              </a:spcBef>
              <a:buSzPts val="1800"/>
              <a:buFont typeface="Arial" panose="020B0604020202020204" pitchFamily="34" charset="0"/>
              <a:buNone/>
            </a:pPr>
            <a:r>
              <a:rPr lang="en-GB" b="1" dirty="0">
                <a:solidFill>
                  <a:schemeClr val="bg1"/>
                </a:solidFill>
                <a:latin typeface="Arial" panose="020B0604020202020204" pitchFamily="34" charset="0"/>
                <a:cs typeface="Arial" panose="020B0604020202020204" pitchFamily="34" charset="0"/>
              </a:rPr>
              <a:t>Definition</a:t>
            </a:r>
          </a:p>
        </p:txBody>
      </p:sp>
      <p:sp>
        <p:nvSpPr>
          <p:cNvPr id="8" name="Rectangle 7">
            <a:extLst>
              <a:ext uri="{FF2B5EF4-FFF2-40B4-BE49-F238E27FC236}">
                <a16:creationId xmlns:a16="http://schemas.microsoft.com/office/drawing/2014/main" id="{88B845CC-1382-4107-A67B-776C55A9D62A}"/>
              </a:ext>
            </a:extLst>
          </p:cNvPr>
          <p:cNvSpPr/>
          <p:nvPr/>
        </p:nvSpPr>
        <p:spPr>
          <a:xfrm>
            <a:off x="8561225" y="1653952"/>
            <a:ext cx="1198448" cy="576000"/>
          </a:xfrm>
          <a:prstGeom prst="rect">
            <a:avLst/>
          </a:prstGeom>
          <a:solidFill>
            <a:srgbClr val="6C16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91440" indent="0" algn="ctr">
              <a:spcBef>
                <a:spcPts val="0"/>
              </a:spcBef>
              <a:buSzPts val="1800"/>
              <a:buFont typeface="Arial" panose="020B0604020202020204" pitchFamily="34" charset="0"/>
              <a:buNone/>
            </a:pPr>
            <a:r>
              <a:rPr lang="en-GB" b="1" dirty="0">
                <a:solidFill>
                  <a:schemeClr val="bg1"/>
                </a:solidFill>
                <a:latin typeface="Arial" panose="020B0604020202020204" pitchFamily="34" charset="0"/>
                <a:cs typeface="Arial" panose="020B0604020202020204" pitchFamily="34" charset="0"/>
              </a:rPr>
              <a:t>Is the Project Company Responsible?</a:t>
            </a:r>
          </a:p>
        </p:txBody>
      </p:sp>
      <p:sp>
        <p:nvSpPr>
          <p:cNvPr id="11" name="Rectangle 10">
            <a:extLst>
              <a:ext uri="{FF2B5EF4-FFF2-40B4-BE49-F238E27FC236}">
                <a16:creationId xmlns:a16="http://schemas.microsoft.com/office/drawing/2014/main" id="{06CFEEB7-5286-4E8E-954B-0B5DB60B6EB2}"/>
              </a:ext>
            </a:extLst>
          </p:cNvPr>
          <p:cNvSpPr/>
          <p:nvPr/>
        </p:nvSpPr>
        <p:spPr>
          <a:xfrm>
            <a:off x="1153718" y="2277559"/>
            <a:ext cx="1282852" cy="1248602"/>
          </a:xfrm>
          <a:prstGeom prst="rect">
            <a:avLst/>
          </a:prstGeom>
          <a:solidFill>
            <a:srgbClr val="AA22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91440" algn="ctr" defTabSz="914400">
              <a:lnSpc>
                <a:spcPct val="90000"/>
              </a:lnSpc>
              <a:buSzPts val="1800"/>
              <a:buFont typeface="Arial" panose="020B0604020202020204" pitchFamily="34" charset="0"/>
              <a:buNone/>
            </a:pPr>
            <a:r>
              <a:rPr lang="en-US" sz="1200" b="1" dirty="0">
                <a:solidFill>
                  <a:schemeClr val="bg1"/>
                </a:solidFill>
                <a:latin typeface="Arial" panose="020B0604020202020204" pitchFamily="34" charset="0"/>
                <a:cs typeface="Arial" panose="020B0604020202020204" pitchFamily="34" charset="0"/>
              </a:rPr>
              <a:t>Facilities Management </a:t>
            </a:r>
          </a:p>
        </p:txBody>
      </p:sp>
      <p:sp>
        <p:nvSpPr>
          <p:cNvPr id="12" name="Rectangle 11">
            <a:extLst>
              <a:ext uri="{FF2B5EF4-FFF2-40B4-BE49-F238E27FC236}">
                <a16:creationId xmlns:a16="http://schemas.microsoft.com/office/drawing/2014/main" id="{44389A47-C429-4207-91C0-D9664FB86FE3}"/>
              </a:ext>
            </a:extLst>
          </p:cNvPr>
          <p:cNvSpPr/>
          <p:nvPr/>
        </p:nvSpPr>
        <p:spPr>
          <a:xfrm>
            <a:off x="1151024" y="3580923"/>
            <a:ext cx="1282852" cy="426359"/>
          </a:xfrm>
          <a:prstGeom prst="rect">
            <a:avLst/>
          </a:prstGeom>
          <a:solidFill>
            <a:srgbClr val="AA22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91440" algn="ctr" defTabSz="914400">
              <a:lnSpc>
                <a:spcPct val="90000"/>
              </a:lnSpc>
              <a:buSzPts val="1800"/>
              <a:buFont typeface="Arial" panose="020B0604020202020204" pitchFamily="34" charset="0"/>
              <a:buNone/>
            </a:pPr>
            <a:r>
              <a:rPr lang="en-US" sz="1200" b="1" dirty="0">
                <a:solidFill>
                  <a:schemeClr val="bg1"/>
                </a:solidFill>
                <a:latin typeface="Arial" panose="020B0604020202020204" pitchFamily="34" charset="0"/>
                <a:cs typeface="Arial" panose="020B0604020202020204" pitchFamily="34" charset="0"/>
              </a:rPr>
              <a:t>Catering</a:t>
            </a:r>
          </a:p>
        </p:txBody>
      </p:sp>
      <p:sp>
        <p:nvSpPr>
          <p:cNvPr id="23" name="Rectangle 22">
            <a:extLst>
              <a:ext uri="{FF2B5EF4-FFF2-40B4-BE49-F238E27FC236}">
                <a16:creationId xmlns:a16="http://schemas.microsoft.com/office/drawing/2014/main" id="{FED193EE-D2CF-4418-91F9-1DD2616AA24F}"/>
              </a:ext>
            </a:extLst>
          </p:cNvPr>
          <p:cNvSpPr/>
          <p:nvPr/>
        </p:nvSpPr>
        <p:spPr>
          <a:xfrm>
            <a:off x="2508920" y="4048864"/>
            <a:ext cx="5976066" cy="521208"/>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77190" indent="-285750">
              <a:buFont typeface="Arial" panose="020B0604020202020204" pitchFamily="34" charset="0"/>
              <a:buChar char="•"/>
            </a:pPr>
            <a:r>
              <a:rPr lang="en-US" sz="1200" dirty="0">
                <a:solidFill>
                  <a:schemeClr val="tx1"/>
                </a:solidFill>
                <a:latin typeface="Arial" panose="020B0604020202020204" pitchFamily="34" charset="0"/>
                <a:cs typeface="Arial" panose="020B0604020202020204" pitchFamily="34" charset="0"/>
              </a:rPr>
              <a:t>Provision of security personnel for all facilities and all security cameras, control panels and supporting infrastructure etc. </a:t>
            </a:r>
          </a:p>
        </p:txBody>
      </p:sp>
      <p:sp>
        <p:nvSpPr>
          <p:cNvPr id="24" name="Rectangle 23">
            <a:extLst>
              <a:ext uri="{FF2B5EF4-FFF2-40B4-BE49-F238E27FC236}">
                <a16:creationId xmlns:a16="http://schemas.microsoft.com/office/drawing/2014/main" id="{5606A71E-0CF0-4322-8092-40E0B6585542}"/>
              </a:ext>
            </a:extLst>
          </p:cNvPr>
          <p:cNvSpPr/>
          <p:nvPr/>
        </p:nvSpPr>
        <p:spPr>
          <a:xfrm>
            <a:off x="8557335" y="4048864"/>
            <a:ext cx="1202336" cy="521208"/>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defTabSz="843778">
              <a:defRPr/>
            </a:pPr>
            <a:r>
              <a:rPr lang="en-GB" sz="1400" b="1" dirty="0">
                <a:solidFill>
                  <a:schemeClr val="bg1"/>
                </a:solidFill>
                <a:latin typeface="Arial" panose="020B0604020202020204" pitchFamily="34" charset="0"/>
                <a:cs typeface="Arial" panose="020B0604020202020204" pitchFamily="34" charset="0"/>
              </a:rPr>
              <a:t>✔</a:t>
            </a:r>
          </a:p>
        </p:txBody>
      </p:sp>
      <p:sp>
        <p:nvSpPr>
          <p:cNvPr id="25" name="Rectangle 24">
            <a:extLst>
              <a:ext uri="{FF2B5EF4-FFF2-40B4-BE49-F238E27FC236}">
                <a16:creationId xmlns:a16="http://schemas.microsoft.com/office/drawing/2014/main" id="{09FA4AAF-FB81-41E7-9D02-A525653909D9}"/>
              </a:ext>
            </a:extLst>
          </p:cNvPr>
          <p:cNvSpPr/>
          <p:nvPr/>
        </p:nvSpPr>
        <p:spPr>
          <a:xfrm>
            <a:off x="1153718" y="4062045"/>
            <a:ext cx="1282852" cy="509938"/>
          </a:xfrm>
          <a:prstGeom prst="rect">
            <a:avLst/>
          </a:prstGeom>
          <a:solidFill>
            <a:srgbClr val="AA22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91440" algn="ctr" defTabSz="914400">
              <a:lnSpc>
                <a:spcPct val="90000"/>
              </a:lnSpc>
              <a:buSzPts val="1800"/>
              <a:buFont typeface="Arial" panose="020B0604020202020204" pitchFamily="34" charset="0"/>
              <a:buNone/>
            </a:pPr>
            <a:r>
              <a:rPr lang="en-US" sz="1200" b="1" dirty="0">
                <a:solidFill>
                  <a:schemeClr val="bg1"/>
                </a:solidFill>
                <a:latin typeface="Arial" panose="020B0604020202020204" pitchFamily="34" charset="0"/>
                <a:cs typeface="Arial" panose="020B0604020202020204" pitchFamily="34" charset="0"/>
              </a:rPr>
              <a:t>Security</a:t>
            </a:r>
          </a:p>
        </p:txBody>
      </p:sp>
      <p:sp>
        <p:nvSpPr>
          <p:cNvPr id="27" name="Rectangle 26">
            <a:extLst>
              <a:ext uri="{FF2B5EF4-FFF2-40B4-BE49-F238E27FC236}">
                <a16:creationId xmlns:a16="http://schemas.microsoft.com/office/drawing/2014/main" id="{2A2F062B-CFE3-45C4-A2B4-AD97A4EAB11B}"/>
              </a:ext>
            </a:extLst>
          </p:cNvPr>
          <p:cNvSpPr/>
          <p:nvPr/>
        </p:nvSpPr>
        <p:spPr>
          <a:xfrm>
            <a:off x="2508920" y="4612070"/>
            <a:ext cx="5976066" cy="815628"/>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77190" indent="-285750">
              <a:buFont typeface="Arial" panose="020B0604020202020204" pitchFamily="34" charset="0"/>
              <a:buChar char="•"/>
            </a:pPr>
            <a:r>
              <a:rPr lang="en-US" sz="1200" dirty="0">
                <a:solidFill>
                  <a:schemeClr val="tx1"/>
                </a:solidFill>
                <a:latin typeface="Arial" panose="020B0604020202020204" pitchFamily="34" charset="0"/>
                <a:cs typeface="Arial" panose="020B0604020202020204" pitchFamily="34" charset="0"/>
              </a:rPr>
              <a:t>Provision of fixed furniture.</a:t>
            </a:r>
          </a:p>
          <a:p>
            <a:pPr marL="377190" indent="-285750">
              <a:buFont typeface="Arial" panose="020B0604020202020204" pitchFamily="34" charset="0"/>
              <a:buChar char="•"/>
            </a:pPr>
            <a:r>
              <a:rPr lang="en-US" sz="1200" dirty="0">
                <a:solidFill>
                  <a:schemeClr val="tx1"/>
                </a:solidFill>
                <a:latin typeface="Arial" panose="020B0604020202020204" pitchFamily="34" charset="0"/>
                <a:cs typeface="Arial" panose="020B0604020202020204" pitchFamily="34" charset="0"/>
              </a:rPr>
              <a:t>Provision of loose furniture as a one time responsibility based on approved vendors.</a:t>
            </a:r>
          </a:p>
          <a:p>
            <a:pPr marL="377190" indent="-285750">
              <a:buFont typeface="Arial" panose="020B0604020202020204" pitchFamily="34" charset="0"/>
              <a:buChar char="•"/>
            </a:pPr>
            <a:r>
              <a:rPr lang="en-US" sz="1200" dirty="0">
                <a:solidFill>
                  <a:schemeClr val="tx1"/>
                </a:solidFill>
                <a:latin typeface="Arial" panose="020B0604020202020204" pitchFamily="34" charset="0"/>
                <a:cs typeface="Arial" panose="020B0604020202020204" pitchFamily="34" charset="0"/>
              </a:rPr>
              <a:t>Maintenance of fixed furniture. </a:t>
            </a:r>
          </a:p>
        </p:txBody>
      </p:sp>
      <p:sp>
        <p:nvSpPr>
          <p:cNvPr id="28" name="Rectangle 27">
            <a:extLst>
              <a:ext uri="{FF2B5EF4-FFF2-40B4-BE49-F238E27FC236}">
                <a16:creationId xmlns:a16="http://schemas.microsoft.com/office/drawing/2014/main" id="{4A756D8E-CD2F-4AE1-84D7-146F339F051F}"/>
              </a:ext>
            </a:extLst>
          </p:cNvPr>
          <p:cNvSpPr/>
          <p:nvPr/>
        </p:nvSpPr>
        <p:spPr>
          <a:xfrm>
            <a:off x="8561225" y="4622876"/>
            <a:ext cx="1202336" cy="800688"/>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defTabSz="843778">
              <a:defRPr/>
            </a:pPr>
            <a:r>
              <a:rPr lang="en-GB" sz="1400" b="1" dirty="0">
                <a:solidFill>
                  <a:schemeClr val="bg1"/>
                </a:solidFill>
                <a:latin typeface="Arial" panose="020B0604020202020204" pitchFamily="34" charset="0"/>
                <a:cs typeface="Arial" panose="020B0604020202020204" pitchFamily="34" charset="0"/>
              </a:rPr>
              <a:t>✔</a:t>
            </a:r>
          </a:p>
        </p:txBody>
      </p:sp>
      <p:sp>
        <p:nvSpPr>
          <p:cNvPr id="29" name="Rectangle 28">
            <a:extLst>
              <a:ext uri="{FF2B5EF4-FFF2-40B4-BE49-F238E27FC236}">
                <a16:creationId xmlns:a16="http://schemas.microsoft.com/office/drawing/2014/main" id="{6F51552F-7C2F-40C9-BB65-D4383476D270}"/>
              </a:ext>
            </a:extLst>
          </p:cNvPr>
          <p:cNvSpPr/>
          <p:nvPr/>
        </p:nvSpPr>
        <p:spPr>
          <a:xfrm>
            <a:off x="1169217" y="4626746"/>
            <a:ext cx="1270935" cy="1365116"/>
          </a:xfrm>
          <a:prstGeom prst="rect">
            <a:avLst/>
          </a:prstGeom>
          <a:solidFill>
            <a:srgbClr val="AA22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91440" algn="ctr" defTabSz="914400">
              <a:lnSpc>
                <a:spcPct val="90000"/>
              </a:lnSpc>
              <a:buSzPts val="1800"/>
              <a:buFont typeface="Arial" panose="020B0604020202020204" pitchFamily="34" charset="0"/>
              <a:buNone/>
            </a:pPr>
            <a:r>
              <a:rPr lang="en-US" sz="1200" b="1" dirty="0">
                <a:solidFill>
                  <a:schemeClr val="bg1"/>
                </a:solidFill>
                <a:latin typeface="Arial" panose="020B0604020202020204" pitchFamily="34" charset="0"/>
                <a:cs typeface="Arial" panose="020B0604020202020204" pitchFamily="34" charset="0"/>
              </a:rPr>
              <a:t>Furniture Provision</a:t>
            </a:r>
          </a:p>
        </p:txBody>
      </p:sp>
      <p:sp>
        <p:nvSpPr>
          <p:cNvPr id="30" name="Rectangle 29">
            <a:extLst>
              <a:ext uri="{FF2B5EF4-FFF2-40B4-BE49-F238E27FC236}">
                <a16:creationId xmlns:a16="http://schemas.microsoft.com/office/drawing/2014/main" id="{68C52BEF-07A5-4893-A9BC-B3AF6A397E41}"/>
              </a:ext>
            </a:extLst>
          </p:cNvPr>
          <p:cNvSpPr/>
          <p:nvPr/>
        </p:nvSpPr>
        <p:spPr>
          <a:xfrm>
            <a:off x="2508920" y="5469696"/>
            <a:ext cx="5976066" cy="521208"/>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77190" indent="-285750">
              <a:buFont typeface="Arial" panose="020B0604020202020204" pitchFamily="34" charset="0"/>
              <a:buChar char="•"/>
            </a:pPr>
            <a:r>
              <a:rPr lang="en-US" sz="1200" dirty="0">
                <a:solidFill>
                  <a:schemeClr val="tx1"/>
                </a:solidFill>
                <a:latin typeface="Arial" panose="020B0604020202020204" pitchFamily="34" charset="0"/>
                <a:cs typeface="Arial" panose="020B0604020202020204" pitchFamily="34" charset="0"/>
              </a:rPr>
              <a:t>Maintenance of loose furniture. </a:t>
            </a:r>
          </a:p>
        </p:txBody>
      </p:sp>
      <p:sp>
        <p:nvSpPr>
          <p:cNvPr id="33" name="Rectangle 32">
            <a:extLst>
              <a:ext uri="{FF2B5EF4-FFF2-40B4-BE49-F238E27FC236}">
                <a16:creationId xmlns:a16="http://schemas.microsoft.com/office/drawing/2014/main" id="{CA7DFF68-EA90-4F19-A28A-41B53840AAE8}"/>
              </a:ext>
            </a:extLst>
          </p:cNvPr>
          <p:cNvSpPr/>
          <p:nvPr/>
        </p:nvSpPr>
        <p:spPr>
          <a:xfrm>
            <a:off x="2508920" y="6032902"/>
            <a:ext cx="5976066" cy="521208"/>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77190" indent="-285750">
              <a:buFont typeface="Arial" panose="020B0604020202020204" pitchFamily="34" charset="0"/>
              <a:buChar char="•"/>
            </a:pPr>
            <a:r>
              <a:rPr lang="en-US" sz="1200" dirty="0">
                <a:solidFill>
                  <a:schemeClr val="tx1"/>
                </a:solidFill>
                <a:latin typeface="Arial" panose="020B0604020202020204" pitchFamily="34" charset="0"/>
                <a:cs typeface="Arial" panose="020B0604020202020204" pitchFamily="34" charset="0"/>
              </a:rPr>
              <a:t>Provision of the necessary infrastructure needed (wiring, fiber optics etc.) </a:t>
            </a:r>
          </a:p>
        </p:txBody>
      </p:sp>
      <p:sp>
        <p:nvSpPr>
          <p:cNvPr id="34" name="Rectangle 33">
            <a:extLst>
              <a:ext uri="{FF2B5EF4-FFF2-40B4-BE49-F238E27FC236}">
                <a16:creationId xmlns:a16="http://schemas.microsoft.com/office/drawing/2014/main" id="{BA34FED7-0EE3-45BA-B4DF-27DFD7DB655F}"/>
              </a:ext>
            </a:extLst>
          </p:cNvPr>
          <p:cNvSpPr/>
          <p:nvPr/>
        </p:nvSpPr>
        <p:spPr>
          <a:xfrm>
            <a:off x="8557335" y="6036105"/>
            <a:ext cx="1202336" cy="521208"/>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defTabSz="843778">
              <a:defRPr/>
            </a:pPr>
            <a:r>
              <a:rPr lang="en-GB" sz="1400" b="1" dirty="0">
                <a:solidFill>
                  <a:schemeClr val="bg1"/>
                </a:solidFill>
                <a:latin typeface="Arial" panose="020B0604020202020204" pitchFamily="34" charset="0"/>
                <a:cs typeface="Arial" panose="020B0604020202020204" pitchFamily="34" charset="0"/>
              </a:rPr>
              <a:t>✔</a:t>
            </a:r>
          </a:p>
        </p:txBody>
      </p:sp>
      <p:sp>
        <p:nvSpPr>
          <p:cNvPr id="35" name="Rectangle 34">
            <a:extLst>
              <a:ext uri="{FF2B5EF4-FFF2-40B4-BE49-F238E27FC236}">
                <a16:creationId xmlns:a16="http://schemas.microsoft.com/office/drawing/2014/main" id="{9D9DABDF-BC14-410B-91F0-B50431C806AD}"/>
              </a:ext>
            </a:extLst>
          </p:cNvPr>
          <p:cNvSpPr/>
          <p:nvPr/>
        </p:nvSpPr>
        <p:spPr>
          <a:xfrm>
            <a:off x="1169217" y="6046624"/>
            <a:ext cx="1270935" cy="1070696"/>
          </a:xfrm>
          <a:prstGeom prst="rect">
            <a:avLst/>
          </a:prstGeom>
          <a:solidFill>
            <a:srgbClr val="AA22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91440" algn="ctr" defTabSz="914400">
              <a:lnSpc>
                <a:spcPct val="90000"/>
              </a:lnSpc>
              <a:buSzPts val="1800"/>
              <a:buFont typeface="Arial" panose="020B0604020202020204" pitchFamily="34" charset="0"/>
              <a:buNone/>
            </a:pPr>
            <a:r>
              <a:rPr lang="en-US" sz="1200" b="1" dirty="0">
                <a:solidFill>
                  <a:schemeClr val="bg1"/>
                </a:solidFill>
                <a:latin typeface="Arial" panose="020B0604020202020204" pitchFamily="34" charset="0"/>
                <a:cs typeface="Arial" panose="020B0604020202020204" pitchFamily="34" charset="0"/>
              </a:rPr>
              <a:t>ICT </a:t>
            </a:r>
          </a:p>
          <a:p>
            <a:pPr marL="91440" algn="ctr" defTabSz="914400">
              <a:lnSpc>
                <a:spcPct val="90000"/>
              </a:lnSpc>
              <a:buSzPts val="1800"/>
              <a:buFont typeface="Arial" panose="020B0604020202020204" pitchFamily="34" charset="0"/>
              <a:buNone/>
            </a:pPr>
            <a:r>
              <a:rPr lang="en-US" sz="1200" b="1" dirty="0">
                <a:solidFill>
                  <a:schemeClr val="bg1"/>
                </a:solidFill>
                <a:latin typeface="Arial" panose="020B0604020202020204" pitchFamily="34" charset="0"/>
                <a:cs typeface="Arial" panose="020B0604020202020204" pitchFamily="34" charset="0"/>
              </a:rPr>
              <a:t>Provision</a:t>
            </a:r>
          </a:p>
        </p:txBody>
      </p:sp>
      <p:sp>
        <p:nvSpPr>
          <p:cNvPr id="36" name="Rectangle 35">
            <a:extLst>
              <a:ext uri="{FF2B5EF4-FFF2-40B4-BE49-F238E27FC236}">
                <a16:creationId xmlns:a16="http://schemas.microsoft.com/office/drawing/2014/main" id="{054DB228-BCC5-4596-AAB8-E139DF058021}"/>
              </a:ext>
            </a:extLst>
          </p:cNvPr>
          <p:cNvSpPr/>
          <p:nvPr/>
        </p:nvSpPr>
        <p:spPr>
          <a:xfrm>
            <a:off x="2508920" y="6596111"/>
            <a:ext cx="5976066" cy="521208"/>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77190" indent="-285750">
              <a:buFont typeface="Arial" panose="020B0604020202020204" pitchFamily="34" charset="0"/>
              <a:buChar char="•"/>
            </a:pPr>
            <a:r>
              <a:rPr lang="en-US" sz="1200" dirty="0">
                <a:solidFill>
                  <a:schemeClr val="tx1"/>
                </a:solidFill>
                <a:latin typeface="Arial" panose="020B0604020202020204" pitchFamily="34" charset="0"/>
                <a:cs typeface="Arial" panose="020B0604020202020204" pitchFamily="34" charset="0"/>
              </a:rPr>
              <a:t>Procurement and maintenance of loose IT equipment. </a:t>
            </a:r>
          </a:p>
        </p:txBody>
      </p:sp>
      <p:sp>
        <p:nvSpPr>
          <p:cNvPr id="41" name="Rectangle 40">
            <a:extLst>
              <a:ext uri="{FF2B5EF4-FFF2-40B4-BE49-F238E27FC236}">
                <a16:creationId xmlns:a16="http://schemas.microsoft.com/office/drawing/2014/main" id="{B884B78F-BAB1-43B9-A9A8-E6D44636F81A}"/>
              </a:ext>
            </a:extLst>
          </p:cNvPr>
          <p:cNvSpPr/>
          <p:nvPr/>
        </p:nvSpPr>
        <p:spPr>
          <a:xfrm>
            <a:off x="8557336" y="5469066"/>
            <a:ext cx="1202336" cy="518868"/>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defTabSz="843778">
              <a:defRPr/>
            </a:pPr>
            <a:r>
              <a:rPr lang="en-GB" sz="1400" b="1" dirty="0">
                <a:solidFill>
                  <a:srgbClr val="545454"/>
                </a:solidFill>
                <a:latin typeface="Arial" panose="020B0604020202020204" pitchFamily="34" charset="0"/>
                <a:cs typeface="Arial" panose="020B0604020202020204" pitchFamily="34" charset="0"/>
              </a:rPr>
              <a:t>✗</a:t>
            </a:r>
            <a:endParaRPr lang="en-GB" sz="1400" b="1" dirty="0">
              <a:solidFill>
                <a:srgbClr val="00B050"/>
              </a:solidFill>
              <a:latin typeface="Arial" panose="020B0604020202020204" pitchFamily="34" charset="0"/>
              <a:cs typeface="Arial" panose="020B0604020202020204" pitchFamily="34" charset="0"/>
            </a:endParaRPr>
          </a:p>
        </p:txBody>
      </p:sp>
      <p:sp>
        <p:nvSpPr>
          <p:cNvPr id="26" name="Rectangle 25">
            <a:extLst>
              <a:ext uri="{FF2B5EF4-FFF2-40B4-BE49-F238E27FC236}">
                <a16:creationId xmlns:a16="http://schemas.microsoft.com/office/drawing/2014/main" id="{8E3144B6-CA3F-461C-9F55-5844587989A7}"/>
              </a:ext>
            </a:extLst>
          </p:cNvPr>
          <p:cNvSpPr/>
          <p:nvPr/>
        </p:nvSpPr>
        <p:spPr>
          <a:xfrm>
            <a:off x="8553754" y="6612841"/>
            <a:ext cx="1202336" cy="518868"/>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defTabSz="843778">
              <a:defRPr/>
            </a:pPr>
            <a:r>
              <a:rPr lang="en-GB" sz="1400" b="1" dirty="0">
                <a:solidFill>
                  <a:srgbClr val="545454"/>
                </a:solidFill>
                <a:latin typeface="Arial" panose="020B0604020202020204" pitchFamily="34" charset="0"/>
                <a:cs typeface="Arial" panose="020B0604020202020204" pitchFamily="34" charset="0"/>
              </a:rPr>
              <a:t>✗</a:t>
            </a:r>
            <a:endParaRPr lang="en-GB" sz="1400" b="1" dirty="0">
              <a:solidFill>
                <a:srgbClr val="00B05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12192579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64610A-3F26-415A-9119-095266737350}"/>
              </a:ext>
            </a:extLst>
          </p:cNvPr>
          <p:cNvSpPr>
            <a:spLocks noGrp="1"/>
          </p:cNvSpPr>
          <p:nvPr>
            <p:ph type="title"/>
          </p:nvPr>
        </p:nvSpPr>
        <p:spPr>
          <a:xfrm>
            <a:off x="1140768" y="717630"/>
            <a:ext cx="7704852" cy="707681"/>
          </a:xfrm>
        </p:spPr>
        <p:txBody>
          <a:bodyPr/>
          <a:lstStyle/>
          <a:p>
            <a:r>
              <a:rPr lang="en-GB" dirty="0"/>
              <a:t>Project works are expected to commence in the start of 2021</a:t>
            </a:r>
          </a:p>
        </p:txBody>
      </p:sp>
      <p:sp>
        <p:nvSpPr>
          <p:cNvPr id="44" name="Chevron 77">
            <a:extLst>
              <a:ext uri="{FF2B5EF4-FFF2-40B4-BE49-F238E27FC236}">
                <a16:creationId xmlns:a16="http://schemas.microsoft.com/office/drawing/2014/main" id="{AC4DBB9E-5D54-4E2E-975C-7693A8614E8B}"/>
              </a:ext>
            </a:extLst>
          </p:cNvPr>
          <p:cNvSpPr/>
          <p:nvPr/>
        </p:nvSpPr>
        <p:spPr bwMode="ltGray">
          <a:xfrm>
            <a:off x="2240248" y="3375421"/>
            <a:ext cx="1665065" cy="1283214"/>
          </a:xfrm>
          <a:prstGeom prst="chevron">
            <a:avLst>
              <a:gd name="adj" fmla="val 31595"/>
            </a:avLst>
          </a:prstGeom>
          <a:solidFill>
            <a:srgbClr val="8F1D59"/>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dirty="0">
              <a:solidFill>
                <a:schemeClr val="bg1"/>
              </a:solidFill>
              <a:latin typeface="Arial" panose="020B0604020202020204" pitchFamily="34" charset="0"/>
              <a:cs typeface="Arial" panose="020B0604020202020204" pitchFamily="34" charset="0"/>
            </a:endParaRPr>
          </a:p>
        </p:txBody>
      </p:sp>
      <p:sp>
        <p:nvSpPr>
          <p:cNvPr id="45" name="Pentagon 76">
            <a:extLst>
              <a:ext uri="{FF2B5EF4-FFF2-40B4-BE49-F238E27FC236}">
                <a16:creationId xmlns:a16="http://schemas.microsoft.com/office/drawing/2014/main" id="{3BEFF3FE-6AEE-4860-8072-16DF5059BBA8}"/>
              </a:ext>
            </a:extLst>
          </p:cNvPr>
          <p:cNvSpPr/>
          <p:nvPr/>
        </p:nvSpPr>
        <p:spPr bwMode="ltGray">
          <a:xfrm>
            <a:off x="1161146" y="3384169"/>
            <a:ext cx="1363563" cy="1274467"/>
          </a:xfrm>
          <a:prstGeom prst="homePlate">
            <a:avLst>
              <a:gd name="adj" fmla="val 31469"/>
            </a:avLst>
          </a:prstGeom>
          <a:solidFill>
            <a:srgbClr val="6F1745"/>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dirty="0">
              <a:solidFill>
                <a:schemeClr val="bg1"/>
              </a:solidFill>
              <a:latin typeface="Arial" panose="020B0604020202020204" pitchFamily="34" charset="0"/>
              <a:cs typeface="Arial" panose="020B0604020202020204" pitchFamily="34" charset="0"/>
            </a:endParaRPr>
          </a:p>
        </p:txBody>
      </p:sp>
      <p:sp>
        <p:nvSpPr>
          <p:cNvPr id="46" name="Chevron 78">
            <a:extLst>
              <a:ext uri="{FF2B5EF4-FFF2-40B4-BE49-F238E27FC236}">
                <a16:creationId xmlns:a16="http://schemas.microsoft.com/office/drawing/2014/main" id="{D8C00673-9E4F-4BB5-8890-536149E45692}"/>
              </a:ext>
            </a:extLst>
          </p:cNvPr>
          <p:cNvSpPr/>
          <p:nvPr/>
        </p:nvSpPr>
        <p:spPr bwMode="ltGray">
          <a:xfrm>
            <a:off x="3627413" y="3375421"/>
            <a:ext cx="1665065" cy="1283214"/>
          </a:xfrm>
          <a:prstGeom prst="chevron">
            <a:avLst>
              <a:gd name="adj" fmla="val 31595"/>
            </a:avLst>
          </a:prstGeom>
          <a:solidFill>
            <a:srgbClr val="A32165"/>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dirty="0">
              <a:solidFill>
                <a:schemeClr val="bg1"/>
              </a:solidFill>
              <a:latin typeface="Arial" panose="020B0604020202020204" pitchFamily="34" charset="0"/>
              <a:cs typeface="Arial" panose="020B0604020202020204" pitchFamily="34" charset="0"/>
            </a:endParaRPr>
          </a:p>
        </p:txBody>
      </p:sp>
      <p:sp>
        <p:nvSpPr>
          <p:cNvPr id="47" name="Chevron 79">
            <a:extLst>
              <a:ext uri="{FF2B5EF4-FFF2-40B4-BE49-F238E27FC236}">
                <a16:creationId xmlns:a16="http://schemas.microsoft.com/office/drawing/2014/main" id="{C4F2B77C-BC81-463A-9CBF-0B6C7B41B9A3}"/>
              </a:ext>
            </a:extLst>
          </p:cNvPr>
          <p:cNvSpPr/>
          <p:nvPr/>
        </p:nvSpPr>
        <p:spPr bwMode="ltGray">
          <a:xfrm>
            <a:off x="5023856" y="3375421"/>
            <a:ext cx="1665065" cy="1283214"/>
          </a:xfrm>
          <a:prstGeom prst="chevron">
            <a:avLst>
              <a:gd name="adj" fmla="val 31595"/>
            </a:avLst>
          </a:prstGeom>
          <a:solidFill>
            <a:srgbClr val="C32779"/>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dirty="0">
              <a:solidFill>
                <a:schemeClr val="bg1"/>
              </a:solidFill>
              <a:latin typeface="Arial" panose="020B0604020202020204" pitchFamily="34" charset="0"/>
              <a:cs typeface="Arial" panose="020B0604020202020204" pitchFamily="34" charset="0"/>
            </a:endParaRPr>
          </a:p>
        </p:txBody>
      </p:sp>
      <p:sp>
        <p:nvSpPr>
          <p:cNvPr id="48" name="Chevron 80">
            <a:extLst>
              <a:ext uri="{FF2B5EF4-FFF2-40B4-BE49-F238E27FC236}">
                <a16:creationId xmlns:a16="http://schemas.microsoft.com/office/drawing/2014/main" id="{27590F50-7E14-4FE3-A7DD-B72E3CA85CF1}"/>
              </a:ext>
            </a:extLst>
          </p:cNvPr>
          <p:cNvSpPr/>
          <p:nvPr/>
        </p:nvSpPr>
        <p:spPr bwMode="ltGray">
          <a:xfrm>
            <a:off x="6420299" y="3375421"/>
            <a:ext cx="1665065" cy="1283214"/>
          </a:xfrm>
          <a:prstGeom prst="chevron">
            <a:avLst>
              <a:gd name="adj" fmla="val 31595"/>
            </a:avLst>
          </a:prstGeom>
          <a:solidFill>
            <a:srgbClr val="D32B83"/>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dirty="0">
              <a:solidFill>
                <a:schemeClr val="bg1"/>
              </a:solidFill>
              <a:latin typeface="Arial" panose="020B0604020202020204" pitchFamily="34" charset="0"/>
              <a:cs typeface="Arial" panose="020B0604020202020204" pitchFamily="34" charset="0"/>
            </a:endParaRPr>
          </a:p>
        </p:txBody>
      </p:sp>
      <p:sp>
        <p:nvSpPr>
          <p:cNvPr id="49" name="Text Box 6">
            <a:extLst>
              <a:ext uri="{FF2B5EF4-FFF2-40B4-BE49-F238E27FC236}">
                <a16:creationId xmlns:a16="http://schemas.microsoft.com/office/drawing/2014/main" id="{9C7BAE40-AF94-4A07-83C2-4B2A5B54EC19}"/>
              </a:ext>
            </a:extLst>
          </p:cNvPr>
          <p:cNvSpPr txBox="1">
            <a:spLocks noChangeAspect="1" noChangeArrowheads="1"/>
          </p:cNvSpPr>
          <p:nvPr/>
        </p:nvSpPr>
        <p:spPr bwMode="gray">
          <a:xfrm>
            <a:off x="1173623" y="3623592"/>
            <a:ext cx="1368406" cy="761808"/>
          </a:xfrm>
          <a:prstGeom prst="rect">
            <a:avLst/>
          </a:prstGeom>
          <a:noFill/>
          <a:ln w="9525">
            <a:noFill/>
            <a:miter lim="800000"/>
            <a:headEnd/>
            <a:tailEnd/>
          </a:ln>
        </p:spPr>
        <p:txBody>
          <a:bodyPr wrap="square" lIns="76960" tIns="76960" rIns="61568" bIns="76960" anchor="ctr">
            <a:spAutoFit/>
          </a:bodyPr>
          <a:lstStyle/>
          <a:p>
            <a:pPr defTabSz="685463">
              <a:lnSpc>
                <a:spcPct val="150000"/>
              </a:lnSpc>
              <a:spcBef>
                <a:spcPct val="20000"/>
              </a:spcBef>
            </a:pPr>
            <a:r>
              <a:rPr lang="en-GB" sz="1400" b="1" dirty="0">
                <a:solidFill>
                  <a:schemeClr val="bg1"/>
                </a:solidFill>
                <a:latin typeface="Arial" panose="020B0604020202020204" pitchFamily="34" charset="0"/>
                <a:cs typeface="Arial" panose="020B0604020202020204" pitchFamily="34" charset="0"/>
              </a:rPr>
              <a:t>Request for Qualification</a:t>
            </a:r>
          </a:p>
        </p:txBody>
      </p:sp>
      <p:sp>
        <p:nvSpPr>
          <p:cNvPr id="50" name="Text Box 11">
            <a:extLst>
              <a:ext uri="{FF2B5EF4-FFF2-40B4-BE49-F238E27FC236}">
                <a16:creationId xmlns:a16="http://schemas.microsoft.com/office/drawing/2014/main" id="{04515592-9B9B-434D-AC85-91B961821FE3}"/>
              </a:ext>
            </a:extLst>
          </p:cNvPr>
          <p:cNvSpPr txBox="1">
            <a:spLocks noChangeAspect="1" noChangeArrowheads="1"/>
          </p:cNvSpPr>
          <p:nvPr/>
        </p:nvSpPr>
        <p:spPr bwMode="gray">
          <a:xfrm>
            <a:off x="2606156" y="3614617"/>
            <a:ext cx="1253366" cy="761808"/>
          </a:xfrm>
          <a:prstGeom prst="rect">
            <a:avLst/>
          </a:prstGeom>
          <a:noFill/>
          <a:ln w="9525">
            <a:noFill/>
            <a:miter lim="800000"/>
            <a:headEnd/>
            <a:tailEnd/>
          </a:ln>
        </p:spPr>
        <p:txBody>
          <a:bodyPr wrap="square" lIns="76960" tIns="76960" rIns="61568" bIns="76960" anchor="ctr">
            <a:spAutoFit/>
          </a:bodyPr>
          <a:lstStyle/>
          <a:p>
            <a:pPr defTabSz="685463">
              <a:lnSpc>
                <a:spcPct val="150000"/>
              </a:lnSpc>
              <a:spcBef>
                <a:spcPct val="20000"/>
              </a:spcBef>
            </a:pPr>
            <a:r>
              <a:rPr lang="en-GB" sz="1400" b="1" dirty="0">
                <a:solidFill>
                  <a:schemeClr val="bg1"/>
                </a:solidFill>
                <a:latin typeface="Arial" panose="020B0604020202020204" pitchFamily="34" charset="0"/>
                <a:cs typeface="Arial" panose="020B0604020202020204" pitchFamily="34" charset="0"/>
              </a:rPr>
              <a:t>Request for Proposal</a:t>
            </a:r>
          </a:p>
        </p:txBody>
      </p:sp>
      <p:sp>
        <p:nvSpPr>
          <p:cNvPr id="51" name="Line 28">
            <a:extLst>
              <a:ext uri="{FF2B5EF4-FFF2-40B4-BE49-F238E27FC236}">
                <a16:creationId xmlns:a16="http://schemas.microsoft.com/office/drawing/2014/main" id="{1B35541B-7621-4A84-AD59-45B96CAA6731}"/>
              </a:ext>
            </a:extLst>
          </p:cNvPr>
          <p:cNvSpPr>
            <a:spLocks noChangeShapeType="1"/>
          </p:cNvSpPr>
          <p:nvPr/>
        </p:nvSpPr>
        <p:spPr bwMode="gray">
          <a:xfrm flipV="1">
            <a:off x="2216854" y="2086000"/>
            <a:ext cx="0" cy="1204231"/>
          </a:xfrm>
          <a:prstGeom prst="line">
            <a:avLst/>
          </a:prstGeom>
          <a:noFill/>
          <a:ln w="19050">
            <a:solidFill>
              <a:srgbClr val="A32165"/>
            </a:solidFill>
            <a:round/>
            <a:headEnd/>
            <a:tailEnd/>
          </a:ln>
        </p:spPr>
        <p:txBody>
          <a:bodyPr/>
          <a:lstStyle/>
          <a:p>
            <a:pPr defTabSz="781835">
              <a:defRPr/>
            </a:pPr>
            <a:endParaRPr lang="en-GB" sz="1400" kern="0" dirty="0">
              <a:solidFill>
                <a:sysClr val="windowText" lastClr="000000"/>
              </a:solidFill>
              <a:latin typeface="Arial" panose="020B0604020202020204" pitchFamily="34" charset="0"/>
              <a:cs typeface="Arial" panose="020B0604020202020204" pitchFamily="34" charset="0"/>
            </a:endParaRPr>
          </a:p>
        </p:txBody>
      </p:sp>
      <p:sp>
        <p:nvSpPr>
          <p:cNvPr id="52" name="Text Box 29">
            <a:extLst>
              <a:ext uri="{FF2B5EF4-FFF2-40B4-BE49-F238E27FC236}">
                <a16:creationId xmlns:a16="http://schemas.microsoft.com/office/drawing/2014/main" id="{FCC3EB16-53DE-48DB-87A6-4475B8F17E7D}"/>
              </a:ext>
            </a:extLst>
          </p:cNvPr>
          <p:cNvSpPr txBox="1">
            <a:spLocks noChangeArrowheads="1"/>
          </p:cNvSpPr>
          <p:nvPr/>
        </p:nvSpPr>
        <p:spPr bwMode="gray">
          <a:xfrm>
            <a:off x="2270362" y="2086000"/>
            <a:ext cx="1559753" cy="962896"/>
          </a:xfrm>
          <a:prstGeom prst="rect">
            <a:avLst/>
          </a:prstGeom>
          <a:noFill/>
          <a:ln w="9525">
            <a:noFill/>
            <a:miter lim="800000"/>
            <a:headEnd/>
            <a:tailEnd/>
          </a:ln>
        </p:spPr>
        <p:txBody>
          <a:bodyPr lIns="0" tIns="0" rIns="0" bIns="0"/>
          <a:lstStyle/>
          <a:p>
            <a:pPr defTabSz="685463">
              <a:spcBef>
                <a:spcPct val="20000"/>
              </a:spcBef>
            </a:pPr>
            <a:r>
              <a:rPr lang="en-GB" sz="1400" b="1" dirty="0">
                <a:latin typeface="Arial" panose="020B0604020202020204" pitchFamily="34" charset="0"/>
                <a:cs typeface="Arial" panose="020B0604020202020204" pitchFamily="34" charset="0"/>
              </a:rPr>
              <a:t>March 2020:</a:t>
            </a:r>
          </a:p>
          <a:p>
            <a:pPr defTabSz="685463">
              <a:spcBef>
                <a:spcPct val="20000"/>
              </a:spcBef>
            </a:pPr>
            <a:r>
              <a:rPr lang="en-GB" sz="1400" dirty="0">
                <a:latin typeface="Arial" panose="020B0604020202020204" pitchFamily="34" charset="0"/>
                <a:cs typeface="Arial" panose="020B0604020202020204" pitchFamily="34" charset="0"/>
              </a:rPr>
              <a:t>Issue of </a:t>
            </a:r>
            <a:r>
              <a:rPr lang="en-GB" sz="1400" dirty="0" err="1">
                <a:latin typeface="Arial" panose="020B0604020202020204" pitchFamily="34" charset="0"/>
                <a:cs typeface="Arial" panose="020B0604020202020204" pitchFamily="34" charset="0"/>
              </a:rPr>
              <a:t>RfP</a:t>
            </a:r>
            <a:r>
              <a:rPr lang="en-GB" sz="1400" dirty="0">
                <a:latin typeface="Arial" panose="020B0604020202020204" pitchFamily="34" charset="0"/>
                <a:cs typeface="Arial" panose="020B0604020202020204" pitchFamily="34" charset="0"/>
              </a:rPr>
              <a:t> to Pre-qualified Bidders and Proposal Presentation</a:t>
            </a:r>
          </a:p>
        </p:txBody>
      </p:sp>
      <p:sp>
        <p:nvSpPr>
          <p:cNvPr id="53" name="Text Box 30">
            <a:extLst>
              <a:ext uri="{FF2B5EF4-FFF2-40B4-BE49-F238E27FC236}">
                <a16:creationId xmlns:a16="http://schemas.microsoft.com/office/drawing/2014/main" id="{76432E6F-251B-446B-8045-2BEAFD0DD14C}"/>
              </a:ext>
            </a:extLst>
          </p:cNvPr>
          <p:cNvSpPr txBox="1">
            <a:spLocks noChangeArrowheads="1"/>
          </p:cNvSpPr>
          <p:nvPr/>
        </p:nvSpPr>
        <p:spPr bwMode="gray">
          <a:xfrm>
            <a:off x="3617459" y="5286530"/>
            <a:ext cx="1575805" cy="617963"/>
          </a:xfrm>
          <a:prstGeom prst="rect">
            <a:avLst/>
          </a:prstGeom>
          <a:noFill/>
          <a:ln w="9525">
            <a:noFill/>
            <a:miter lim="800000"/>
            <a:headEnd/>
            <a:tailEnd/>
          </a:ln>
        </p:spPr>
        <p:txBody>
          <a:bodyPr lIns="61568" tIns="0" rIns="0" bIns="0" anchor="b"/>
          <a:lstStyle/>
          <a:p>
            <a:pPr defTabSz="685463">
              <a:spcBef>
                <a:spcPct val="20000"/>
              </a:spcBef>
            </a:pPr>
            <a:r>
              <a:rPr lang="en-GB" sz="1400" b="1" dirty="0">
                <a:latin typeface="Arial" panose="020B0604020202020204" pitchFamily="34" charset="0"/>
                <a:cs typeface="Arial" panose="020B0604020202020204" pitchFamily="34" charset="0"/>
              </a:rPr>
              <a:t>August 2020</a:t>
            </a:r>
            <a:r>
              <a:rPr lang="en-GB" sz="1400" dirty="0">
                <a:latin typeface="Arial" panose="020B0604020202020204" pitchFamily="34" charset="0"/>
                <a:cs typeface="Arial" panose="020B0604020202020204" pitchFamily="34" charset="0"/>
              </a:rPr>
              <a:t>:</a:t>
            </a:r>
          </a:p>
          <a:p>
            <a:pPr defTabSz="685463">
              <a:spcBef>
                <a:spcPct val="20000"/>
              </a:spcBef>
            </a:pPr>
            <a:r>
              <a:rPr lang="en-GB" sz="1400" dirty="0">
                <a:latin typeface="Arial" panose="020B0604020202020204" pitchFamily="34" charset="0"/>
                <a:cs typeface="Arial" panose="020B0604020202020204" pitchFamily="34" charset="0"/>
              </a:rPr>
              <a:t>Submission of Proposals</a:t>
            </a:r>
          </a:p>
        </p:txBody>
      </p:sp>
      <p:sp>
        <p:nvSpPr>
          <p:cNvPr id="54" name="Line 31">
            <a:extLst>
              <a:ext uri="{FF2B5EF4-FFF2-40B4-BE49-F238E27FC236}">
                <a16:creationId xmlns:a16="http://schemas.microsoft.com/office/drawing/2014/main" id="{FE3F81AF-7E2F-44BE-9F77-0D386CD32A40}"/>
              </a:ext>
            </a:extLst>
          </p:cNvPr>
          <p:cNvSpPr>
            <a:spLocks noChangeShapeType="1"/>
          </p:cNvSpPr>
          <p:nvPr/>
        </p:nvSpPr>
        <p:spPr bwMode="gray">
          <a:xfrm flipV="1">
            <a:off x="3610770" y="4733633"/>
            <a:ext cx="0" cy="1170859"/>
          </a:xfrm>
          <a:prstGeom prst="line">
            <a:avLst/>
          </a:prstGeom>
          <a:noFill/>
          <a:ln w="19050">
            <a:solidFill>
              <a:srgbClr val="AA2269"/>
            </a:solidFill>
            <a:round/>
            <a:headEnd/>
            <a:tailEnd/>
          </a:ln>
        </p:spPr>
        <p:txBody>
          <a:bodyPr/>
          <a:lstStyle/>
          <a:p>
            <a:pPr defTabSz="781835">
              <a:defRPr/>
            </a:pPr>
            <a:endParaRPr lang="en-GB" sz="1400" kern="0" dirty="0">
              <a:solidFill>
                <a:sysClr val="windowText" lastClr="000000"/>
              </a:solidFill>
              <a:latin typeface="Arial" panose="020B0604020202020204" pitchFamily="34" charset="0"/>
              <a:cs typeface="Arial" panose="020B0604020202020204" pitchFamily="34" charset="0"/>
            </a:endParaRPr>
          </a:p>
        </p:txBody>
      </p:sp>
      <p:sp>
        <p:nvSpPr>
          <p:cNvPr id="55" name="Text Box 32">
            <a:extLst>
              <a:ext uri="{FF2B5EF4-FFF2-40B4-BE49-F238E27FC236}">
                <a16:creationId xmlns:a16="http://schemas.microsoft.com/office/drawing/2014/main" id="{90716E20-7DCA-4CDD-9CA0-843D55B4EAE7}"/>
              </a:ext>
            </a:extLst>
          </p:cNvPr>
          <p:cNvSpPr txBox="1">
            <a:spLocks noChangeArrowheads="1"/>
          </p:cNvSpPr>
          <p:nvPr/>
        </p:nvSpPr>
        <p:spPr bwMode="gray">
          <a:xfrm>
            <a:off x="5015304" y="2086000"/>
            <a:ext cx="1708237" cy="951909"/>
          </a:xfrm>
          <a:prstGeom prst="rect">
            <a:avLst/>
          </a:prstGeom>
          <a:noFill/>
          <a:ln w="9525">
            <a:noFill/>
            <a:miter lim="800000"/>
            <a:headEnd/>
            <a:tailEnd/>
          </a:ln>
        </p:spPr>
        <p:txBody>
          <a:bodyPr lIns="61568" tIns="0" rIns="0" bIns="0"/>
          <a:lstStyle/>
          <a:p>
            <a:pPr defTabSz="685463">
              <a:spcBef>
                <a:spcPct val="20000"/>
              </a:spcBef>
            </a:pPr>
            <a:r>
              <a:rPr lang="en-GB" sz="1400" b="1" dirty="0">
                <a:latin typeface="Arial" panose="020B0604020202020204" pitchFamily="34" charset="0"/>
                <a:cs typeface="Arial" panose="020B0604020202020204" pitchFamily="34" charset="0"/>
              </a:rPr>
              <a:t>October 2020: </a:t>
            </a:r>
            <a:r>
              <a:rPr lang="en-GB" sz="1400" dirty="0">
                <a:latin typeface="Arial" panose="020B0604020202020204" pitchFamily="34" charset="0"/>
                <a:cs typeface="Arial" panose="020B0604020202020204" pitchFamily="34" charset="0"/>
              </a:rPr>
              <a:t>Selection of Preferred Bidder</a:t>
            </a:r>
          </a:p>
        </p:txBody>
      </p:sp>
      <p:sp>
        <p:nvSpPr>
          <p:cNvPr id="56" name="Line 33">
            <a:extLst>
              <a:ext uri="{FF2B5EF4-FFF2-40B4-BE49-F238E27FC236}">
                <a16:creationId xmlns:a16="http://schemas.microsoft.com/office/drawing/2014/main" id="{B5832A13-2631-40B2-A863-564BD11E119A}"/>
              </a:ext>
            </a:extLst>
          </p:cNvPr>
          <p:cNvSpPr>
            <a:spLocks noChangeShapeType="1"/>
          </p:cNvSpPr>
          <p:nvPr/>
        </p:nvSpPr>
        <p:spPr bwMode="gray">
          <a:xfrm flipV="1">
            <a:off x="5015304" y="2086000"/>
            <a:ext cx="0" cy="1204231"/>
          </a:xfrm>
          <a:prstGeom prst="line">
            <a:avLst/>
          </a:prstGeom>
          <a:noFill/>
          <a:ln w="19050">
            <a:solidFill>
              <a:srgbClr val="AA2269"/>
            </a:solidFill>
            <a:round/>
            <a:headEnd/>
            <a:tailEnd/>
          </a:ln>
        </p:spPr>
        <p:txBody>
          <a:bodyPr/>
          <a:lstStyle/>
          <a:p>
            <a:pPr defTabSz="781835">
              <a:defRPr/>
            </a:pPr>
            <a:endParaRPr lang="en-GB" sz="1400" kern="0" dirty="0">
              <a:solidFill>
                <a:sysClr val="windowText" lastClr="000000"/>
              </a:solidFill>
              <a:latin typeface="Arial" panose="020B0604020202020204" pitchFamily="34" charset="0"/>
              <a:cs typeface="Arial" panose="020B0604020202020204" pitchFamily="34" charset="0"/>
            </a:endParaRPr>
          </a:p>
        </p:txBody>
      </p:sp>
      <p:sp>
        <p:nvSpPr>
          <p:cNvPr id="57" name="Line 35">
            <a:extLst>
              <a:ext uri="{FF2B5EF4-FFF2-40B4-BE49-F238E27FC236}">
                <a16:creationId xmlns:a16="http://schemas.microsoft.com/office/drawing/2014/main" id="{7E719667-F126-47EE-A1CA-C9E2062FADE1}"/>
              </a:ext>
            </a:extLst>
          </p:cNvPr>
          <p:cNvSpPr>
            <a:spLocks noChangeShapeType="1"/>
          </p:cNvSpPr>
          <p:nvPr/>
        </p:nvSpPr>
        <p:spPr bwMode="gray">
          <a:xfrm flipV="1">
            <a:off x="1160128" y="4733633"/>
            <a:ext cx="0" cy="1170859"/>
          </a:xfrm>
          <a:prstGeom prst="line">
            <a:avLst/>
          </a:prstGeom>
          <a:noFill/>
          <a:ln w="19050">
            <a:solidFill>
              <a:srgbClr val="8F1D59"/>
            </a:solidFill>
            <a:round/>
            <a:headEnd/>
            <a:tailEnd/>
          </a:ln>
        </p:spPr>
        <p:txBody>
          <a:bodyPr lIns="61568"/>
          <a:lstStyle/>
          <a:p>
            <a:pPr defTabSz="781835">
              <a:defRPr/>
            </a:pPr>
            <a:endParaRPr lang="en-GB" sz="1400" kern="0" dirty="0">
              <a:solidFill>
                <a:sysClr val="windowText" lastClr="000000"/>
              </a:solidFill>
              <a:latin typeface="Arial" panose="020B0604020202020204" pitchFamily="34" charset="0"/>
              <a:cs typeface="Arial" panose="020B0604020202020204" pitchFamily="34" charset="0"/>
            </a:endParaRPr>
          </a:p>
        </p:txBody>
      </p:sp>
      <p:sp>
        <p:nvSpPr>
          <p:cNvPr id="58" name="Text Box 36">
            <a:extLst>
              <a:ext uri="{FF2B5EF4-FFF2-40B4-BE49-F238E27FC236}">
                <a16:creationId xmlns:a16="http://schemas.microsoft.com/office/drawing/2014/main" id="{AF309464-4494-4EC7-8B89-209F2E109443}"/>
              </a:ext>
            </a:extLst>
          </p:cNvPr>
          <p:cNvSpPr txBox="1">
            <a:spLocks noChangeArrowheads="1"/>
          </p:cNvSpPr>
          <p:nvPr/>
        </p:nvSpPr>
        <p:spPr bwMode="gray">
          <a:xfrm>
            <a:off x="1160128" y="5269824"/>
            <a:ext cx="1581156" cy="626407"/>
          </a:xfrm>
          <a:prstGeom prst="rect">
            <a:avLst/>
          </a:prstGeom>
          <a:noFill/>
          <a:ln w="9525">
            <a:noFill/>
            <a:miter lim="800000"/>
            <a:headEnd/>
            <a:tailEnd/>
          </a:ln>
        </p:spPr>
        <p:txBody>
          <a:bodyPr lIns="61568" tIns="0" rIns="0" bIns="0" anchor="t"/>
          <a:lstStyle/>
          <a:p>
            <a:pPr defTabSz="685463">
              <a:spcBef>
                <a:spcPct val="20000"/>
              </a:spcBef>
            </a:pPr>
            <a:r>
              <a:rPr lang="en-GB" sz="1400" b="1" dirty="0">
                <a:latin typeface="Arial" panose="020B0604020202020204" pitchFamily="34" charset="0"/>
                <a:cs typeface="Arial" panose="020B0604020202020204" pitchFamily="34" charset="0"/>
              </a:rPr>
              <a:t>January 2020:</a:t>
            </a:r>
          </a:p>
          <a:p>
            <a:pPr defTabSz="685463">
              <a:spcBef>
                <a:spcPct val="20000"/>
              </a:spcBef>
            </a:pPr>
            <a:r>
              <a:rPr lang="en-GB" sz="1400" dirty="0">
                <a:latin typeface="Arial" panose="020B0604020202020204" pitchFamily="34" charset="0"/>
                <a:cs typeface="Arial" panose="020B0604020202020204" pitchFamily="34" charset="0"/>
              </a:rPr>
              <a:t>Issue of </a:t>
            </a:r>
            <a:r>
              <a:rPr lang="en-GB" sz="1400" dirty="0" err="1">
                <a:latin typeface="Arial" panose="020B0604020202020204" pitchFamily="34" charset="0"/>
                <a:cs typeface="Arial" panose="020B0604020202020204" pitchFamily="34" charset="0"/>
              </a:rPr>
              <a:t>RfQ</a:t>
            </a:r>
            <a:endParaRPr lang="en-GB" sz="1400" dirty="0">
              <a:latin typeface="Arial" panose="020B0604020202020204" pitchFamily="34" charset="0"/>
              <a:cs typeface="Arial" panose="020B0604020202020204" pitchFamily="34" charset="0"/>
            </a:endParaRPr>
          </a:p>
        </p:txBody>
      </p:sp>
      <p:sp>
        <p:nvSpPr>
          <p:cNvPr id="59" name="Text Box 37">
            <a:extLst>
              <a:ext uri="{FF2B5EF4-FFF2-40B4-BE49-F238E27FC236}">
                <a16:creationId xmlns:a16="http://schemas.microsoft.com/office/drawing/2014/main" id="{C2EB61DC-46EA-4042-B07A-ACA58F1941FF}"/>
              </a:ext>
            </a:extLst>
          </p:cNvPr>
          <p:cNvSpPr txBox="1">
            <a:spLocks noChangeArrowheads="1"/>
          </p:cNvSpPr>
          <p:nvPr/>
        </p:nvSpPr>
        <p:spPr bwMode="gray">
          <a:xfrm>
            <a:off x="7776702" y="5274045"/>
            <a:ext cx="1585170" cy="617963"/>
          </a:xfrm>
          <a:prstGeom prst="rect">
            <a:avLst/>
          </a:prstGeom>
          <a:noFill/>
          <a:ln w="9525">
            <a:noFill/>
            <a:miter lim="800000"/>
            <a:headEnd/>
            <a:tailEnd/>
          </a:ln>
        </p:spPr>
        <p:txBody>
          <a:bodyPr lIns="61568" tIns="0" rIns="0" bIns="0" anchor="t"/>
          <a:lstStyle/>
          <a:p>
            <a:pPr defTabSz="685463">
              <a:spcBef>
                <a:spcPct val="20000"/>
              </a:spcBef>
            </a:pPr>
            <a:r>
              <a:rPr lang="en-GB" sz="1400" b="1" dirty="0">
                <a:latin typeface="Arial" panose="020B0604020202020204" pitchFamily="34" charset="0"/>
                <a:cs typeface="Arial" panose="020B0604020202020204" pitchFamily="34" charset="0"/>
              </a:rPr>
              <a:t>January 2021:</a:t>
            </a:r>
          </a:p>
          <a:p>
            <a:pPr defTabSz="685463">
              <a:spcBef>
                <a:spcPct val="20000"/>
              </a:spcBef>
            </a:pPr>
            <a:r>
              <a:rPr lang="en-GB" sz="1400" dirty="0">
                <a:latin typeface="Arial" panose="020B0604020202020204" pitchFamily="34" charset="0"/>
                <a:cs typeface="Arial" panose="020B0604020202020204" pitchFamily="34" charset="0"/>
              </a:rPr>
              <a:t>Financial Close </a:t>
            </a:r>
          </a:p>
        </p:txBody>
      </p:sp>
      <p:sp>
        <p:nvSpPr>
          <p:cNvPr id="60" name="Line 38">
            <a:extLst>
              <a:ext uri="{FF2B5EF4-FFF2-40B4-BE49-F238E27FC236}">
                <a16:creationId xmlns:a16="http://schemas.microsoft.com/office/drawing/2014/main" id="{83208D00-FD98-4BF3-8BF4-DA005491BB72}"/>
              </a:ext>
            </a:extLst>
          </p:cNvPr>
          <p:cNvSpPr>
            <a:spLocks noChangeShapeType="1"/>
          </p:cNvSpPr>
          <p:nvPr/>
        </p:nvSpPr>
        <p:spPr bwMode="gray">
          <a:xfrm flipV="1">
            <a:off x="7765426" y="4733633"/>
            <a:ext cx="0" cy="1170859"/>
          </a:xfrm>
          <a:prstGeom prst="line">
            <a:avLst/>
          </a:prstGeom>
          <a:noFill/>
          <a:ln w="19050">
            <a:solidFill>
              <a:srgbClr val="AA2269"/>
            </a:solidFill>
            <a:round/>
            <a:headEnd/>
            <a:tailEnd/>
          </a:ln>
        </p:spPr>
        <p:txBody>
          <a:bodyPr/>
          <a:lstStyle/>
          <a:p>
            <a:pPr defTabSz="781835">
              <a:defRPr/>
            </a:pPr>
            <a:endParaRPr lang="en-GB" sz="1400" kern="0" dirty="0">
              <a:solidFill>
                <a:sysClr val="windowText" lastClr="000000"/>
              </a:solidFill>
              <a:latin typeface="Arial" panose="020B0604020202020204" pitchFamily="34" charset="0"/>
              <a:cs typeface="Arial" panose="020B0604020202020204" pitchFamily="34" charset="0"/>
            </a:endParaRPr>
          </a:p>
        </p:txBody>
      </p:sp>
      <p:sp>
        <p:nvSpPr>
          <p:cNvPr id="61" name="Text Box 11">
            <a:extLst>
              <a:ext uri="{FF2B5EF4-FFF2-40B4-BE49-F238E27FC236}">
                <a16:creationId xmlns:a16="http://schemas.microsoft.com/office/drawing/2014/main" id="{4A58CB85-7747-453B-A31B-02D06115D03D}"/>
              </a:ext>
            </a:extLst>
          </p:cNvPr>
          <p:cNvSpPr txBox="1">
            <a:spLocks noChangeAspect="1" noChangeArrowheads="1"/>
          </p:cNvSpPr>
          <p:nvPr/>
        </p:nvSpPr>
        <p:spPr bwMode="gray">
          <a:xfrm>
            <a:off x="3978293" y="3457969"/>
            <a:ext cx="1103660" cy="1124919"/>
          </a:xfrm>
          <a:prstGeom prst="rect">
            <a:avLst/>
          </a:prstGeom>
          <a:noFill/>
          <a:ln w="9525">
            <a:noFill/>
            <a:miter lim="800000"/>
            <a:headEnd/>
            <a:tailEnd/>
          </a:ln>
        </p:spPr>
        <p:txBody>
          <a:bodyPr wrap="square" lIns="76960" tIns="76960" rIns="61568" bIns="76960" anchor="ctr">
            <a:spAutoFit/>
          </a:bodyPr>
          <a:lstStyle/>
          <a:p>
            <a:pPr defTabSz="685463">
              <a:lnSpc>
                <a:spcPct val="150000"/>
              </a:lnSpc>
              <a:spcBef>
                <a:spcPct val="20000"/>
              </a:spcBef>
            </a:pPr>
            <a:r>
              <a:rPr lang="en-GB" sz="1400" b="1" dirty="0">
                <a:solidFill>
                  <a:schemeClr val="bg1"/>
                </a:solidFill>
                <a:latin typeface="Arial" panose="020B0604020202020204" pitchFamily="34" charset="0"/>
                <a:cs typeface="Arial" panose="020B0604020202020204" pitchFamily="34" charset="0"/>
              </a:rPr>
              <a:t>Evaluation of the Proposals</a:t>
            </a:r>
          </a:p>
        </p:txBody>
      </p:sp>
      <p:sp>
        <p:nvSpPr>
          <p:cNvPr id="62" name="Text Box 11">
            <a:extLst>
              <a:ext uri="{FF2B5EF4-FFF2-40B4-BE49-F238E27FC236}">
                <a16:creationId xmlns:a16="http://schemas.microsoft.com/office/drawing/2014/main" id="{96394B46-F00B-4240-8150-44C93DB37AF2}"/>
              </a:ext>
            </a:extLst>
          </p:cNvPr>
          <p:cNvSpPr txBox="1">
            <a:spLocks noChangeAspect="1" noChangeArrowheads="1"/>
          </p:cNvSpPr>
          <p:nvPr/>
        </p:nvSpPr>
        <p:spPr bwMode="gray">
          <a:xfrm>
            <a:off x="5355589" y="3639524"/>
            <a:ext cx="1253365" cy="761808"/>
          </a:xfrm>
          <a:prstGeom prst="rect">
            <a:avLst/>
          </a:prstGeom>
          <a:noFill/>
          <a:ln w="9525">
            <a:noFill/>
            <a:miter lim="800000"/>
            <a:headEnd/>
            <a:tailEnd/>
          </a:ln>
        </p:spPr>
        <p:txBody>
          <a:bodyPr wrap="square" lIns="76960" tIns="76960" rIns="61568" bIns="76960" anchor="ctr">
            <a:spAutoFit/>
          </a:bodyPr>
          <a:lstStyle/>
          <a:p>
            <a:pPr defTabSz="685463">
              <a:lnSpc>
                <a:spcPct val="150000"/>
              </a:lnSpc>
              <a:spcBef>
                <a:spcPct val="20000"/>
              </a:spcBef>
            </a:pPr>
            <a:r>
              <a:rPr lang="en-GB" sz="1400" b="1" dirty="0">
                <a:solidFill>
                  <a:schemeClr val="bg1"/>
                </a:solidFill>
                <a:latin typeface="Arial" panose="020B0604020202020204" pitchFamily="34" charset="0"/>
                <a:cs typeface="Arial" panose="020B0604020202020204" pitchFamily="34" charset="0"/>
              </a:rPr>
              <a:t>Commercial Close</a:t>
            </a:r>
          </a:p>
        </p:txBody>
      </p:sp>
      <p:sp>
        <p:nvSpPr>
          <p:cNvPr id="63" name="Text Box 11">
            <a:extLst>
              <a:ext uri="{FF2B5EF4-FFF2-40B4-BE49-F238E27FC236}">
                <a16:creationId xmlns:a16="http://schemas.microsoft.com/office/drawing/2014/main" id="{A11AB871-8B06-408D-9E12-537938032E02}"/>
              </a:ext>
            </a:extLst>
          </p:cNvPr>
          <p:cNvSpPr txBox="1">
            <a:spLocks noChangeAspect="1" noChangeArrowheads="1"/>
          </p:cNvSpPr>
          <p:nvPr/>
        </p:nvSpPr>
        <p:spPr bwMode="gray">
          <a:xfrm>
            <a:off x="6823778" y="3639524"/>
            <a:ext cx="1253366" cy="761808"/>
          </a:xfrm>
          <a:prstGeom prst="rect">
            <a:avLst/>
          </a:prstGeom>
          <a:noFill/>
          <a:ln w="9525">
            <a:noFill/>
            <a:miter lim="800000"/>
            <a:headEnd/>
            <a:tailEnd/>
          </a:ln>
        </p:spPr>
        <p:txBody>
          <a:bodyPr wrap="square" lIns="76960" tIns="76960" rIns="61568" bIns="76960" anchor="ctr">
            <a:spAutoFit/>
          </a:bodyPr>
          <a:lstStyle/>
          <a:p>
            <a:pPr defTabSz="685463">
              <a:lnSpc>
                <a:spcPct val="150000"/>
              </a:lnSpc>
              <a:spcBef>
                <a:spcPct val="20000"/>
              </a:spcBef>
            </a:pPr>
            <a:r>
              <a:rPr lang="en-GB" sz="1400" b="1" dirty="0">
                <a:solidFill>
                  <a:schemeClr val="bg1"/>
                </a:solidFill>
                <a:latin typeface="Arial" panose="020B0604020202020204" pitchFamily="34" charset="0"/>
                <a:cs typeface="Arial" panose="020B0604020202020204" pitchFamily="34" charset="0"/>
              </a:rPr>
              <a:t>Financial Close</a:t>
            </a:r>
          </a:p>
        </p:txBody>
      </p:sp>
      <p:sp>
        <p:nvSpPr>
          <p:cNvPr id="28" name="Chevron 80">
            <a:extLst>
              <a:ext uri="{FF2B5EF4-FFF2-40B4-BE49-F238E27FC236}">
                <a16:creationId xmlns:a16="http://schemas.microsoft.com/office/drawing/2014/main" id="{27590F50-7E14-4FE3-A7DD-B72E3CA85CF1}"/>
              </a:ext>
            </a:extLst>
          </p:cNvPr>
          <p:cNvSpPr/>
          <p:nvPr/>
        </p:nvSpPr>
        <p:spPr bwMode="ltGray">
          <a:xfrm>
            <a:off x="7802773" y="3375421"/>
            <a:ext cx="1665065" cy="1283214"/>
          </a:xfrm>
          <a:prstGeom prst="chevron">
            <a:avLst>
              <a:gd name="adj" fmla="val 31595"/>
            </a:avLst>
          </a:prstGeom>
          <a:solidFill>
            <a:srgbClr val="D32B83"/>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dirty="0">
              <a:solidFill>
                <a:schemeClr val="bg1"/>
              </a:solidFill>
              <a:latin typeface="Arial" panose="020B0604020202020204" pitchFamily="34" charset="0"/>
              <a:cs typeface="Arial" panose="020B0604020202020204" pitchFamily="34" charset="0"/>
            </a:endParaRPr>
          </a:p>
        </p:txBody>
      </p:sp>
      <p:sp>
        <p:nvSpPr>
          <p:cNvPr id="29" name="Text Box 11">
            <a:extLst>
              <a:ext uri="{FF2B5EF4-FFF2-40B4-BE49-F238E27FC236}">
                <a16:creationId xmlns:a16="http://schemas.microsoft.com/office/drawing/2014/main" id="{A11AB871-8B06-408D-9E12-537938032E02}"/>
              </a:ext>
            </a:extLst>
          </p:cNvPr>
          <p:cNvSpPr txBox="1">
            <a:spLocks noChangeAspect="1" noChangeArrowheads="1"/>
          </p:cNvSpPr>
          <p:nvPr/>
        </p:nvSpPr>
        <p:spPr bwMode="gray">
          <a:xfrm>
            <a:off x="8212001" y="3454568"/>
            <a:ext cx="1253366" cy="1124919"/>
          </a:xfrm>
          <a:prstGeom prst="rect">
            <a:avLst/>
          </a:prstGeom>
          <a:noFill/>
          <a:ln w="9525">
            <a:noFill/>
            <a:miter lim="800000"/>
            <a:headEnd/>
            <a:tailEnd/>
          </a:ln>
        </p:spPr>
        <p:txBody>
          <a:bodyPr wrap="square" lIns="76960" tIns="76960" rIns="61568" bIns="76960" anchor="ctr">
            <a:spAutoFit/>
          </a:bodyPr>
          <a:lstStyle/>
          <a:p>
            <a:pPr defTabSz="685463">
              <a:lnSpc>
                <a:spcPct val="150000"/>
              </a:lnSpc>
              <a:spcBef>
                <a:spcPct val="20000"/>
              </a:spcBef>
            </a:pPr>
            <a:r>
              <a:rPr lang="en-GB" sz="1400" b="1" dirty="0">
                <a:solidFill>
                  <a:schemeClr val="bg1"/>
                </a:solidFill>
                <a:latin typeface="Arial" panose="020B0604020202020204" pitchFamily="34" charset="0"/>
                <a:cs typeface="Arial" panose="020B0604020202020204" pitchFamily="34" charset="0"/>
              </a:rPr>
              <a:t>Works Commence Q1 2021</a:t>
            </a:r>
          </a:p>
        </p:txBody>
      </p:sp>
      <p:sp>
        <p:nvSpPr>
          <p:cNvPr id="81" name="Rectangle 80">
            <a:extLst>
              <a:ext uri="{FF2B5EF4-FFF2-40B4-BE49-F238E27FC236}">
                <a16:creationId xmlns:a16="http://schemas.microsoft.com/office/drawing/2014/main" id="{A2BBF123-0599-4653-89CD-1648053B4F6C}"/>
              </a:ext>
            </a:extLst>
          </p:cNvPr>
          <p:cNvSpPr/>
          <p:nvPr/>
        </p:nvSpPr>
        <p:spPr bwMode="auto">
          <a:xfrm rot="5400000">
            <a:off x="8462564" y="4040712"/>
            <a:ext cx="2437653" cy="432048"/>
          </a:xfrm>
          <a:prstGeom prst="rect">
            <a:avLst/>
          </a:prstGeom>
          <a:noFill/>
          <a:ln w="6350" cap="flat" cmpd="sng" algn="ctr">
            <a:noFill/>
            <a:prstDash val="dash"/>
            <a:round/>
            <a:headEnd type="none" w="med" len="med"/>
            <a:tailEnd type="none" w="med" len="med"/>
          </a:ln>
          <a:effectLst/>
        </p:spPr>
        <p:txBody>
          <a:bodyPr vert="horz" wrap="square" lIns="72000" tIns="72000" rIns="72000" bIns="72000" numCol="1" rtlCol="0" anchor="ctr" anchorCtr="0" compatLnSpc="1">
            <a:prstTxWarp prst="textNoShape">
              <a:avLst/>
            </a:prstTxWarp>
          </a:bodyPr>
          <a:lstStyle/>
          <a:p>
            <a:pPr defTabSz="622256">
              <a:lnSpc>
                <a:spcPct val="150000"/>
              </a:lnSpc>
              <a:spcAft>
                <a:spcPts val="200"/>
              </a:spcAft>
            </a:pPr>
            <a:r>
              <a:rPr lang="en-GB" sz="1400" b="1" dirty="0">
                <a:solidFill>
                  <a:srgbClr val="6F1745"/>
                </a:solidFill>
                <a:latin typeface="Arial" panose="020B0604020202020204" pitchFamily="34" charset="0"/>
                <a:cs typeface="Arial" panose="020B0604020202020204" pitchFamily="34" charset="0"/>
              </a:rPr>
              <a:t>Works End June 2023</a:t>
            </a:r>
          </a:p>
        </p:txBody>
      </p:sp>
    </p:spTree>
    <p:extLst>
      <p:ext uri="{BB962C8B-B14F-4D97-AF65-F5344CB8AC3E}">
        <p14:creationId xmlns:p14="http://schemas.microsoft.com/office/powerpoint/2010/main" val="325656512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A1D89BFC-44BC-4FAC-A681-FF9D63F3ADE4}"/>
              </a:ext>
            </a:extLst>
          </p:cNvPr>
          <p:cNvSpPr>
            <a:spLocks noGrp="1"/>
          </p:cNvSpPr>
          <p:nvPr>
            <p:ph type="body" sz="quarter" idx="12"/>
          </p:nvPr>
        </p:nvSpPr>
        <p:spPr/>
        <p:txBody>
          <a:bodyPr/>
          <a:lstStyle/>
          <a:p>
            <a:r>
              <a:rPr lang="en-GB" dirty="0"/>
              <a:t>Evaluation of the </a:t>
            </a:r>
            <a:r>
              <a:rPr lang="en-GB" dirty="0" err="1"/>
              <a:t>RfQ</a:t>
            </a:r>
            <a:endParaRPr lang="en-GB" dirty="0"/>
          </a:p>
        </p:txBody>
      </p:sp>
    </p:spTree>
    <p:extLst>
      <p:ext uri="{BB962C8B-B14F-4D97-AF65-F5344CB8AC3E}">
        <p14:creationId xmlns:p14="http://schemas.microsoft.com/office/powerpoint/2010/main" val="312375949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B99D39-BBEA-4A6D-824C-E6939ACFB2FE}"/>
              </a:ext>
            </a:extLst>
          </p:cNvPr>
          <p:cNvSpPr>
            <a:spLocks noGrp="1"/>
          </p:cNvSpPr>
          <p:nvPr>
            <p:ph type="title"/>
          </p:nvPr>
        </p:nvSpPr>
        <p:spPr/>
        <p:txBody>
          <a:bodyPr/>
          <a:lstStyle/>
          <a:p>
            <a:r>
              <a:rPr lang="en-GB" dirty="0" err="1"/>
              <a:t>RfQ</a:t>
            </a:r>
            <a:r>
              <a:rPr lang="en-GB" dirty="0"/>
              <a:t> Evaluation Methodology </a:t>
            </a:r>
          </a:p>
        </p:txBody>
      </p:sp>
      <p:sp>
        <p:nvSpPr>
          <p:cNvPr id="3" name="Slide Number Placeholder 2">
            <a:extLst>
              <a:ext uri="{FF2B5EF4-FFF2-40B4-BE49-F238E27FC236}">
                <a16:creationId xmlns:a16="http://schemas.microsoft.com/office/drawing/2014/main" id="{B99141EC-4527-4458-96E6-4616CB4CD099}"/>
              </a:ext>
            </a:extLst>
          </p:cNvPr>
          <p:cNvSpPr>
            <a:spLocks noGrp="1"/>
          </p:cNvSpPr>
          <p:nvPr>
            <p:ph type="sldNum" sz="quarter" idx="12"/>
          </p:nvPr>
        </p:nvSpPr>
        <p:spPr/>
        <p:txBody>
          <a:bodyPr/>
          <a:lstStyle/>
          <a:p>
            <a:fld id="{9AD10803-7FE1-45F7-884C-C0236A56194E}" type="slidenum">
              <a:rPr lang="en-GB" smtClean="0"/>
              <a:pPr/>
              <a:t>13</a:t>
            </a:fld>
            <a:endParaRPr lang="en-GB" dirty="0"/>
          </a:p>
        </p:txBody>
      </p:sp>
      <p:sp>
        <p:nvSpPr>
          <p:cNvPr id="5" name="TextBox 4">
            <a:extLst>
              <a:ext uri="{FF2B5EF4-FFF2-40B4-BE49-F238E27FC236}">
                <a16:creationId xmlns:a16="http://schemas.microsoft.com/office/drawing/2014/main" id="{2C0C7846-F350-4A9C-B86F-99F242E39314}"/>
              </a:ext>
            </a:extLst>
          </p:cNvPr>
          <p:cNvSpPr txBox="1"/>
          <p:nvPr/>
        </p:nvSpPr>
        <p:spPr>
          <a:xfrm>
            <a:off x="1140768" y="1721772"/>
            <a:ext cx="8568952" cy="584775"/>
          </a:xfrm>
          <a:prstGeom prst="rect">
            <a:avLst/>
          </a:prstGeom>
          <a:noFill/>
        </p:spPr>
        <p:txBody>
          <a:bodyPr wrap="square" rtlCol="0">
            <a:spAutoFit/>
          </a:bodyPr>
          <a:lstStyle/>
          <a:p>
            <a:r>
              <a:rPr lang="en-GB" sz="1600" b="1" dirty="0">
                <a:solidFill>
                  <a:srgbClr val="6F1745"/>
                </a:solidFill>
                <a:latin typeface="Arial" panose="020B0604020202020204" pitchFamily="34" charset="0"/>
                <a:cs typeface="Arial" panose="020B0604020202020204" pitchFamily="34" charset="0"/>
              </a:rPr>
              <a:t>Stage 1: A review of the Statements of Qualifications (</a:t>
            </a:r>
            <a:r>
              <a:rPr lang="en-GB" sz="1600" b="1" dirty="0" err="1">
                <a:solidFill>
                  <a:srgbClr val="6F1745"/>
                </a:solidFill>
                <a:latin typeface="Arial" panose="020B0604020202020204" pitchFamily="34" charset="0"/>
                <a:cs typeface="Arial" panose="020B0604020202020204" pitchFamily="34" charset="0"/>
              </a:rPr>
              <a:t>SoQs</a:t>
            </a:r>
            <a:r>
              <a:rPr lang="en-GB" sz="1600" b="1" dirty="0">
                <a:solidFill>
                  <a:srgbClr val="6F1745"/>
                </a:solidFill>
                <a:latin typeface="Arial" panose="020B0604020202020204" pitchFamily="34" charset="0"/>
                <a:cs typeface="Arial" panose="020B0604020202020204" pitchFamily="34" charset="0"/>
              </a:rPr>
              <a:t>) to check if Respondents meet the minimum threshold requirements</a:t>
            </a:r>
          </a:p>
        </p:txBody>
      </p:sp>
      <p:sp>
        <p:nvSpPr>
          <p:cNvPr id="6" name="Rounded Rectangle 22">
            <a:extLst>
              <a:ext uri="{FF2B5EF4-FFF2-40B4-BE49-F238E27FC236}">
                <a16:creationId xmlns:a16="http://schemas.microsoft.com/office/drawing/2014/main" id="{0D30853B-8A36-4D03-BD83-1C3DA7A36517}"/>
              </a:ext>
            </a:extLst>
          </p:cNvPr>
          <p:cNvSpPr/>
          <p:nvPr/>
        </p:nvSpPr>
        <p:spPr>
          <a:xfrm>
            <a:off x="2893512" y="3323479"/>
            <a:ext cx="4727975" cy="1881915"/>
          </a:xfrm>
          <a:prstGeom prst="roundRect">
            <a:avLst>
              <a:gd name="adj" fmla="val 4372"/>
            </a:avLst>
          </a:prstGeom>
          <a:ln w="6350">
            <a:noFill/>
          </a:ln>
        </p:spPr>
        <p:txBody>
          <a:bodyPr wrap="square" anchor="ctr">
            <a:noAutofit/>
          </a:bodyPr>
          <a:lstStyle/>
          <a:p>
            <a:pPr marL="336720" indent="-285750">
              <a:buFont typeface="Arial" panose="020B0604020202020204" pitchFamily="34" charset="0"/>
              <a:buChar char="•"/>
            </a:pPr>
            <a:r>
              <a:rPr lang="en-GB" sz="1600" dirty="0">
                <a:latin typeface="Arial" panose="020B0604020202020204" pitchFamily="34" charset="0"/>
                <a:cs typeface="Arial" panose="020B0604020202020204" pitchFamily="34" charset="0"/>
              </a:rPr>
              <a:t>Respondents must ensure legal compliance by providing all required legal documents (declaration forms, confidentiality agreements, etc.).</a:t>
            </a:r>
          </a:p>
          <a:p>
            <a:pPr marL="336720" indent="-285750">
              <a:buFont typeface="Arial" panose="020B0604020202020204" pitchFamily="34" charset="0"/>
              <a:buChar char="•"/>
            </a:pPr>
            <a:r>
              <a:rPr lang="en-GB" sz="1600" dirty="0">
                <a:latin typeface="Arial" panose="020B0604020202020204" pitchFamily="34" charset="0"/>
                <a:cs typeface="Arial" panose="020B0604020202020204" pitchFamily="34" charset="0"/>
              </a:rPr>
              <a:t>Respondents must also meet the minimum pass/fail thresholds of Stage 1. </a:t>
            </a:r>
          </a:p>
        </p:txBody>
      </p:sp>
      <p:sp>
        <p:nvSpPr>
          <p:cNvPr id="7" name="TextBox 6">
            <a:extLst>
              <a:ext uri="{FF2B5EF4-FFF2-40B4-BE49-F238E27FC236}">
                <a16:creationId xmlns:a16="http://schemas.microsoft.com/office/drawing/2014/main" id="{0A49CB26-C359-4256-B23E-2C4975571123}"/>
              </a:ext>
            </a:extLst>
          </p:cNvPr>
          <p:cNvSpPr txBox="1"/>
          <p:nvPr/>
        </p:nvSpPr>
        <p:spPr>
          <a:xfrm>
            <a:off x="1140768" y="6232267"/>
            <a:ext cx="8568952" cy="246221"/>
          </a:xfrm>
          <a:prstGeom prst="rect">
            <a:avLst/>
          </a:prstGeom>
          <a:noFill/>
        </p:spPr>
        <p:txBody>
          <a:bodyPr wrap="square" lIns="0" tIns="0" rIns="0" bIns="0" rtlCol="0">
            <a:spAutoFit/>
          </a:bodyPr>
          <a:lstStyle/>
          <a:p>
            <a:pPr indent="-238036"/>
            <a:r>
              <a:rPr lang="en-GB" sz="1600" b="1" dirty="0">
                <a:solidFill>
                  <a:srgbClr val="6F1745"/>
                </a:solidFill>
                <a:latin typeface="Arial" panose="020B0604020202020204" pitchFamily="34" charset="0"/>
                <a:cs typeface="Arial" panose="020B0604020202020204" pitchFamily="34" charset="0"/>
              </a:rPr>
              <a:t>Stage 2: </a:t>
            </a:r>
            <a:r>
              <a:rPr lang="en-US" sz="1600" b="1" dirty="0">
                <a:solidFill>
                  <a:srgbClr val="6F1745"/>
                </a:solidFill>
                <a:latin typeface="Arial" panose="020B0604020202020204" pitchFamily="34" charset="0"/>
                <a:cs typeface="Arial" panose="020B0604020202020204" pitchFamily="34" charset="0"/>
              </a:rPr>
              <a:t>A detailed review of the quality of the SOQs against the evaluation criteria </a:t>
            </a:r>
            <a:endParaRPr lang="en-GB" sz="1600" b="1" dirty="0">
              <a:solidFill>
                <a:srgbClr val="6F1745"/>
              </a:solidFill>
              <a:latin typeface="Arial" panose="020B0604020202020204" pitchFamily="34" charset="0"/>
              <a:cs typeface="Arial" panose="020B0604020202020204" pitchFamily="34" charset="0"/>
            </a:endParaRPr>
          </a:p>
        </p:txBody>
      </p:sp>
      <p:sp>
        <p:nvSpPr>
          <p:cNvPr id="8" name="Rectangle 7">
            <a:extLst>
              <a:ext uri="{FF2B5EF4-FFF2-40B4-BE49-F238E27FC236}">
                <a16:creationId xmlns:a16="http://schemas.microsoft.com/office/drawing/2014/main" id="{C2BCF7FE-FE59-4291-A846-E03E311B168B}"/>
              </a:ext>
            </a:extLst>
          </p:cNvPr>
          <p:cNvSpPr/>
          <p:nvPr/>
        </p:nvSpPr>
        <p:spPr>
          <a:xfrm>
            <a:off x="2436913" y="2589387"/>
            <a:ext cx="5688632" cy="2794034"/>
          </a:xfrm>
          <a:prstGeom prst="rect">
            <a:avLst/>
          </a:prstGeom>
          <a:noFill/>
          <a:ln w="28575">
            <a:solidFill>
              <a:srgbClr val="CC6600"/>
            </a:solidFill>
            <a:prstDash val="dash"/>
          </a:ln>
        </p:spPr>
        <p:txBody>
          <a:bodyPr vert="horz" wrap="square" lIns="85963" tIns="42981" rIns="85963" bIns="42981" rtlCol="0" anchor="ctr">
            <a:noAutofit/>
          </a:bodyPr>
          <a:lstStyle/>
          <a:p>
            <a:pPr algn="ctr"/>
            <a:endParaRPr lang="en-GB" sz="1600" noProof="0" dirty="0">
              <a:latin typeface="Arial" panose="020B0604020202020204" pitchFamily="34" charset="0"/>
              <a:cs typeface="Arial" panose="020B0604020202020204" pitchFamily="34" charset="0"/>
            </a:endParaRPr>
          </a:p>
        </p:txBody>
      </p:sp>
      <p:sp>
        <p:nvSpPr>
          <p:cNvPr id="9" name="Isosceles Triangle 8">
            <a:extLst>
              <a:ext uri="{FF2B5EF4-FFF2-40B4-BE49-F238E27FC236}">
                <a16:creationId xmlns:a16="http://schemas.microsoft.com/office/drawing/2014/main" id="{77D93EE9-6A66-4D6D-9997-DA50FFB24AFC}"/>
              </a:ext>
            </a:extLst>
          </p:cNvPr>
          <p:cNvSpPr/>
          <p:nvPr/>
        </p:nvSpPr>
        <p:spPr>
          <a:xfrm rot="10800000">
            <a:off x="4281272" y="5712145"/>
            <a:ext cx="1999914" cy="314508"/>
          </a:xfrm>
          <a:prstGeom prst="triangle">
            <a:avLst/>
          </a:prstGeom>
          <a:solidFill>
            <a:srgbClr val="8E1D58"/>
          </a:solidFill>
          <a:ln w="6350">
            <a:noFill/>
          </a:ln>
        </p:spPr>
        <p:txBody>
          <a:bodyPr vert="horz" wrap="square" lIns="91440" tIns="45720" rIns="91440" bIns="45720" rtlCol="0" anchor="ctr">
            <a:noAutofit/>
          </a:bodyPr>
          <a:lstStyle/>
          <a:p>
            <a:pPr algn="ctr"/>
            <a:endParaRPr lang="en-GB" sz="1600" dirty="0">
              <a:latin typeface="Arial" panose="020B0604020202020204" pitchFamily="34" charset="0"/>
              <a:cs typeface="Arial" panose="020B0604020202020204" pitchFamily="34" charset="0"/>
            </a:endParaRPr>
          </a:p>
        </p:txBody>
      </p:sp>
      <p:sp>
        <p:nvSpPr>
          <p:cNvPr id="10" name="Rectangle 9">
            <a:extLst>
              <a:ext uri="{FF2B5EF4-FFF2-40B4-BE49-F238E27FC236}">
                <a16:creationId xmlns:a16="http://schemas.microsoft.com/office/drawing/2014/main" id="{32C5E913-8710-4A96-A7BB-B8A72B1AB8ED}"/>
              </a:ext>
            </a:extLst>
          </p:cNvPr>
          <p:cNvSpPr/>
          <p:nvPr/>
        </p:nvSpPr>
        <p:spPr>
          <a:xfrm>
            <a:off x="2893512" y="2730338"/>
            <a:ext cx="2212672" cy="572163"/>
          </a:xfrm>
          <a:prstGeom prst="rect">
            <a:avLst/>
          </a:prstGeom>
          <a:solidFill>
            <a:srgbClr val="8E1D58"/>
          </a:solidFill>
          <a:ln w="6350">
            <a:solidFill>
              <a:schemeClr val="bg1">
                <a:lumMod val="85000"/>
              </a:schemeClr>
            </a:solidFill>
          </a:ln>
        </p:spPr>
        <p:txBody>
          <a:bodyPr vert="horz" wrap="square" lIns="91440" tIns="45720" rIns="91440" bIns="45720" rtlCol="0" anchor="ctr">
            <a:noAutofit/>
          </a:bodyPr>
          <a:lstStyle/>
          <a:p>
            <a:pPr algn="ctr"/>
            <a:r>
              <a:rPr lang="en-GB" sz="1600" dirty="0">
                <a:solidFill>
                  <a:schemeClr val="bg1"/>
                </a:solidFill>
                <a:latin typeface="Arial" panose="020B0604020202020204" pitchFamily="34" charset="0"/>
                <a:cs typeface="Arial" panose="020B0604020202020204" pitchFamily="34" charset="0"/>
              </a:rPr>
              <a:t>Legal compliance </a:t>
            </a:r>
            <a:endParaRPr lang="en-GB" sz="1600" baseline="30000" dirty="0">
              <a:solidFill>
                <a:schemeClr val="bg1"/>
              </a:solidFill>
              <a:latin typeface="Arial" panose="020B0604020202020204" pitchFamily="34" charset="0"/>
              <a:cs typeface="Arial" panose="020B0604020202020204" pitchFamily="34" charset="0"/>
            </a:endParaRPr>
          </a:p>
        </p:txBody>
      </p:sp>
      <p:sp>
        <p:nvSpPr>
          <p:cNvPr id="11" name="Rectangle 10">
            <a:extLst>
              <a:ext uri="{FF2B5EF4-FFF2-40B4-BE49-F238E27FC236}">
                <a16:creationId xmlns:a16="http://schemas.microsoft.com/office/drawing/2014/main" id="{DCEF5747-A9AF-44EF-BE1F-D87EB313AE3A}"/>
              </a:ext>
            </a:extLst>
          </p:cNvPr>
          <p:cNvSpPr/>
          <p:nvPr/>
        </p:nvSpPr>
        <p:spPr>
          <a:xfrm>
            <a:off x="5408816" y="2730337"/>
            <a:ext cx="2212672" cy="572163"/>
          </a:xfrm>
          <a:prstGeom prst="rect">
            <a:avLst/>
          </a:prstGeom>
          <a:solidFill>
            <a:srgbClr val="8E1D58"/>
          </a:solidFill>
          <a:ln w="6350">
            <a:solidFill>
              <a:schemeClr val="bg1">
                <a:lumMod val="85000"/>
              </a:schemeClr>
            </a:solidFill>
          </a:ln>
        </p:spPr>
        <p:txBody>
          <a:bodyPr vert="horz" wrap="square" lIns="91440" tIns="45720" rIns="91440" bIns="45720" rtlCol="0" anchor="ctr">
            <a:noAutofit/>
          </a:bodyPr>
          <a:lstStyle/>
          <a:p>
            <a:pPr algn="ctr"/>
            <a:r>
              <a:rPr lang="en-GB" sz="1600" dirty="0">
                <a:solidFill>
                  <a:schemeClr val="bg1"/>
                </a:solidFill>
                <a:latin typeface="Arial" panose="020B0604020202020204" pitchFamily="34" charset="0"/>
                <a:cs typeface="Arial" panose="020B0604020202020204" pitchFamily="34" charset="0"/>
              </a:rPr>
              <a:t>Minimum thresholds</a:t>
            </a:r>
            <a:endParaRPr lang="en-GB" sz="1600" baseline="3000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07149767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D467CC-96AC-41A4-99F5-6F9ABA46619C}"/>
              </a:ext>
            </a:extLst>
          </p:cNvPr>
          <p:cNvSpPr>
            <a:spLocks noGrp="1"/>
          </p:cNvSpPr>
          <p:nvPr>
            <p:ph type="title"/>
          </p:nvPr>
        </p:nvSpPr>
        <p:spPr/>
        <p:txBody>
          <a:bodyPr/>
          <a:lstStyle/>
          <a:p>
            <a:r>
              <a:rPr lang="en-GB" dirty="0"/>
              <a:t>Stage 1 Evaluation: Pass/Fail criteria</a:t>
            </a:r>
          </a:p>
        </p:txBody>
      </p:sp>
      <p:sp>
        <p:nvSpPr>
          <p:cNvPr id="3" name="Slide Number Placeholder 2">
            <a:extLst>
              <a:ext uri="{FF2B5EF4-FFF2-40B4-BE49-F238E27FC236}">
                <a16:creationId xmlns:a16="http://schemas.microsoft.com/office/drawing/2014/main" id="{AD0454E5-AD5C-4893-9E6A-2730B7621196}"/>
              </a:ext>
            </a:extLst>
          </p:cNvPr>
          <p:cNvSpPr>
            <a:spLocks noGrp="1"/>
          </p:cNvSpPr>
          <p:nvPr>
            <p:ph type="sldNum" sz="quarter" idx="12"/>
          </p:nvPr>
        </p:nvSpPr>
        <p:spPr/>
        <p:txBody>
          <a:bodyPr/>
          <a:lstStyle/>
          <a:p>
            <a:fld id="{9AD10803-7FE1-45F7-884C-C0236A56194E}" type="slidenum">
              <a:rPr lang="en-GB" smtClean="0"/>
              <a:pPr/>
              <a:t>14</a:t>
            </a:fld>
            <a:endParaRPr lang="en-GB" dirty="0"/>
          </a:p>
        </p:txBody>
      </p:sp>
      <p:graphicFrame>
        <p:nvGraphicFramePr>
          <p:cNvPr id="4" name="Table 3">
            <a:extLst>
              <a:ext uri="{FF2B5EF4-FFF2-40B4-BE49-F238E27FC236}">
                <a16:creationId xmlns:a16="http://schemas.microsoft.com/office/drawing/2014/main" id="{88CB7EF8-E785-40F9-AE58-60724283791B}"/>
              </a:ext>
            </a:extLst>
          </p:cNvPr>
          <p:cNvGraphicFramePr>
            <a:graphicFrameLocks noGrp="1"/>
          </p:cNvGraphicFramePr>
          <p:nvPr>
            <p:extLst>
              <p:ext uri="{D42A27DB-BD31-4B8C-83A1-F6EECF244321}">
                <p14:modId xmlns:p14="http://schemas.microsoft.com/office/powerpoint/2010/main" val="2381188520"/>
              </p:ext>
            </p:extLst>
          </p:nvPr>
        </p:nvGraphicFramePr>
        <p:xfrm>
          <a:off x="1140768" y="1651000"/>
          <a:ext cx="8568952" cy="5509202"/>
        </p:xfrm>
        <a:graphic>
          <a:graphicData uri="http://schemas.openxmlformats.org/drawingml/2006/table">
            <a:tbl>
              <a:tblPr firstRow="1" bandRow="1">
                <a:tableStyleId>{D5C30875-5027-47A9-8995-C2BF9F8F2FF4}</a:tableStyleId>
              </a:tblPr>
              <a:tblGrid>
                <a:gridCol w="516965">
                  <a:extLst>
                    <a:ext uri="{9D8B030D-6E8A-4147-A177-3AD203B41FA5}">
                      <a16:colId xmlns:a16="http://schemas.microsoft.com/office/drawing/2014/main" val="170527281"/>
                    </a:ext>
                  </a:extLst>
                </a:gridCol>
                <a:gridCol w="1859299">
                  <a:extLst>
                    <a:ext uri="{9D8B030D-6E8A-4147-A177-3AD203B41FA5}">
                      <a16:colId xmlns:a16="http://schemas.microsoft.com/office/drawing/2014/main" val="1205367022"/>
                    </a:ext>
                  </a:extLst>
                </a:gridCol>
                <a:gridCol w="4104456">
                  <a:extLst>
                    <a:ext uri="{9D8B030D-6E8A-4147-A177-3AD203B41FA5}">
                      <a16:colId xmlns:a16="http://schemas.microsoft.com/office/drawing/2014/main" val="3816614132"/>
                    </a:ext>
                  </a:extLst>
                </a:gridCol>
                <a:gridCol w="2088232">
                  <a:extLst>
                    <a:ext uri="{9D8B030D-6E8A-4147-A177-3AD203B41FA5}">
                      <a16:colId xmlns:a16="http://schemas.microsoft.com/office/drawing/2014/main" val="3711934332"/>
                    </a:ext>
                  </a:extLst>
                </a:gridCol>
              </a:tblGrid>
              <a:tr h="625416">
                <a:tc>
                  <a:txBody>
                    <a:bodyPr/>
                    <a:lstStyle/>
                    <a:p>
                      <a:r>
                        <a:rPr lang="en-GB" sz="1400" dirty="0">
                          <a:solidFill>
                            <a:schemeClr val="bg1"/>
                          </a:solidFill>
                          <a:latin typeface="Arial" panose="020B0604020202020204" pitchFamily="34" charset="0"/>
                          <a:cs typeface="Arial" panose="020B0604020202020204" pitchFamily="34" charset="0"/>
                        </a:rPr>
                        <a:t>No.</a:t>
                      </a:r>
                    </a:p>
                  </a:txBody>
                  <a:tcPr anchor="ctr">
                    <a:lnR w="28575" cap="flat" cmpd="sng" algn="ctr">
                      <a:solidFill>
                        <a:schemeClr val="bg1"/>
                      </a:solidFill>
                      <a:prstDash val="solid"/>
                      <a:round/>
                      <a:headEnd type="none" w="med" len="med"/>
                      <a:tailEnd type="none" w="med" len="med"/>
                    </a:lnR>
                    <a:solidFill>
                      <a:srgbClr val="6F1745"/>
                    </a:solidFill>
                  </a:tcPr>
                </a:tc>
                <a:tc>
                  <a:txBody>
                    <a:bodyPr/>
                    <a:lstStyle/>
                    <a:p>
                      <a:r>
                        <a:rPr lang="en-GB" sz="1400" dirty="0">
                          <a:solidFill>
                            <a:schemeClr val="bg1"/>
                          </a:solidFill>
                          <a:latin typeface="Arial" panose="020B0604020202020204" pitchFamily="34" charset="0"/>
                          <a:cs typeface="Arial" panose="020B0604020202020204" pitchFamily="34" charset="0"/>
                        </a:rPr>
                        <a:t>Criteria</a:t>
                      </a: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solidFill>
                      <a:srgbClr val="6F1745"/>
                    </a:solidFill>
                  </a:tcPr>
                </a:tc>
                <a:tc>
                  <a:txBody>
                    <a:bodyPr/>
                    <a:lstStyle/>
                    <a:p>
                      <a:r>
                        <a:rPr lang="en-GB" sz="1400" dirty="0">
                          <a:solidFill>
                            <a:schemeClr val="bg1"/>
                          </a:solidFill>
                          <a:latin typeface="Arial" panose="020B0604020202020204" pitchFamily="34" charset="0"/>
                          <a:cs typeface="Arial" panose="020B0604020202020204" pitchFamily="34" charset="0"/>
                        </a:rPr>
                        <a:t>Minimum Threshold to be Considered for </a:t>
                      </a:r>
                      <a:r>
                        <a:rPr lang="en-GB" sz="1400" dirty="0" err="1">
                          <a:solidFill>
                            <a:schemeClr val="bg1"/>
                          </a:solidFill>
                          <a:latin typeface="Arial" panose="020B0604020202020204" pitchFamily="34" charset="0"/>
                          <a:cs typeface="Arial" panose="020B0604020202020204" pitchFamily="34" charset="0"/>
                        </a:rPr>
                        <a:t>RfQ</a:t>
                      </a:r>
                      <a:r>
                        <a:rPr lang="en-GB" sz="1400" dirty="0">
                          <a:solidFill>
                            <a:schemeClr val="bg1"/>
                          </a:solidFill>
                          <a:latin typeface="Arial" panose="020B0604020202020204" pitchFamily="34" charset="0"/>
                          <a:cs typeface="Arial" panose="020B0604020202020204" pitchFamily="34" charset="0"/>
                        </a:rPr>
                        <a:t> Evaluation</a:t>
                      </a: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solidFill>
                      <a:srgbClr val="6F1745"/>
                    </a:solidFill>
                  </a:tcPr>
                </a:tc>
                <a:tc>
                  <a:txBody>
                    <a:bodyPr/>
                    <a:lstStyle/>
                    <a:p>
                      <a:r>
                        <a:rPr lang="en-GB" sz="1400" dirty="0">
                          <a:solidFill>
                            <a:schemeClr val="bg1"/>
                          </a:solidFill>
                          <a:latin typeface="Arial" panose="020B0604020202020204" pitchFamily="34" charset="0"/>
                          <a:cs typeface="Arial" panose="020B0604020202020204" pitchFamily="34" charset="0"/>
                        </a:rPr>
                        <a:t>Applicable to:</a:t>
                      </a:r>
                    </a:p>
                  </a:txBody>
                  <a:tcPr anchor="ctr">
                    <a:lnL w="28575" cap="flat" cmpd="sng" algn="ctr">
                      <a:solidFill>
                        <a:schemeClr val="bg1"/>
                      </a:solidFill>
                      <a:prstDash val="solid"/>
                      <a:round/>
                      <a:headEnd type="none" w="med" len="med"/>
                      <a:tailEnd type="none" w="med" len="med"/>
                    </a:lnL>
                    <a:solidFill>
                      <a:srgbClr val="6F1745"/>
                    </a:solidFill>
                  </a:tcPr>
                </a:tc>
                <a:extLst>
                  <a:ext uri="{0D108BD9-81ED-4DB2-BD59-A6C34878D82A}">
                    <a16:rowId xmlns:a16="http://schemas.microsoft.com/office/drawing/2014/main" val="1327844033"/>
                  </a:ext>
                </a:extLst>
              </a:tr>
              <a:tr h="370840">
                <a:tc>
                  <a:txBody>
                    <a:bodyPr/>
                    <a:lstStyle/>
                    <a:p>
                      <a:pPr algn="ctr"/>
                      <a:r>
                        <a:rPr lang="en-GB" sz="1400" b="1" dirty="0">
                          <a:solidFill>
                            <a:schemeClr val="bg1"/>
                          </a:solidFill>
                          <a:latin typeface="Arial" panose="020B0604020202020204" pitchFamily="34" charset="0"/>
                          <a:cs typeface="Arial" panose="020B0604020202020204" pitchFamily="34" charset="0"/>
                        </a:rPr>
                        <a:t>1</a:t>
                      </a:r>
                    </a:p>
                  </a:txBody>
                  <a:tcPr anchor="ctr">
                    <a:solidFill>
                      <a:srgbClr val="AA2269"/>
                    </a:solidFill>
                  </a:tcPr>
                </a:tc>
                <a:tc>
                  <a:txBody>
                    <a:bodyPr/>
                    <a:lstStyle/>
                    <a:p>
                      <a:pPr algn="l"/>
                      <a:r>
                        <a:rPr lang="en-GB" sz="1200" dirty="0">
                          <a:solidFill>
                            <a:schemeClr val="tx1"/>
                          </a:solidFill>
                          <a:latin typeface="Arial" panose="020B0604020202020204" pitchFamily="34" charset="0"/>
                          <a:cs typeface="Arial" panose="020B0604020202020204" pitchFamily="34" charset="0"/>
                        </a:rPr>
                        <a:t>Legal</a:t>
                      </a:r>
                    </a:p>
                  </a:txBody>
                  <a:tcPr anchor="ctr">
                    <a:lnR w="12700" cap="flat" cmpd="sng" algn="ctr">
                      <a:solidFill>
                        <a:schemeClr val="bg1"/>
                      </a:solidFill>
                      <a:prstDash val="solid"/>
                      <a:round/>
                      <a:headEnd type="none" w="med" len="med"/>
                      <a:tailEnd type="none" w="med" len="med"/>
                    </a:lnR>
                    <a:lnB w="12700" cap="flat" cmpd="sng" algn="ctr">
                      <a:solidFill>
                        <a:schemeClr val="bg1"/>
                      </a:solidFill>
                      <a:prstDash val="solid"/>
                      <a:round/>
                      <a:headEnd type="none" w="med" len="med"/>
                      <a:tailEnd type="none" w="med" len="med"/>
                    </a:lnB>
                    <a:solidFill>
                      <a:srgbClr val="FCF2F7"/>
                    </a:solidFill>
                  </a:tcPr>
                </a:tc>
                <a:tc>
                  <a:txBody>
                    <a:bodyPr/>
                    <a:lstStyle/>
                    <a:p>
                      <a:r>
                        <a:rPr lang="en-GB" sz="1200" dirty="0">
                          <a:latin typeface="Arial" panose="020B0604020202020204" pitchFamily="34" charset="0"/>
                          <a:cs typeface="Arial" panose="020B0604020202020204" pitchFamily="34" charset="0"/>
                        </a:rPr>
                        <a:t>The Respondent has provided a signed Declaration.</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B w="12700" cap="flat" cmpd="sng" algn="ctr">
                      <a:solidFill>
                        <a:schemeClr val="bg1"/>
                      </a:solidFill>
                      <a:prstDash val="solid"/>
                      <a:round/>
                      <a:headEnd type="none" w="med" len="med"/>
                      <a:tailEnd type="none" w="med" len="med"/>
                    </a:lnB>
                    <a:solidFill>
                      <a:srgbClr val="FCF2F7"/>
                    </a:solidFill>
                  </a:tcPr>
                </a:tc>
                <a:tc>
                  <a:txBody>
                    <a:bodyPr/>
                    <a:lstStyle/>
                    <a:p>
                      <a:pPr algn="l"/>
                      <a:r>
                        <a:rPr lang="en-GB" sz="1200" dirty="0">
                          <a:latin typeface="Arial" panose="020B0604020202020204" pitchFamily="34" charset="0"/>
                          <a:cs typeface="Arial" panose="020B0604020202020204" pitchFamily="34" charset="0"/>
                        </a:rPr>
                        <a:t>Respondent or each Consortium member</a:t>
                      </a:r>
                    </a:p>
                  </a:txBody>
                  <a:tcPr anchor="ctr">
                    <a:lnL w="12700" cap="flat" cmpd="sng" algn="ctr">
                      <a:solidFill>
                        <a:schemeClr val="bg1"/>
                      </a:solidFill>
                      <a:prstDash val="solid"/>
                      <a:round/>
                      <a:headEnd type="none" w="med" len="med"/>
                      <a:tailEnd type="none" w="med" len="med"/>
                    </a:lnL>
                    <a:lnB w="12700" cap="flat" cmpd="sng" algn="ctr">
                      <a:solidFill>
                        <a:schemeClr val="bg1"/>
                      </a:solidFill>
                      <a:prstDash val="solid"/>
                      <a:round/>
                      <a:headEnd type="none" w="med" len="med"/>
                      <a:tailEnd type="none" w="med" len="med"/>
                    </a:lnB>
                    <a:solidFill>
                      <a:srgbClr val="FCF2F7"/>
                    </a:solidFill>
                  </a:tcPr>
                </a:tc>
                <a:extLst>
                  <a:ext uri="{0D108BD9-81ED-4DB2-BD59-A6C34878D82A}">
                    <a16:rowId xmlns:a16="http://schemas.microsoft.com/office/drawing/2014/main" val="344805693"/>
                  </a:ext>
                </a:extLst>
              </a:tr>
              <a:tr h="370840">
                <a:tc>
                  <a:txBody>
                    <a:bodyPr/>
                    <a:lstStyle/>
                    <a:p>
                      <a:pPr algn="ctr"/>
                      <a:r>
                        <a:rPr lang="en-GB" sz="1400" b="1" dirty="0">
                          <a:solidFill>
                            <a:schemeClr val="bg1"/>
                          </a:solidFill>
                          <a:latin typeface="Arial" panose="020B0604020202020204" pitchFamily="34" charset="0"/>
                          <a:cs typeface="Arial" panose="020B0604020202020204" pitchFamily="34" charset="0"/>
                        </a:rPr>
                        <a:t>2</a:t>
                      </a:r>
                    </a:p>
                  </a:txBody>
                  <a:tcPr anchor="ctr">
                    <a:solidFill>
                      <a:srgbClr val="AA2269"/>
                    </a:solidFill>
                  </a:tcPr>
                </a:tc>
                <a:tc>
                  <a:txBody>
                    <a:bodyPr/>
                    <a:lstStyle/>
                    <a:p>
                      <a:pPr marL="0" algn="l" defTabSz="914400" rtl="0" eaLnBrk="1" latinLnBrk="0" hangingPunct="1"/>
                      <a:r>
                        <a:rPr lang="en-GB" sz="1200" kern="1200" dirty="0">
                          <a:solidFill>
                            <a:schemeClr val="tx1"/>
                          </a:solidFill>
                          <a:latin typeface="Arial" panose="020B0604020202020204" pitchFamily="34" charset="0"/>
                          <a:ea typeface="+mj-ea"/>
                          <a:cs typeface="Arial" panose="020B0604020202020204" pitchFamily="34" charset="0"/>
                        </a:rPr>
                        <a:t>Financial Strength of the Respondent</a:t>
                      </a:r>
                    </a:p>
                  </a:txBody>
                  <a:tcPr anchor="ctr">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CF2F7"/>
                    </a:solidFill>
                  </a:tcPr>
                </a:tc>
                <a:tc>
                  <a:txBody>
                    <a:bodyPr/>
                    <a:lstStyle/>
                    <a:p>
                      <a:pPr marL="0" algn="l" defTabSz="914400" rtl="0" eaLnBrk="1" latinLnBrk="0" hangingPunct="1"/>
                      <a:r>
                        <a:rPr lang="en-GB" sz="1200" kern="1200" dirty="0">
                          <a:solidFill>
                            <a:schemeClr val="tx1"/>
                          </a:solidFill>
                          <a:latin typeface="Arial" panose="020B0604020202020204" pitchFamily="34" charset="0"/>
                          <a:ea typeface="+mj-ea"/>
                          <a:cs typeface="Arial" panose="020B0604020202020204" pitchFamily="34" charset="0"/>
                        </a:rPr>
                        <a:t>The Consortium should have an average minimum tangible net worth of USD 50 m (or equivalent) in the past three years.</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CF2F7"/>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noProof="0">
                          <a:solidFill>
                            <a:schemeClr val="tx1"/>
                          </a:solidFill>
                          <a:latin typeface="Arial" panose="020B0604020202020204" pitchFamily="34" charset="0"/>
                          <a:ea typeface="+mj-ea"/>
                          <a:cs typeface="Arial" panose="020B0604020202020204" pitchFamily="34" charset="0"/>
                        </a:rPr>
                        <a:t>Respondent or Consortium</a:t>
                      </a:r>
                      <a:endParaRPr lang="en-GB" sz="1200" kern="1200" noProof="0" dirty="0">
                        <a:solidFill>
                          <a:schemeClr val="tx1"/>
                        </a:solidFill>
                        <a:latin typeface="Arial" panose="020B0604020202020204" pitchFamily="34" charset="0"/>
                        <a:ea typeface="+mj-ea"/>
                        <a:cs typeface="Arial" panose="020B0604020202020204" pitchFamily="34" charset="0"/>
                      </a:endParaRPr>
                    </a:p>
                  </a:txBody>
                  <a:tcPr anchor="ctr">
                    <a:lnL w="12700" cap="flat" cmpd="sng" algn="ctr">
                      <a:solidFill>
                        <a:schemeClr val="bg1"/>
                      </a:solidFill>
                      <a:prstDash val="solid"/>
                      <a:round/>
                      <a:headEnd type="none" w="med" len="med"/>
                      <a:tailEnd type="none" w="med" len="med"/>
                    </a:lnL>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CF2F7"/>
                    </a:solidFill>
                  </a:tcPr>
                </a:tc>
                <a:extLst>
                  <a:ext uri="{0D108BD9-81ED-4DB2-BD59-A6C34878D82A}">
                    <a16:rowId xmlns:a16="http://schemas.microsoft.com/office/drawing/2014/main" val="2056899873"/>
                  </a:ext>
                </a:extLst>
              </a:tr>
              <a:tr h="370840">
                <a:tc>
                  <a:txBody>
                    <a:bodyPr/>
                    <a:lstStyle/>
                    <a:p>
                      <a:pPr algn="ctr"/>
                      <a:r>
                        <a:rPr lang="en-GB" sz="1400" b="1" dirty="0">
                          <a:solidFill>
                            <a:schemeClr val="bg1"/>
                          </a:solidFill>
                          <a:latin typeface="Arial" panose="020B0604020202020204" pitchFamily="34" charset="0"/>
                          <a:cs typeface="Arial" panose="020B0604020202020204" pitchFamily="34" charset="0"/>
                        </a:rPr>
                        <a:t>3</a:t>
                      </a:r>
                    </a:p>
                  </a:txBody>
                  <a:tcPr anchor="ctr">
                    <a:solidFill>
                      <a:srgbClr val="AA2269"/>
                    </a:solidFill>
                  </a:tcPr>
                </a:tc>
                <a:tc>
                  <a:txBody>
                    <a:bodyPr/>
                    <a:lstStyle/>
                    <a:p>
                      <a:pPr marL="0" algn="l" defTabSz="914400" rtl="0" eaLnBrk="1" latinLnBrk="0" hangingPunct="1">
                        <a:lnSpc>
                          <a:spcPct val="115000"/>
                        </a:lnSpc>
                        <a:spcAft>
                          <a:spcPts val="600"/>
                        </a:spcAft>
                      </a:pPr>
                      <a:r>
                        <a:rPr lang="en-US" sz="1200" kern="1200" dirty="0">
                          <a:solidFill>
                            <a:schemeClr val="tx1"/>
                          </a:solidFill>
                          <a:latin typeface="Arial" panose="020B0604020202020204" pitchFamily="34" charset="0"/>
                          <a:ea typeface="+mj-ea"/>
                          <a:cs typeface="Arial" panose="020B0604020202020204" pitchFamily="34" charset="0"/>
                        </a:rPr>
                        <a:t>Experience and Track Record in Raising Finance</a:t>
                      </a:r>
                    </a:p>
                  </a:txBody>
                  <a:tcPr marL="68580" marR="68580" marT="0" marB="0" anchor="ctr">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CF2F7"/>
                    </a:solidFill>
                  </a:tcPr>
                </a:tc>
                <a:tc>
                  <a:txBody>
                    <a:bodyPr/>
                    <a:lstStyle/>
                    <a:p>
                      <a:pPr marL="0" algn="l" defTabSz="914400" rtl="0" eaLnBrk="1" latinLnBrk="0" hangingPunct="1">
                        <a:lnSpc>
                          <a:spcPct val="115000"/>
                        </a:lnSpc>
                        <a:spcAft>
                          <a:spcPts val="600"/>
                        </a:spcAft>
                      </a:pPr>
                      <a:r>
                        <a:rPr lang="en-GB" sz="1200" kern="1200" dirty="0">
                          <a:solidFill>
                            <a:schemeClr val="tx1"/>
                          </a:solidFill>
                          <a:latin typeface="Arial" panose="020B0604020202020204" pitchFamily="34" charset="0"/>
                          <a:ea typeface="+mj-ea"/>
                          <a:cs typeface="Arial" panose="020B0604020202020204" pitchFamily="34" charset="0"/>
                        </a:rPr>
                        <a:t>The Respondent should have experience in project finance for at least one education/real estate project in the last 5 years.</a:t>
                      </a:r>
                      <a:endParaRPr lang="en-US" sz="1200" kern="1200" dirty="0">
                        <a:solidFill>
                          <a:schemeClr val="tx1"/>
                        </a:solidFill>
                        <a:latin typeface="Arial" panose="020B0604020202020204" pitchFamily="34" charset="0"/>
                        <a:ea typeface="+mj-ea"/>
                        <a:cs typeface="Arial" panose="020B0604020202020204" pitchFamily="34" charset="0"/>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CF2F7"/>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noProof="0" dirty="0">
                          <a:solidFill>
                            <a:schemeClr val="tx1"/>
                          </a:solidFill>
                          <a:latin typeface="Arial" panose="020B0604020202020204" pitchFamily="34" charset="0"/>
                          <a:ea typeface="+mj-ea"/>
                          <a:cs typeface="Arial" panose="020B0604020202020204" pitchFamily="34" charset="0"/>
                        </a:rPr>
                        <a:t>Respondent or Consortium</a:t>
                      </a:r>
                    </a:p>
                  </a:txBody>
                  <a:tcPr marL="68580" marR="68580" marT="0" marB="0" anchor="ctr">
                    <a:lnL w="12700" cap="flat" cmpd="sng" algn="ctr">
                      <a:solidFill>
                        <a:schemeClr val="bg1"/>
                      </a:solidFill>
                      <a:prstDash val="solid"/>
                      <a:round/>
                      <a:headEnd type="none" w="med" len="med"/>
                      <a:tailEnd type="none" w="med" len="med"/>
                    </a:lnL>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CF2F7"/>
                    </a:solidFill>
                  </a:tcPr>
                </a:tc>
                <a:extLst>
                  <a:ext uri="{0D108BD9-81ED-4DB2-BD59-A6C34878D82A}">
                    <a16:rowId xmlns:a16="http://schemas.microsoft.com/office/drawing/2014/main" val="1875794349"/>
                  </a:ext>
                </a:extLst>
              </a:tr>
              <a:tr h="370840">
                <a:tc>
                  <a:txBody>
                    <a:bodyPr/>
                    <a:lstStyle/>
                    <a:p>
                      <a:pPr algn="ctr"/>
                      <a:r>
                        <a:rPr lang="en-GB" sz="1400" b="1" dirty="0">
                          <a:solidFill>
                            <a:schemeClr val="bg1"/>
                          </a:solidFill>
                          <a:latin typeface="Arial" panose="020B0604020202020204" pitchFamily="34" charset="0"/>
                          <a:cs typeface="Arial" panose="020B0604020202020204" pitchFamily="34" charset="0"/>
                        </a:rPr>
                        <a:t>4</a:t>
                      </a:r>
                    </a:p>
                  </a:txBody>
                  <a:tcPr anchor="ctr">
                    <a:solidFill>
                      <a:srgbClr val="AA2269"/>
                    </a:solidFill>
                  </a:tcPr>
                </a:tc>
                <a:tc>
                  <a:txBody>
                    <a:bodyPr/>
                    <a:lstStyle/>
                    <a:p>
                      <a:pPr marL="0" algn="l" defTabSz="914400" rtl="0" eaLnBrk="1" latinLnBrk="0" hangingPunct="1">
                        <a:lnSpc>
                          <a:spcPct val="115000"/>
                        </a:lnSpc>
                        <a:spcAft>
                          <a:spcPts val="600"/>
                        </a:spcAft>
                      </a:pPr>
                      <a:r>
                        <a:rPr lang="en-GB" sz="1200" kern="1200" dirty="0">
                          <a:solidFill>
                            <a:schemeClr val="tx1"/>
                          </a:solidFill>
                          <a:latin typeface="Arial" panose="020B0604020202020204" pitchFamily="34" charset="0"/>
                          <a:ea typeface="+mj-ea"/>
                          <a:cs typeface="Arial" panose="020B0604020202020204" pitchFamily="34" charset="0"/>
                        </a:rPr>
                        <a:t>PPP Experience</a:t>
                      </a:r>
                      <a:endParaRPr lang="en-US" sz="1200" kern="1200" dirty="0">
                        <a:solidFill>
                          <a:schemeClr val="tx1"/>
                        </a:solidFill>
                        <a:latin typeface="Arial" panose="020B0604020202020204" pitchFamily="34" charset="0"/>
                        <a:ea typeface="+mj-ea"/>
                        <a:cs typeface="Arial" panose="020B0604020202020204" pitchFamily="34" charset="0"/>
                      </a:endParaRPr>
                    </a:p>
                  </a:txBody>
                  <a:tcPr marL="68580" marR="68580" marT="0" marB="0" anchor="ctr">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CF2F7"/>
                    </a:solidFill>
                  </a:tcPr>
                </a:tc>
                <a:tc>
                  <a:txBody>
                    <a:bodyPr/>
                    <a:lstStyle/>
                    <a:p>
                      <a:pPr marL="0" algn="l" defTabSz="914400" rtl="0" eaLnBrk="1" latinLnBrk="0" hangingPunct="1"/>
                      <a:r>
                        <a:rPr lang="en-GB" sz="1200" kern="1200" dirty="0">
                          <a:solidFill>
                            <a:schemeClr val="tx1"/>
                          </a:solidFill>
                          <a:latin typeface="Arial" panose="020B0604020202020204" pitchFamily="34" charset="0"/>
                          <a:ea typeface="+mj-ea"/>
                          <a:cs typeface="Arial" panose="020B0604020202020204" pitchFamily="34" charset="0"/>
                        </a:rPr>
                        <a:t>The Respondent should have carried out at least one project with a PPP type structure in the last 5 years.</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CF2F7"/>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noProof="0" dirty="0">
                          <a:solidFill>
                            <a:schemeClr val="tx1"/>
                          </a:solidFill>
                          <a:latin typeface="Arial" panose="020B0604020202020204" pitchFamily="34" charset="0"/>
                          <a:ea typeface="+mj-ea"/>
                          <a:cs typeface="Arial" panose="020B0604020202020204" pitchFamily="34" charset="0"/>
                        </a:rPr>
                        <a:t>Respondent or Consortium</a:t>
                      </a:r>
                    </a:p>
                  </a:txBody>
                  <a:tcPr anchor="ctr">
                    <a:lnL w="12700" cap="flat" cmpd="sng" algn="ctr">
                      <a:solidFill>
                        <a:schemeClr val="bg1"/>
                      </a:solidFill>
                      <a:prstDash val="solid"/>
                      <a:round/>
                      <a:headEnd type="none" w="med" len="med"/>
                      <a:tailEnd type="none" w="med" len="med"/>
                    </a:lnL>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CF2F7"/>
                    </a:solidFill>
                  </a:tcPr>
                </a:tc>
                <a:extLst>
                  <a:ext uri="{0D108BD9-81ED-4DB2-BD59-A6C34878D82A}">
                    <a16:rowId xmlns:a16="http://schemas.microsoft.com/office/drawing/2014/main" val="439137495"/>
                  </a:ext>
                </a:extLst>
              </a:tr>
              <a:tr h="370840">
                <a:tc>
                  <a:txBody>
                    <a:bodyPr/>
                    <a:lstStyle/>
                    <a:p>
                      <a:pPr algn="ctr"/>
                      <a:r>
                        <a:rPr lang="en-GB" sz="1400" b="1" dirty="0">
                          <a:solidFill>
                            <a:schemeClr val="bg1"/>
                          </a:solidFill>
                          <a:latin typeface="Arial" panose="020B0604020202020204" pitchFamily="34" charset="0"/>
                          <a:cs typeface="Arial" panose="020B0604020202020204" pitchFamily="34" charset="0"/>
                        </a:rPr>
                        <a:t>5</a:t>
                      </a:r>
                    </a:p>
                  </a:txBody>
                  <a:tcPr anchor="ctr">
                    <a:solidFill>
                      <a:srgbClr val="AA2269"/>
                    </a:solidFill>
                  </a:tcPr>
                </a:tc>
                <a:tc>
                  <a:txBody>
                    <a:bodyPr/>
                    <a:lstStyle/>
                    <a:p>
                      <a:pPr marL="0" algn="l" defTabSz="914400" rtl="0" eaLnBrk="1" latinLnBrk="0" hangingPunct="1">
                        <a:lnSpc>
                          <a:spcPct val="115000"/>
                        </a:lnSpc>
                        <a:spcAft>
                          <a:spcPts val="600"/>
                        </a:spcAft>
                      </a:pPr>
                      <a:r>
                        <a:rPr lang="en-GB" sz="1200" kern="1200" dirty="0">
                          <a:solidFill>
                            <a:schemeClr val="tx1"/>
                          </a:solidFill>
                          <a:latin typeface="Arial" panose="020B0604020202020204" pitchFamily="34" charset="0"/>
                          <a:ea typeface="+mj-ea"/>
                          <a:cs typeface="Arial" panose="020B0604020202020204" pitchFamily="34" charset="0"/>
                        </a:rPr>
                        <a:t>Design Experience</a:t>
                      </a:r>
                      <a:endParaRPr lang="en-US" sz="1200" kern="1200" dirty="0">
                        <a:solidFill>
                          <a:schemeClr val="tx1"/>
                        </a:solidFill>
                        <a:latin typeface="Arial" panose="020B0604020202020204" pitchFamily="34" charset="0"/>
                        <a:ea typeface="+mj-ea"/>
                        <a:cs typeface="Arial" panose="020B0604020202020204" pitchFamily="34" charset="0"/>
                      </a:endParaRPr>
                    </a:p>
                  </a:txBody>
                  <a:tcPr marL="68580" marR="68580" marT="0" marB="0" anchor="ctr">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CF2F7"/>
                    </a:solidFill>
                  </a:tcPr>
                </a:tc>
                <a:tc>
                  <a:txBody>
                    <a:bodyPr/>
                    <a:lstStyle/>
                    <a:p>
                      <a:pPr marL="0" algn="l" defTabSz="914400" rtl="0" eaLnBrk="1" latinLnBrk="0" hangingPunct="1">
                        <a:lnSpc>
                          <a:spcPct val="115000"/>
                        </a:lnSpc>
                        <a:spcAft>
                          <a:spcPts val="600"/>
                        </a:spcAft>
                      </a:pPr>
                      <a:r>
                        <a:rPr lang="en-GB" sz="1200" kern="1200" dirty="0">
                          <a:solidFill>
                            <a:schemeClr val="tx1"/>
                          </a:solidFill>
                          <a:latin typeface="Arial" panose="020B0604020202020204" pitchFamily="34" charset="0"/>
                          <a:ea typeface="+mj-ea"/>
                          <a:cs typeface="Arial" panose="020B0604020202020204" pitchFamily="34" charset="0"/>
                        </a:rPr>
                        <a:t>The Respondent should have experience in designing at least one building (education, health, or real estate) with a minimum GFA of 10,000 sqm in the last 5 years.</a:t>
                      </a:r>
                      <a:endParaRPr lang="en-US" sz="1200" kern="1200" dirty="0">
                        <a:solidFill>
                          <a:schemeClr val="tx1"/>
                        </a:solidFill>
                        <a:latin typeface="Arial" panose="020B0604020202020204" pitchFamily="34" charset="0"/>
                        <a:ea typeface="+mj-ea"/>
                        <a:cs typeface="Arial" panose="020B0604020202020204" pitchFamily="34" charset="0"/>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CF2F7"/>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noProof="0" dirty="0">
                          <a:solidFill>
                            <a:schemeClr val="tx1"/>
                          </a:solidFill>
                          <a:latin typeface="Arial" panose="020B0604020202020204" pitchFamily="34" charset="0"/>
                          <a:ea typeface="+mj-ea"/>
                          <a:cs typeface="Arial" panose="020B0604020202020204" pitchFamily="34" charset="0"/>
                        </a:rPr>
                        <a:t>Respondent or Consortium</a:t>
                      </a:r>
                    </a:p>
                  </a:txBody>
                  <a:tcPr anchor="ctr">
                    <a:lnL w="12700" cap="flat" cmpd="sng" algn="ctr">
                      <a:solidFill>
                        <a:schemeClr val="bg1"/>
                      </a:solidFill>
                      <a:prstDash val="solid"/>
                      <a:round/>
                      <a:headEnd type="none" w="med" len="med"/>
                      <a:tailEnd type="none" w="med" len="med"/>
                    </a:lnL>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CF2F7"/>
                    </a:solidFill>
                  </a:tcPr>
                </a:tc>
                <a:extLst>
                  <a:ext uri="{0D108BD9-81ED-4DB2-BD59-A6C34878D82A}">
                    <a16:rowId xmlns:a16="http://schemas.microsoft.com/office/drawing/2014/main" val="3819299209"/>
                  </a:ext>
                </a:extLst>
              </a:tr>
              <a:tr h="370840">
                <a:tc>
                  <a:txBody>
                    <a:bodyPr/>
                    <a:lstStyle/>
                    <a:p>
                      <a:pPr algn="ctr"/>
                      <a:r>
                        <a:rPr lang="en-GB" sz="1400" b="1" dirty="0">
                          <a:solidFill>
                            <a:schemeClr val="bg1"/>
                          </a:solidFill>
                          <a:latin typeface="Arial" panose="020B0604020202020204" pitchFamily="34" charset="0"/>
                          <a:cs typeface="Arial" panose="020B0604020202020204" pitchFamily="34" charset="0"/>
                        </a:rPr>
                        <a:t>6</a:t>
                      </a:r>
                    </a:p>
                  </a:txBody>
                  <a:tcPr anchor="ctr">
                    <a:solidFill>
                      <a:srgbClr val="AA2269"/>
                    </a:solidFill>
                  </a:tcPr>
                </a:tc>
                <a:tc>
                  <a:txBody>
                    <a:bodyPr/>
                    <a:lstStyle/>
                    <a:p>
                      <a:pPr marL="0" algn="l" defTabSz="914400" rtl="0" eaLnBrk="1" latinLnBrk="0" hangingPunct="1"/>
                      <a:r>
                        <a:rPr lang="en-GB" sz="1200" kern="1200" dirty="0">
                          <a:solidFill>
                            <a:schemeClr val="tx1"/>
                          </a:solidFill>
                          <a:latin typeface="Arial" panose="020B0604020202020204" pitchFamily="34" charset="0"/>
                          <a:ea typeface="+mj-ea"/>
                          <a:cs typeface="Arial" panose="020B0604020202020204" pitchFamily="34" charset="0"/>
                        </a:rPr>
                        <a:t>Construction Experience</a:t>
                      </a:r>
                    </a:p>
                  </a:txBody>
                  <a:tcPr anchor="ctr">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CF2F7"/>
                    </a:solidFill>
                  </a:tcPr>
                </a:tc>
                <a:tc>
                  <a:txBody>
                    <a:bodyPr/>
                    <a:lstStyle/>
                    <a:p>
                      <a:pPr marL="0" algn="l" defTabSz="914400" rtl="0" eaLnBrk="1" latinLnBrk="0" hangingPunct="1"/>
                      <a:r>
                        <a:rPr lang="en-GB" sz="1200" kern="1200" dirty="0">
                          <a:solidFill>
                            <a:schemeClr val="tx1"/>
                          </a:solidFill>
                          <a:latin typeface="Arial" panose="020B0604020202020204" pitchFamily="34" charset="0"/>
                          <a:ea typeface="+mj-ea"/>
                          <a:cs typeface="Arial" panose="020B0604020202020204" pitchFamily="34" charset="0"/>
                        </a:rPr>
                        <a:t>The Respondent should have experience in constructing at least one building (education, health, or real estate) with a minimum GFA of 15,000 sqm in the last 5 years.</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CF2F7"/>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noProof="0" dirty="0">
                          <a:solidFill>
                            <a:schemeClr val="tx1"/>
                          </a:solidFill>
                          <a:latin typeface="Arial" panose="020B0604020202020204" pitchFamily="34" charset="0"/>
                          <a:ea typeface="+mj-ea"/>
                          <a:cs typeface="Arial" panose="020B0604020202020204" pitchFamily="34" charset="0"/>
                        </a:rPr>
                        <a:t>Respondent or Consortium</a:t>
                      </a:r>
                    </a:p>
                  </a:txBody>
                  <a:tcPr anchor="ctr">
                    <a:lnL w="12700" cap="flat" cmpd="sng" algn="ctr">
                      <a:solidFill>
                        <a:schemeClr val="bg1"/>
                      </a:solidFill>
                      <a:prstDash val="solid"/>
                      <a:round/>
                      <a:headEnd type="none" w="med" len="med"/>
                      <a:tailEnd type="none" w="med" len="med"/>
                    </a:lnL>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CF2F7"/>
                    </a:solidFill>
                  </a:tcPr>
                </a:tc>
                <a:extLst>
                  <a:ext uri="{0D108BD9-81ED-4DB2-BD59-A6C34878D82A}">
                    <a16:rowId xmlns:a16="http://schemas.microsoft.com/office/drawing/2014/main" val="1386112965"/>
                  </a:ext>
                </a:extLst>
              </a:tr>
              <a:tr h="370840">
                <a:tc>
                  <a:txBody>
                    <a:bodyPr/>
                    <a:lstStyle/>
                    <a:p>
                      <a:pPr algn="ctr"/>
                      <a:r>
                        <a:rPr lang="en-GB" sz="1400" b="1" dirty="0">
                          <a:solidFill>
                            <a:schemeClr val="bg1"/>
                          </a:solidFill>
                          <a:latin typeface="Arial" panose="020B0604020202020204" pitchFamily="34" charset="0"/>
                          <a:cs typeface="Arial" panose="020B0604020202020204" pitchFamily="34" charset="0"/>
                        </a:rPr>
                        <a:t>7</a:t>
                      </a:r>
                    </a:p>
                  </a:txBody>
                  <a:tcPr anchor="ctr">
                    <a:solidFill>
                      <a:srgbClr val="AA2269"/>
                    </a:solidFill>
                  </a:tcPr>
                </a:tc>
                <a:tc>
                  <a:txBody>
                    <a:bodyPr/>
                    <a:lstStyle/>
                    <a:p>
                      <a:pPr marL="0" algn="l" defTabSz="914400" rtl="0" eaLnBrk="1" latinLnBrk="0" hangingPunct="1"/>
                      <a:r>
                        <a:rPr lang="en-GB" sz="1200" kern="1200" dirty="0">
                          <a:solidFill>
                            <a:schemeClr val="tx1"/>
                          </a:solidFill>
                          <a:latin typeface="Arial" panose="020B0604020202020204" pitchFamily="34" charset="0"/>
                          <a:ea typeface="+mj-ea"/>
                          <a:cs typeface="Arial" panose="020B0604020202020204" pitchFamily="34" charset="0"/>
                        </a:rPr>
                        <a:t>Facilities Management</a:t>
                      </a:r>
                    </a:p>
                  </a:txBody>
                  <a:tcPr anchor="ctr">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CF2F7"/>
                    </a:solidFill>
                  </a:tcPr>
                </a:tc>
                <a:tc>
                  <a:txBody>
                    <a:bodyPr/>
                    <a:lstStyle/>
                    <a:p>
                      <a:pPr marL="0" algn="l" defTabSz="914400" rtl="0" eaLnBrk="1" latinLnBrk="0" hangingPunct="1"/>
                      <a:r>
                        <a:rPr lang="en-GB" sz="1200" kern="1200" dirty="0">
                          <a:solidFill>
                            <a:schemeClr val="tx1"/>
                          </a:solidFill>
                          <a:latin typeface="Arial" panose="020B0604020202020204" pitchFamily="34" charset="0"/>
                          <a:ea typeface="+mj-ea"/>
                          <a:cs typeface="Arial" panose="020B0604020202020204" pitchFamily="34" charset="0"/>
                        </a:rPr>
                        <a:t>The Respondent should have experience of FM for at least one building (education, health, or real estate) with a minimum GFA of 15,000 sqm in the last 5 years.</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CF2F7"/>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noProof="0" dirty="0">
                          <a:solidFill>
                            <a:schemeClr val="tx1"/>
                          </a:solidFill>
                          <a:latin typeface="Arial" panose="020B0604020202020204" pitchFamily="34" charset="0"/>
                          <a:ea typeface="+mj-ea"/>
                          <a:cs typeface="Arial" panose="020B0604020202020204" pitchFamily="34" charset="0"/>
                        </a:rPr>
                        <a:t>Respondent or Consortium</a:t>
                      </a:r>
                    </a:p>
                  </a:txBody>
                  <a:tcPr anchor="ctr">
                    <a:lnL w="12700" cap="flat" cmpd="sng" algn="ctr">
                      <a:solidFill>
                        <a:schemeClr val="bg1"/>
                      </a:solidFill>
                      <a:prstDash val="solid"/>
                      <a:round/>
                      <a:headEnd type="none" w="med" len="med"/>
                      <a:tailEnd type="none" w="med" len="med"/>
                    </a:lnL>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CF2F7"/>
                    </a:solidFill>
                  </a:tcPr>
                </a:tc>
                <a:extLst>
                  <a:ext uri="{0D108BD9-81ED-4DB2-BD59-A6C34878D82A}">
                    <a16:rowId xmlns:a16="http://schemas.microsoft.com/office/drawing/2014/main" val="2283100626"/>
                  </a:ext>
                </a:extLst>
              </a:tr>
              <a:tr h="370840">
                <a:tc>
                  <a:txBody>
                    <a:bodyPr/>
                    <a:lstStyle/>
                    <a:p>
                      <a:pPr algn="ctr"/>
                      <a:r>
                        <a:rPr lang="en-GB" sz="1400" b="1" dirty="0">
                          <a:solidFill>
                            <a:schemeClr val="bg1"/>
                          </a:solidFill>
                          <a:latin typeface="Arial" panose="020B0604020202020204" pitchFamily="34" charset="0"/>
                          <a:cs typeface="Arial" panose="020B0604020202020204" pitchFamily="34" charset="0"/>
                        </a:rPr>
                        <a:t>8</a:t>
                      </a:r>
                    </a:p>
                  </a:txBody>
                  <a:tcPr anchor="ctr">
                    <a:solidFill>
                      <a:srgbClr val="AA2269"/>
                    </a:solidFill>
                  </a:tcPr>
                </a:tc>
                <a:tc>
                  <a:txBody>
                    <a:bodyPr/>
                    <a:lstStyle/>
                    <a:p>
                      <a:pPr marL="0" algn="l" defTabSz="914400" rtl="0" eaLnBrk="1" latinLnBrk="0" hangingPunct="1"/>
                      <a:r>
                        <a:rPr lang="en-GB" sz="1200" kern="1200" dirty="0">
                          <a:solidFill>
                            <a:schemeClr val="tx1"/>
                          </a:solidFill>
                          <a:latin typeface="Arial" panose="020B0604020202020204" pitchFamily="34" charset="0"/>
                          <a:ea typeface="+mj-ea"/>
                          <a:cs typeface="Arial" panose="020B0604020202020204" pitchFamily="34" charset="0"/>
                        </a:rPr>
                        <a:t>Regional Experience</a:t>
                      </a:r>
                    </a:p>
                  </a:txBody>
                  <a:tcPr anchor="ctr">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solidFill>
                      <a:srgbClr val="FCF2F7"/>
                    </a:solidFill>
                  </a:tcPr>
                </a:tc>
                <a:tc>
                  <a:txBody>
                    <a:bodyPr/>
                    <a:lstStyle/>
                    <a:p>
                      <a:pPr marL="0" algn="l" defTabSz="914400" rtl="0" eaLnBrk="1" latinLnBrk="0" hangingPunct="1"/>
                      <a:r>
                        <a:rPr lang="en-GB" sz="1200" kern="1200" dirty="0">
                          <a:solidFill>
                            <a:schemeClr val="tx1"/>
                          </a:solidFill>
                          <a:latin typeface="Arial" panose="020B0604020202020204" pitchFamily="34" charset="0"/>
                          <a:ea typeface="+mj-ea"/>
                          <a:cs typeface="Arial" panose="020B0604020202020204" pitchFamily="34" charset="0"/>
                        </a:rPr>
                        <a:t>The Respondent should have construction or facilities management experience for at least one similar project within the region in the last 5 years (refer to defined term “Regional Experience”).</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solidFill>
                      <a:srgbClr val="FCF2F7"/>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noProof="0" dirty="0">
                          <a:solidFill>
                            <a:schemeClr val="tx1"/>
                          </a:solidFill>
                          <a:latin typeface="Arial" panose="020B0604020202020204" pitchFamily="34" charset="0"/>
                          <a:ea typeface="+mj-ea"/>
                          <a:cs typeface="Arial" panose="020B0604020202020204" pitchFamily="34" charset="0"/>
                        </a:rPr>
                        <a:t>Respondent or Consortium</a:t>
                      </a:r>
                    </a:p>
                  </a:txBody>
                  <a:tcPr anchor="ctr">
                    <a:lnL w="12700" cap="flat" cmpd="sng" algn="ctr">
                      <a:solidFill>
                        <a:schemeClr val="bg1"/>
                      </a:solidFill>
                      <a:prstDash val="solid"/>
                      <a:round/>
                      <a:headEnd type="none" w="med" len="med"/>
                      <a:tailEnd type="none" w="med" len="med"/>
                    </a:lnL>
                    <a:lnT w="12700" cap="flat" cmpd="sng" algn="ctr">
                      <a:solidFill>
                        <a:schemeClr val="bg1"/>
                      </a:solidFill>
                      <a:prstDash val="solid"/>
                      <a:round/>
                      <a:headEnd type="none" w="med" len="med"/>
                      <a:tailEnd type="none" w="med" len="med"/>
                    </a:lnT>
                    <a:solidFill>
                      <a:srgbClr val="FCF2F7"/>
                    </a:solidFill>
                  </a:tcPr>
                </a:tc>
                <a:extLst>
                  <a:ext uri="{0D108BD9-81ED-4DB2-BD59-A6C34878D82A}">
                    <a16:rowId xmlns:a16="http://schemas.microsoft.com/office/drawing/2014/main" val="2854078633"/>
                  </a:ext>
                </a:extLst>
              </a:tr>
            </a:tbl>
          </a:graphicData>
        </a:graphic>
      </p:graphicFrame>
    </p:spTree>
    <p:extLst>
      <p:ext uri="{BB962C8B-B14F-4D97-AF65-F5344CB8AC3E}">
        <p14:creationId xmlns:p14="http://schemas.microsoft.com/office/powerpoint/2010/main" val="116206608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34AD97-0F6C-4BDB-9D81-DE7583E5F360}"/>
              </a:ext>
            </a:extLst>
          </p:cNvPr>
          <p:cNvSpPr>
            <a:spLocks noGrp="1"/>
          </p:cNvSpPr>
          <p:nvPr>
            <p:ph type="title"/>
          </p:nvPr>
        </p:nvSpPr>
        <p:spPr>
          <a:xfrm>
            <a:off x="1140768" y="717630"/>
            <a:ext cx="7704856" cy="707681"/>
          </a:xfrm>
        </p:spPr>
        <p:txBody>
          <a:bodyPr/>
          <a:lstStyle/>
          <a:p>
            <a:r>
              <a:rPr lang="en-GB" dirty="0"/>
              <a:t>Stage 2 Evaluation: Overall Scoring Weights on the Statement of Qualification</a:t>
            </a:r>
          </a:p>
        </p:txBody>
      </p:sp>
      <p:sp>
        <p:nvSpPr>
          <p:cNvPr id="3" name="Slide Number Placeholder 2">
            <a:extLst>
              <a:ext uri="{FF2B5EF4-FFF2-40B4-BE49-F238E27FC236}">
                <a16:creationId xmlns:a16="http://schemas.microsoft.com/office/drawing/2014/main" id="{F43B3F59-3C31-4E98-88DB-77CA29DF2A85}"/>
              </a:ext>
            </a:extLst>
          </p:cNvPr>
          <p:cNvSpPr>
            <a:spLocks noGrp="1"/>
          </p:cNvSpPr>
          <p:nvPr>
            <p:ph type="sldNum" sz="quarter" idx="12"/>
          </p:nvPr>
        </p:nvSpPr>
        <p:spPr/>
        <p:txBody>
          <a:bodyPr/>
          <a:lstStyle/>
          <a:p>
            <a:fld id="{9AD10803-7FE1-45F7-884C-C0236A56194E}" type="slidenum">
              <a:rPr lang="en-GB" smtClean="0"/>
              <a:pPr/>
              <a:t>15</a:t>
            </a:fld>
            <a:endParaRPr lang="en-GB" dirty="0"/>
          </a:p>
        </p:txBody>
      </p:sp>
      <p:grpSp>
        <p:nvGrpSpPr>
          <p:cNvPr id="24" name="Group 23">
            <a:extLst>
              <a:ext uri="{FF2B5EF4-FFF2-40B4-BE49-F238E27FC236}">
                <a16:creationId xmlns:a16="http://schemas.microsoft.com/office/drawing/2014/main" id="{83443A0A-EC4F-4FA2-B6BD-24B421B0E21A}"/>
              </a:ext>
            </a:extLst>
          </p:cNvPr>
          <p:cNvGrpSpPr/>
          <p:nvPr/>
        </p:nvGrpSpPr>
        <p:grpSpPr>
          <a:xfrm>
            <a:off x="2972238" y="1754307"/>
            <a:ext cx="6816214" cy="4821610"/>
            <a:chOff x="2550036" y="1604902"/>
            <a:chExt cx="7168188" cy="4971015"/>
          </a:xfrm>
        </p:grpSpPr>
        <p:sp>
          <p:nvSpPr>
            <p:cNvPr id="4" name="Rectangle 3">
              <a:extLst>
                <a:ext uri="{FF2B5EF4-FFF2-40B4-BE49-F238E27FC236}">
                  <a16:creationId xmlns:a16="http://schemas.microsoft.com/office/drawing/2014/main" id="{AAE3F1C5-154D-46F9-8758-BDE901C8F643}"/>
                </a:ext>
              </a:extLst>
            </p:cNvPr>
            <p:cNvSpPr/>
            <p:nvPr/>
          </p:nvSpPr>
          <p:spPr>
            <a:xfrm>
              <a:off x="2550036" y="5106269"/>
              <a:ext cx="1476824" cy="994691"/>
            </a:xfrm>
            <a:prstGeom prst="rect">
              <a:avLst/>
            </a:prstGeom>
            <a:solidFill>
              <a:srgbClr val="B2246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600" b="1" dirty="0">
                  <a:latin typeface="Arial" panose="020B0604020202020204" pitchFamily="34" charset="0"/>
                  <a:cs typeface="Arial" panose="020B0604020202020204" pitchFamily="34" charset="0"/>
                </a:rPr>
                <a:t>50%</a:t>
              </a:r>
            </a:p>
          </p:txBody>
        </p:sp>
        <p:sp>
          <p:nvSpPr>
            <p:cNvPr id="5" name="Rectangle 4">
              <a:extLst>
                <a:ext uri="{FF2B5EF4-FFF2-40B4-BE49-F238E27FC236}">
                  <a16:creationId xmlns:a16="http://schemas.microsoft.com/office/drawing/2014/main" id="{94961E6C-62D1-451D-8A16-04278EDB4757}"/>
                </a:ext>
              </a:extLst>
            </p:cNvPr>
            <p:cNvSpPr/>
            <p:nvPr/>
          </p:nvSpPr>
          <p:spPr>
            <a:xfrm>
              <a:off x="3013604" y="3640075"/>
              <a:ext cx="1476824" cy="991237"/>
            </a:xfrm>
            <a:prstGeom prst="rect">
              <a:avLst/>
            </a:prstGeom>
            <a:solidFill>
              <a:srgbClr val="8E1D5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600" b="1" dirty="0">
                  <a:latin typeface="Arial" panose="020B0604020202020204" pitchFamily="34" charset="0"/>
                  <a:cs typeface="Arial" panose="020B0604020202020204" pitchFamily="34" charset="0"/>
                </a:rPr>
                <a:t>30%</a:t>
              </a:r>
            </a:p>
          </p:txBody>
        </p:sp>
        <p:sp>
          <p:nvSpPr>
            <p:cNvPr id="6" name="Rectangle 5">
              <a:extLst>
                <a:ext uri="{FF2B5EF4-FFF2-40B4-BE49-F238E27FC236}">
                  <a16:creationId xmlns:a16="http://schemas.microsoft.com/office/drawing/2014/main" id="{0E09FFFA-14F8-4964-AA11-41E9AF22E113}"/>
                </a:ext>
              </a:extLst>
            </p:cNvPr>
            <p:cNvSpPr/>
            <p:nvPr/>
          </p:nvSpPr>
          <p:spPr>
            <a:xfrm>
              <a:off x="2550036" y="2109841"/>
              <a:ext cx="1476824" cy="1014697"/>
            </a:xfrm>
            <a:prstGeom prst="rect">
              <a:avLst/>
            </a:prstGeom>
            <a:solidFill>
              <a:srgbClr val="6C164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600" b="1" dirty="0">
                  <a:latin typeface="Arial" panose="020B0604020202020204" pitchFamily="34" charset="0"/>
                  <a:cs typeface="Arial" panose="020B0604020202020204" pitchFamily="34" charset="0"/>
                </a:rPr>
                <a:t>20%</a:t>
              </a:r>
            </a:p>
          </p:txBody>
        </p:sp>
        <p:grpSp>
          <p:nvGrpSpPr>
            <p:cNvPr id="7" name="Group 6">
              <a:extLst>
                <a:ext uri="{FF2B5EF4-FFF2-40B4-BE49-F238E27FC236}">
                  <a16:creationId xmlns:a16="http://schemas.microsoft.com/office/drawing/2014/main" id="{B1FA5478-932E-4389-9A90-62721276BD6F}"/>
                </a:ext>
              </a:extLst>
            </p:cNvPr>
            <p:cNvGrpSpPr/>
            <p:nvPr/>
          </p:nvGrpSpPr>
          <p:grpSpPr>
            <a:xfrm>
              <a:off x="3556665" y="1604902"/>
              <a:ext cx="6161559" cy="4971015"/>
              <a:chOff x="3556665" y="1604902"/>
              <a:chExt cx="6161559" cy="4971015"/>
            </a:xfrm>
          </p:grpSpPr>
          <p:graphicFrame>
            <p:nvGraphicFramePr>
              <p:cNvPr id="9" name="Diagram 8">
                <a:extLst>
                  <a:ext uri="{FF2B5EF4-FFF2-40B4-BE49-F238E27FC236}">
                    <a16:creationId xmlns:a16="http://schemas.microsoft.com/office/drawing/2014/main" id="{E7CD944F-E7CF-4D5E-BB7F-9D204437C25D}"/>
                  </a:ext>
                </a:extLst>
              </p:cNvPr>
              <p:cNvGraphicFramePr/>
              <p:nvPr>
                <p:extLst>
                  <p:ext uri="{D42A27DB-BD31-4B8C-83A1-F6EECF244321}">
                    <p14:modId xmlns:p14="http://schemas.microsoft.com/office/powerpoint/2010/main" val="2117390129"/>
                  </p:ext>
                </p:extLst>
              </p:nvPr>
            </p:nvGraphicFramePr>
            <p:xfrm>
              <a:off x="3556665" y="1604902"/>
              <a:ext cx="6161559" cy="497101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3" name="TextBox 12">
                <a:extLst>
                  <a:ext uri="{FF2B5EF4-FFF2-40B4-BE49-F238E27FC236}">
                    <a16:creationId xmlns:a16="http://schemas.microsoft.com/office/drawing/2014/main" id="{12DC6A0B-4FBE-4B97-938A-CD6143472A77}"/>
                  </a:ext>
                </a:extLst>
              </p:cNvPr>
              <p:cNvSpPr txBox="1"/>
              <p:nvPr/>
            </p:nvSpPr>
            <p:spPr>
              <a:xfrm>
                <a:off x="3752016" y="2323192"/>
                <a:ext cx="970192" cy="475970"/>
              </a:xfrm>
              <a:prstGeom prst="rect">
                <a:avLst/>
              </a:prstGeom>
              <a:noFill/>
            </p:spPr>
            <p:txBody>
              <a:bodyPr wrap="square" rtlCol="0">
                <a:spAutoFit/>
              </a:bodyPr>
              <a:lstStyle/>
              <a:p>
                <a:pPr algn="ctr"/>
                <a:r>
                  <a:rPr lang="en-GB" sz="2400" b="1" dirty="0">
                    <a:solidFill>
                      <a:schemeClr val="bg1"/>
                    </a:solidFill>
                    <a:latin typeface="Arial" panose="020B0604020202020204" pitchFamily="34" charset="0"/>
                    <a:cs typeface="Arial" panose="020B0604020202020204" pitchFamily="34" charset="0"/>
                  </a:rPr>
                  <a:t>1</a:t>
                </a:r>
              </a:p>
            </p:txBody>
          </p:sp>
        </p:grpSp>
      </p:grpSp>
      <p:sp>
        <p:nvSpPr>
          <p:cNvPr id="21" name="TextBox 20">
            <a:extLst>
              <a:ext uri="{FF2B5EF4-FFF2-40B4-BE49-F238E27FC236}">
                <a16:creationId xmlns:a16="http://schemas.microsoft.com/office/drawing/2014/main" id="{3DE94284-2211-4B21-A1BA-A04B3216FCF0}"/>
              </a:ext>
            </a:extLst>
          </p:cNvPr>
          <p:cNvSpPr txBox="1"/>
          <p:nvPr/>
        </p:nvSpPr>
        <p:spPr>
          <a:xfrm>
            <a:off x="4468621" y="3897327"/>
            <a:ext cx="970191" cy="461665"/>
          </a:xfrm>
          <a:prstGeom prst="rect">
            <a:avLst/>
          </a:prstGeom>
          <a:noFill/>
        </p:spPr>
        <p:txBody>
          <a:bodyPr wrap="square" rtlCol="0">
            <a:spAutoFit/>
          </a:bodyPr>
          <a:lstStyle/>
          <a:p>
            <a:pPr algn="ctr"/>
            <a:r>
              <a:rPr lang="en-GB" sz="2400" b="1" dirty="0">
                <a:solidFill>
                  <a:schemeClr val="bg1"/>
                </a:solidFill>
                <a:latin typeface="Arial" panose="020B0604020202020204" pitchFamily="34" charset="0"/>
                <a:cs typeface="Arial" panose="020B0604020202020204" pitchFamily="34" charset="0"/>
              </a:rPr>
              <a:t>2</a:t>
            </a:r>
          </a:p>
        </p:txBody>
      </p:sp>
      <p:sp>
        <p:nvSpPr>
          <p:cNvPr id="22" name="TextBox 21">
            <a:extLst>
              <a:ext uri="{FF2B5EF4-FFF2-40B4-BE49-F238E27FC236}">
                <a16:creationId xmlns:a16="http://schemas.microsoft.com/office/drawing/2014/main" id="{7BC529E7-7309-45CB-81B5-66F2853A11B6}"/>
              </a:ext>
            </a:extLst>
          </p:cNvPr>
          <p:cNvSpPr txBox="1"/>
          <p:nvPr/>
        </p:nvSpPr>
        <p:spPr>
          <a:xfrm>
            <a:off x="4115198" y="5384690"/>
            <a:ext cx="970191" cy="461665"/>
          </a:xfrm>
          <a:prstGeom prst="rect">
            <a:avLst/>
          </a:prstGeom>
          <a:noFill/>
        </p:spPr>
        <p:txBody>
          <a:bodyPr wrap="square" rtlCol="0">
            <a:spAutoFit/>
          </a:bodyPr>
          <a:lstStyle/>
          <a:p>
            <a:pPr algn="ctr"/>
            <a:r>
              <a:rPr lang="en-GB" sz="2400" b="1" dirty="0">
                <a:solidFill>
                  <a:schemeClr val="bg1"/>
                </a:solidFill>
                <a:latin typeface="Arial" panose="020B0604020202020204" pitchFamily="34" charset="0"/>
                <a:cs typeface="Arial" panose="020B0604020202020204" pitchFamily="34" charset="0"/>
              </a:rPr>
              <a:t>3</a:t>
            </a:r>
          </a:p>
        </p:txBody>
      </p:sp>
      <p:sp>
        <p:nvSpPr>
          <p:cNvPr id="23" name="Rectangle 22">
            <a:extLst>
              <a:ext uri="{FF2B5EF4-FFF2-40B4-BE49-F238E27FC236}">
                <a16:creationId xmlns:a16="http://schemas.microsoft.com/office/drawing/2014/main" id="{7E84A5A5-FB1F-479E-919D-28EA7586FD0A}"/>
              </a:ext>
            </a:extLst>
          </p:cNvPr>
          <p:cNvSpPr/>
          <p:nvPr/>
        </p:nvSpPr>
        <p:spPr bwMode="auto">
          <a:xfrm>
            <a:off x="967142" y="2254758"/>
            <a:ext cx="1685794" cy="3860477"/>
          </a:xfrm>
          <a:prstGeom prst="rect">
            <a:avLst/>
          </a:prstGeom>
          <a:noFill/>
          <a:ln w="6350" cap="flat" cmpd="sng" algn="ctr">
            <a:noFill/>
            <a:prstDash val="dash"/>
            <a:round/>
            <a:headEnd type="none" w="med" len="med"/>
            <a:tailEnd type="none" w="med" len="med"/>
          </a:ln>
          <a:effectLst/>
        </p:spPr>
        <p:txBody>
          <a:bodyPr vert="horz" wrap="square" lIns="72000" tIns="72000" rIns="72000" bIns="72000" numCol="1" rtlCol="0" anchor="ctr" anchorCtr="0" compatLnSpc="1">
            <a:prstTxWarp prst="textNoShape">
              <a:avLst/>
            </a:prstTxWarp>
          </a:bodyPr>
          <a:lstStyle/>
          <a:p>
            <a:pPr defTabSz="622256">
              <a:lnSpc>
                <a:spcPct val="150000"/>
              </a:lnSpc>
              <a:spcAft>
                <a:spcPts val="200"/>
              </a:spcAft>
            </a:pPr>
            <a:r>
              <a:rPr lang="en-GB" sz="1400" b="1" dirty="0">
                <a:latin typeface="Arial" panose="020B0604020202020204" pitchFamily="34" charset="0"/>
                <a:cs typeface="Arial" panose="020B0604020202020204" pitchFamily="34" charset="0"/>
              </a:rPr>
              <a:t>Respondents need to score at least 70% (qualifying score) to be considered for </a:t>
            </a:r>
            <a:r>
              <a:rPr lang="en-GB" sz="1400" b="1" dirty="0" err="1">
                <a:latin typeface="Arial" panose="020B0604020202020204" pitchFamily="34" charset="0"/>
                <a:cs typeface="Arial" panose="020B0604020202020204" pitchFamily="34" charset="0"/>
              </a:rPr>
              <a:t>RfP</a:t>
            </a:r>
            <a:r>
              <a:rPr lang="en-GB" sz="1400" b="1" dirty="0">
                <a:latin typeface="Arial" panose="020B0604020202020204" pitchFamily="34" charset="0"/>
                <a:cs typeface="Arial" panose="020B0604020202020204" pitchFamily="34" charset="0"/>
              </a:rPr>
              <a:t> Stage</a:t>
            </a:r>
          </a:p>
        </p:txBody>
      </p:sp>
      <p:sp>
        <p:nvSpPr>
          <p:cNvPr id="25" name="Rectangle 24">
            <a:extLst>
              <a:ext uri="{FF2B5EF4-FFF2-40B4-BE49-F238E27FC236}">
                <a16:creationId xmlns:a16="http://schemas.microsoft.com/office/drawing/2014/main" id="{21F7FF65-7DDE-4BBC-AC04-1D04AC9E05EE}"/>
              </a:ext>
            </a:extLst>
          </p:cNvPr>
          <p:cNvSpPr/>
          <p:nvPr/>
        </p:nvSpPr>
        <p:spPr bwMode="auto">
          <a:xfrm>
            <a:off x="1140768" y="6727539"/>
            <a:ext cx="8511256" cy="414339"/>
          </a:xfrm>
          <a:prstGeom prst="rect">
            <a:avLst/>
          </a:prstGeom>
          <a:noFill/>
          <a:ln w="6350" cap="flat" cmpd="sng" algn="ctr">
            <a:noFill/>
            <a:prstDash val="dash"/>
            <a:round/>
            <a:headEnd type="none" w="med" len="med"/>
            <a:tailEnd type="none" w="med" len="med"/>
          </a:ln>
          <a:effectLst/>
        </p:spPr>
        <p:txBody>
          <a:bodyPr vert="horz" wrap="square" lIns="72000" tIns="72000" rIns="72000" bIns="72000" numCol="1" rtlCol="0" anchor="ctr" anchorCtr="0" compatLnSpc="1">
            <a:prstTxWarp prst="textNoShape">
              <a:avLst/>
            </a:prstTxWarp>
          </a:bodyPr>
          <a:lstStyle/>
          <a:p>
            <a:pPr defTabSz="622256">
              <a:spcAft>
                <a:spcPts val="200"/>
              </a:spcAft>
            </a:pPr>
            <a:r>
              <a:rPr lang="en-GB" sz="1400" dirty="0">
                <a:latin typeface="Arial" panose="020B0604020202020204" pitchFamily="34" charset="0"/>
                <a:cs typeface="Arial" panose="020B0604020202020204" pitchFamily="34" charset="0"/>
              </a:rPr>
              <a:t>*Evaluation criteria includes but not limited to: clear allocation or roles and responsibilities, risk management, and previous experience of consortium members working together.</a:t>
            </a:r>
          </a:p>
        </p:txBody>
      </p:sp>
    </p:spTree>
    <p:extLst>
      <p:ext uri="{BB962C8B-B14F-4D97-AF65-F5344CB8AC3E}">
        <p14:creationId xmlns:p14="http://schemas.microsoft.com/office/powerpoint/2010/main" val="294703143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2A8360-A2AC-4870-BD36-184D5B13B15B}"/>
              </a:ext>
            </a:extLst>
          </p:cNvPr>
          <p:cNvSpPr>
            <a:spLocks noGrp="1"/>
          </p:cNvSpPr>
          <p:nvPr>
            <p:ph type="title"/>
          </p:nvPr>
        </p:nvSpPr>
        <p:spPr>
          <a:xfrm>
            <a:off x="1140768" y="717630"/>
            <a:ext cx="7848872" cy="707681"/>
          </a:xfrm>
        </p:spPr>
        <p:txBody>
          <a:bodyPr/>
          <a:lstStyle/>
          <a:p>
            <a:r>
              <a:rPr lang="en-GB" dirty="0"/>
              <a:t>Stage 2 Evaluation: Financial and Market Sounding Evaluation and Scoring</a:t>
            </a:r>
          </a:p>
        </p:txBody>
      </p:sp>
      <p:sp>
        <p:nvSpPr>
          <p:cNvPr id="3" name="Slide Number Placeholder 2">
            <a:extLst>
              <a:ext uri="{FF2B5EF4-FFF2-40B4-BE49-F238E27FC236}">
                <a16:creationId xmlns:a16="http://schemas.microsoft.com/office/drawing/2014/main" id="{01919794-DFC5-44E8-89BB-BD53FE34B8F3}"/>
              </a:ext>
            </a:extLst>
          </p:cNvPr>
          <p:cNvSpPr>
            <a:spLocks noGrp="1"/>
          </p:cNvSpPr>
          <p:nvPr>
            <p:ph type="sldNum" sz="quarter" idx="12"/>
          </p:nvPr>
        </p:nvSpPr>
        <p:spPr/>
        <p:txBody>
          <a:bodyPr/>
          <a:lstStyle/>
          <a:p>
            <a:fld id="{9AD10803-7FE1-45F7-884C-C0236A56194E}" type="slidenum">
              <a:rPr lang="en-GB" smtClean="0"/>
              <a:pPr/>
              <a:t>16</a:t>
            </a:fld>
            <a:endParaRPr lang="en-GB" dirty="0"/>
          </a:p>
        </p:txBody>
      </p:sp>
      <p:sp>
        <p:nvSpPr>
          <p:cNvPr id="8" name="Rectangle 7">
            <a:extLst>
              <a:ext uri="{FF2B5EF4-FFF2-40B4-BE49-F238E27FC236}">
                <a16:creationId xmlns:a16="http://schemas.microsoft.com/office/drawing/2014/main" id="{892F1404-3DC8-41F7-B0F0-68E3DA074FDC}"/>
              </a:ext>
            </a:extLst>
          </p:cNvPr>
          <p:cNvSpPr/>
          <p:nvPr/>
        </p:nvSpPr>
        <p:spPr>
          <a:xfrm>
            <a:off x="2760288" y="4564895"/>
            <a:ext cx="1332808" cy="895417"/>
          </a:xfrm>
          <a:prstGeom prst="rect">
            <a:avLst/>
          </a:prstGeom>
          <a:solidFill>
            <a:srgbClr val="9C20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600" b="1" dirty="0">
                <a:latin typeface="Arial" panose="020B0604020202020204" pitchFamily="34" charset="0"/>
                <a:cs typeface="Arial" panose="020B0604020202020204" pitchFamily="34" charset="0"/>
              </a:rPr>
              <a:t>15%</a:t>
            </a:r>
          </a:p>
        </p:txBody>
      </p:sp>
      <p:sp>
        <p:nvSpPr>
          <p:cNvPr id="9" name="Rectangle 8">
            <a:extLst>
              <a:ext uri="{FF2B5EF4-FFF2-40B4-BE49-F238E27FC236}">
                <a16:creationId xmlns:a16="http://schemas.microsoft.com/office/drawing/2014/main" id="{82B295F2-C862-4B75-95CA-0243F8549337}"/>
              </a:ext>
            </a:extLst>
          </p:cNvPr>
          <p:cNvSpPr/>
          <p:nvPr/>
        </p:nvSpPr>
        <p:spPr>
          <a:xfrm>
            <a:off x="2750628" y="3244742"/>
            <a:ext cx="1332808" cy="895417"/>
          </a:xfrm>
          <a:prstGeom prst="rect">
            <a:avLst/>
          </a:prstGeom>
          <a:solidFill>
            <a:srgbClr val="7D19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600" b="1" dirty="0">
                <a:latin typeface="Arial" panose="020B0604020202020204" pitchFamily="34" charset="0"/>
                <a:cs typeface="Arial" panose="020B0604020202020204" pitchFamily="34" charset="0"/>
              </a:rPr>
              <a:t>15%</a:t>
            </a:r>
          </a:p>
        </p:txBody>
      </p:sp>
      <p:grpSp>
        <p:nvGrpSpPr>
          <p:cNvPr id="10" name="Group 9">
            <a:extLst>
              <a:ext uri="{FF2B5EF4-FFF2-40B4-BE49-F238E27FC236}">
                <a16:creationId xmlns:a16="http://schemas.microsoft.com/office/drawing/2014/main" id="{F55A13B4-797A-4756-9D0C-B26501E8450F}"/>
              </a:ext>
            </a:extLst>
          </p:cNvPr>
          <p:cNvGrpSpPr/>
          <p:nvPr/>
        </p:nvGrpSpPr>
        <p:grpSpPr>
          <a:xfrm>
            <a:off x="3478436" y="2776411"/>
            <a:ext cx="6161559" cy="3159384"/>
            <a:chOff x="3556665" y="1604902"/>
            <a:chExt cx="6161559" cy="4971015"/>
          </a:xfrm>
        </p:grpSpPr>
        <p:graphicFrame>
          <p:nvGraphicFramePr>
            <p:cNvPr id="12" name="Diagram 11">
              <a:extLst>
                <a:ext uri="{FF2B5EF4-FFF2-40B4-BE49-F238E27FC236}">
                  <a16:creationId xmlns:a16="http://schemas.microsoft.com/office/drawing/2014/main" id="{D98759B7-AB86-4285-BC6D-013B9688B21A}"/>
                </a:ext>
              </a:extLst>
            </p:cNvPr>
            <p:cNvGraphicFramePr/>
            <p:nvPr>
              <p:extLst>
                <p:ext uri="{D42A27DB-BD31-4B8C-83A1-F6EECF244321}">
                  <p14:modId xmlns:p14="http://schemas.microsoft.com/office/powerpoint/2010/main" val="233891522"/>
                </p:ext>
              </p:extLst>
            </p:nvPr>
          </p:nvGraphicFramePr>
          <p:xfrm>
            <a:off x="3556665" y="1604902"/>
            <a:ext cx="6161559" cy="497101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4" name="TextBox 13">
              <a:extLst>
                <a:ext uri="{FF2B5EF4-FFF2-40B4-BE49-F238E27FC236}">
                  <a16:creationId xmlns:a16="http://schemas.microsoft.com/office/drawing/2014/main" id="{0F3C05F9-9125-4813-B688-92C8414C5BD4}"/>
                </a:ext>
              </a:extLst>
            </p:cNvPr>
            <p:cNvSpPr txBox="1"/>
            <p:nvPr/>
          </p:nvSpPr>
          <p:spPr>
            <a:xfrm>
              <a:off x="3839691" y="2609894"/>
              <a:ext cx="600539" cy="726390"/>
            </a:xfrm>
            <a:prstGeom prst="rect">
              <a:avLst/>
            </a:prstGeom>
            <a:noFill/>
          </p:spPr>
          <p:txBody>
            <a:bodyPr wrap="square" rtlCol="0">
              <a:spAutoFit/>
            </a:bodyPr>
            <a:lstStyle/>
            <a:p>
              <a:pPr algn="ctr"/>
              <a:r>
                <a:rPr lang="en-GB" sz="2400" b="1" dirty="0">
                  <a:solidFill>
                    <a:schemeClr val="bg1"/>
                  </a:solidFill>
                  <a:latin typeface="Arial" panose="020B0604020202020204" pitchFamily="34" charset="0"/>
                  <a:cs typeface="Arial" panose="020B0604020202020204" pitchFamily="34" charset="0"/>
                </a:rPr>
                <a:t>1</a:t>
              </a:r>
            </a:p>
          </p:txBody>
        </p:sp>
        <p:sp>
          <p:nvSpPr>
            <p:cNvPr id="15" name="TextBox 14">
              <a:extLst>
                <a:ext uri="{FF2B5EF4-FFF2-40B4-BE49-F238E27FC236}">
                  <a16:creationId xmlns:a16="http://schemas.microsoft.com/office/drawing/2014/main" id="{A25EDE30-0D15-413C-B258-0D6D850367A5}"/>
                </a:ext>
              </a:extLst>
            </p:cNvPr>
            <p:cNvSpPr txBox="1"/>
            <p:nvPr/>
          </p:nvSpPr>
          <p:spPr>
            <a:xfrm>
              <a:off x="3871055" y="4735732"/>
              <a:ext cx="600539" cy="726390"/>
            </a:xfrm>
            <a:prstGeom prst="rect">
              <a:avLst/>
            </a:prstGeom>
            <a:noFill/>
          </p:spPr>
          <p:txBody>
            <a:bodyPr wrap="square" rtlCol="0">
              <a:spAutoFit/>
            </a:bodyPr>
            <a:lstStyle/>
            <a:p>
              <a:pPr algn="ctr"/>
              <a:r>
                <a:rPr lang="en-GB" sz="2400" b="1" dirty="0">
                  <a:solidFill>
                    <a:schemeClr val="bg1"/>
                  </a:solidFill>
                  <a:latin typeface="Arial" panose="020B0604020202020204" pitchFamily="34" charset="0"/>
                  <a:cs typeface="Arial" panose="020B0604020202020204" pitchFamily="34" charset="0"/>
                </a:rPr>
                <a:t>2</a:t>
              </a:r>
            </a:p>
          </p:txBody>
        </p:sp>
      </p:grpSp>
      <p:sp>
        <p:nvSpPr>
          <p:cNvPr id="24" name="Rectangle 23">
            <a:extLst>
              <a:ext uri="{FF2B5EF4-FFF2-40B4-BE49-F238E27FC236}">
                <a16:creationId xmlns:a16="http://schemas.microsoft.com/office/drawing/2014/main" id="{EC1E1F7C-2529-48C5-8C49-3D486F156DFF}"/>
              </a:ext>
            </a:extLst>
          </p:cNvPr>
          <p:cNvSpPr/>
          <p:nvPr/>
        </p:nvSpPr>
        <p:spPr bwMode="auto">
          <a:xfrm>
            <a:off x="987304" y="2878088"/>
            <a:ext cx="1800200" cy="3057707"/>
          </a:xfrm>
          <a:prstGeom prst="rect">
            <a:avLst/>
          </a:prstGeom>
          <a:noFill/>
          <a:ln w="6350" cap="flat" cmpd="sng" algn="ctr">
            <a:noFill/>
            <a:prstDash val="dash"/>
            <a:round/>
            <a:headEnd type="none" w="med" len="med"/>
            <a:tailEnd type="none" w="med" len="med"/>
          </a:ln>
          <a:effectLst/>
        </p:spPr>
        <p:txBody>
          <a:bodyPr vert="horz" wrap="square" lIns="72000" tIns="72000" rIns="72000" bIns="72000" numCol="1" rtlCol="0" anchor="ctr" anchorCtr="0" compatLnSpc="1">
            <a:prstTxWarp prst="textNoShape">
              <a:avLst/>
            </a:prstTxWarp>
          </a:bodyPr>
          <a:lstStyle/>
          <a:p>
            <a:pPr defTabSz="622256">
              <a:lnSpc>
                <a:spcPct val="150000"/>
              </a:lnSpc>
              <a:spcAft>
                <a:spcPts val="200"/>
              </a:spcAft>
            </a:pPr>
            <a:r>
              <a:rPr lang="en-GB" sz="1400" b="1" dirty="0">
                <a:latin typeface="Arial" panose="020B0604020202020204" pitchFamily="34" charset="0"/>
                <a:cs typeface="Arial" panose="020B0604020202020204" pitchFamily="34" charset="0"/>
              </a:rPr>
              <a:t>The financial and market sounding evaluation is worth</a:t>
            </a:r>
          </a:p>
          <a:p>
            <a:pPr defTabSz="622256">
              <a:lnSpc>
                <a:spcPct val="150000"/>
              </a:lnSpc>
              <a:spcAft>
                <a:spcPts val="200"/>
              </a:spcAft>
            </a:pPr>
            <a:r>
              <a:rPr lang="en-GB" sz="1400" b="1" dirty="0">
                <a:latin typeface="Arial" panose="020B0604020202020204" pitchFamily="34" charset="0"/>
                <a:cs typeface="Arial" panose="020B0604020202020204" pitchFamily="34" charset="0"/>
              </a:rPr>
              <a:t>30% </a:t>
            </a:r>
          </a:p>
        </p:txBody>
      </p:sp>
    </p:spTree>
    <p:extLst>
      <p:ext uri="{BB962C8B-B14F-4D97-AF65-F5344CB8AC3E}">
        <p14:creationId xmlns:p14="http://schemas.microsoft.com/office/powerpoint/2010/main" val="114342236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CBB658BD-1FE3-4BA4-84FD-014A524C5F3E}"/>
              </a:ext>
            </a:extLst>
          </p:cNvPr>
          <p:cNvSpPr>
            <a:spLocks noGrp="1"/>
          </p:cNvSpPr>
          <p:nvPr>
            <p:ph type="body" sz="quarter" idx="12"/>
          </p:nvPr>
        </p:nvSpPr>
        <p:spPr>
          <a:xfrm>
            <a:off x="2811600" y="3886200"/>
            <a:ext cx="3801776" cy="1468800"/>
          </a:xfrm>
        </p:spPr>
        <p:txBody>
          <a:bodyPr>
            <a:normAutofit/>
          </a:bodyPr>
          <a:lstStyle/>
          <a:p>
            <a:r>
              <a:rPr lang="en-GB" dirty="0"/>
              <a:t>Technical Considerations</a:t>
            </a:r>
          </a:p>
        </p:txBody>
      </p:sp>
    </p:spTree>
    <p:extLst>
      <p:ext uri="{BB962C8B-B14F-4D97-AF65-F5344CB8AC3E}">
        <p14:creationId xmlns:p14="http://schemas.microsoft.com/office/powerpoint/2010/main" val="289081382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95C6BE-6C62-47D2-8CC2-B21187F2B1A1}"/>
              </a:ext>
            </a:extLst>
          </p:cNvPr>
          <p:cNvSpPr>
            <a:spLocks noGrp="1"/>
          </p:cNvSpPr>
          <p:nvPr>
            <p:ph type="title"/>
          </p:nvPr>
        </p:nvSpPr>
        <p:spPr/>
        <p:txBody>
          <a:bodyPr/>
          <a:lstStyle/>
          <a:p>
            <a:r>
              <a:rPr lang="en-GB" dirty="0"/>
              <a:t>Technical Submission Requirements</a:t>
            </a:r>
          </a:p>
        </p:txBody>
      </p:sp>
      <p:grpSp>
        <p:nvGrpSpPr>
          <p:cNvPr id="41" name="Group 40">
            <a:extLst>
              <a:ext uri="{FF2B5EF4-FFF2-40B4-BE49-F238E27FC236}">
                <a16:creationId xmlns:a16="http://schemas.microsoft.com/office/drawing/2014/main" id="{29FCCC83-45EC-4DA7-A78A-115B850EA4BE}"/>
              </a:ext>
            </a:extLst>
          </p:cNvPr>
          <p:cNvGrpSpPr/>
          <p:nvPr/>
        </p:nvGrpSpPr>
        <p:grpSpPr>
          <a:xfrm>
            <a:off x="3585208" y="2112389"/>
            <a:ext cx="6161559" cy="4971015"/>
            <a:chOff x="3556665" y="1604902"/>
            <a:chExt cx="6161559" cy="4971015"/>
          </a:xfrm>
        </p:grpSpPr>
        <p:graphicFrame>
          <p:nvGraphicFramePr>
            <p:cNvPr id="27" name="Diagram 26">
              <a:extLst>
                <a:ext uri="{FF2B5EF4-FFF2-40B4-BE49-F238E27FC236}">
                  <a16:creationId xmlns:a16="http://schemas.microsoft.com/office/drawing/2014/main" id="{81913C75-8C44-404C-8380-A9D94F8B678A}"/>
                </a:ext>
              </a:extLst>
            </p:cNvPr>
            <p:cNvGraphicFramePr/>
            <p:nvPr>
              <p:extLst/>
            </p:nvPr>
          </p:nvGraphicFramePr>
          <p:xfrm>
            <a:off x="3556665" y="1604902"/>
            <a:ext cx="6161559" cy="497101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9" name="TextBox 28">
              <a:extLst>
                <a:ext uri="{FF2B5EF4-FFF2-40B4-BE49-F238E27FC236}">
                  <a16:creationId xmlns:a16="http://schemas.microsoft.com/office/drawing/2014/main" id="{DBF95194-36EB-45A4-99E7-DAD0CD8DFCF6}"/>
                </a:ext>
              </a:extLst>
            </p:cNvPr>
            <p:cNvSpPr txBox="1"/>
            <p:nvPr/>
          </p:nvSpPr>
          <p:spPr>
            <a:xfrm>
              <a:off x="3804792" y="1925605"/>
              <a:ext cx="288573" cy="369332"/>
            </a:xfrm>
            <a:prstGeom prst="rect">
              <a:avLst/>
            </a:prstGeom>
            <a:noFill/>
          </p:spPr>
          <p:txBody>
            <a:bodyPr wrap="square" rtlCol="0">
              <a:spAutoFit/>
            </a:bodyPr>
            <a:lstStyle/>
            <a:p>
              <a:r>
                <a:rPr lang="en-GB" sz="1800" b="1" dirty="0">
                  <a:solidFill>
                    <a:schemeClr val="bg1"/>
                  </a:solidFill>
                  <a:latin typeface="Arial" panose="020B0604020202020204" pitchFamily="34" charset="0"/>
                  <a:cs typeface="Arial" panose="020B0604020202020204" pitchFamily="34" charset="0"/>
                </a:rPr>
                <a:t>1</a:t>
              </a:r>
            </a:p>
          </p:txBody>
        </p:sp>
        <p:sp>
          <p:nvSpPr>
            <p:cNvPr id="30" name="TextBox 29">
              <a:extLst>
                <a:ext uri="{FF2B5EF4-FFF2-40B4-BE49-F238E27FC236}">
                  <a16:creationId xmlns:a16="http://schemas.microsoft.com/office/drawing/2014/main" id="{6DBF9138-421C-4222-B46A-987D065D403A}"/>
                </a:ext>
              </a:extLst>
            </p:cNvPr>
            <p:cNvSpPr txBox="1"/>
            <p:nvPr/>
          </p:nvSpPr>
          <p:spPr>
            <a:xfrm>
              <a:off x="4239150" y="2703442"/>
              <a:ext cx="271988" cy="369332"/>
            </a:xfrm>
            <a:prstGeom prst="rect">
              <a:avLst/>
            </a:prstGeom>
            <a:noFill/>
          </p:spPr>
          <p:txBody>
            <a:bodyPr wrap="square" rtlCol="0">
              <a:spAutoFit/>
            </a:bodyPr>
            <a:lstStyle/>
            <a:p>
              <a:r>
                <a:rPr lang="en-GB" sz="1800" b="1" dirty="0">
                  <a:solidFill>
                    <a:schemeClr val="bg1"/>
                  </a:solidFill>
                  <a:latin typeface="Arial" panose="020B0604020202020204" pitchFamily="34" charset="0"/>
                  <a:cs typeface="Arial" panose="020B0604020202020204" pitchFamily="34" charset="0"/>
                </a:rPr>
                <a:t>2</a:t>
              </a:r>
            </a:p>
          </p:txBody>
        </p:sp>
        <p:sp>
          <p:nvSpPr>
            <p:cNvPr id="32" name="TextBox 31">
              <a:extLst>
                <a:ext uri="{FF2B5EF4-FFF2-40B4-BE49-F238E27FC236}">
                  <a16:creationId xmlns:a16="http://schemas.microsoft.com/office/drawing/2014/main" id="{F8E2DB9E-1980-480A-B7B9-91DE68A438A0}"/>
                </a:ext>
              </a:extLst>
            </p:cNvPr>
            <p:cNvSpPr txBox="1"/>
            <p:nvPr/>
          </p:nvSpPr>
          <p:spPr>
            <a:xfrm>
              <a:off x="4280577" y="4263848"/>
              <a:ext cx="600539" cy="369332"/>
            </a:xfrm>
            <a:prstGeom prst="rect">
              <a:avLst/>
            </a:prstGeom>
            <a:noFill/>
          </p:spPr>
          <p:txBody>
            <a:bodyPr wrap="square" rtlCol="0" anchor="ctr">
              <a:spAutoFit/>
            </a:bodyPr>
            <a:lstStyle/>
            <a:p>
              <a:pPr algn="ctr"/>
              <a:r>
                <a:rPr lang="en-GB" sz="1800" b="1" dirty="0">
                  <a:solidFill>
                    <a:schemeClr val="bg1"/>
                  </a:solidFill>
                  <a:latin typeface="Arial" panose="020B0604020202020204" pitchFamily="34" charset="0"/>
                  <a:cs typeface="Arial" panose="020B0604020202020204" pitchFamily="34" charset="0"/>
                </a:rPr>
                <a:t>4</a:t>
              </a:r>
            </a:p>
          </p:txBody>
        </p:sp>
        <p:sp>
          <p:nvSpPr>
            <p:cNvPr id="33" name="TextBox 32">
              <a:extLst>
                <a:ext uri="{FF2B5EF4-FFF2-40B4-BE49-F238E27FC236}">
                  <a16:creationId xmlns:a16="http://schemas.microsoft.com/office/drawing/2014/main" id="{F451F495-50EA-41CB-83DD-78E496164756}"/>
                </a:ext>
              </a:extLst>
            </p:cNvPr>
            <p:cNvSpPr txBox="1"/>
            <p:nvPr/>
          </p:nvSpPr>
          <p:spPr>
            <a:xfrm>
              <a:off x="4074875" y="5030701"/>
              <a:ext cx="600539" cy="369332"/>
            </a:xfrm>
            <a:prstGeom prst="rect">
              <a:avLst/>
            </a:prstGeom>
            <a:noFill/>
          </p:spPr>
          <p:txBody>
            <a:bodyPr wrap="square" rtlCol="0">
              <a:spAutoFit/>
            </a:bodyPr>
            <a:lstStyle/>
            <a:p>
              <a:pPr algn="ctr"/>
              <a:r>
                <a:rPr lang="en-GB" sz="1800" b="1" dirty="0">
                  <a:solidFill>
                    <a:schemeClr val="bg1"/>
                  </a:solidFill>
                  <a:latin typeface="Arial" panose="020B0604020202020204" pitchFamily="34" charset="0"/>
                  <a:cs typeface="Arial" panose="020B0604020202020204" pitchFamily="34" charset="0"/>
                </a:rPr>
                <a:t>5</a:t>
              </a:r>
            </a:p>
          </p:txBody>
        </p:sp>
      </p:grpSp>
      <p:sp>
        <p:nvSpPr>
          <p:cNvPr id="39" name="Rectangle 38">
            <a:extLst>
              <a:ext uri="{FF2B5EF4-FFF2-40B4-BE49-F238E27FC236}">
                <a16:creationId xmlns:a16="http://schemas.microsoft.com/office/drawing/2014/main" id="{FB9F823E-17EC-4E85-BD00-BC134F2927BC}"/>
              </a:ext>
            </a:extLst>
          </p:cNvPr>
          <p:cNvSpPr/>
          <p:nvPr/>
        </p:nvSpPr>
        <p:spPr>
          <a:xfrm>
            <a:off x="1403777" y="4009761"/>
            <a:ext cx="2699641" cy="101497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defTabSz="754380"/>
            <a:r>
              <a:rPr lang="en-GB" sz="2000" b="1" dirty="0">
                <a:solidFill>
                  <a:srgbClr val="6C1643"/>
                </a:solidFill>
                <a:latin typeface="Arial" panose="020B0604020202020204" pitchFamily="34" charset="0"/>
                <a:cs typeface="Arial" panose="020B0604020202020204" pitchFamily="34" charset="0"/>
              </a:rPr>
              <a:t>Required Technical Qualifications</a:t>
            </a:r>
            <a:endParaRPr lang="en-GB" sz="4800" b="1" dirty="0">
              <a:solidFill>
                <a:srgbClr val="6C1643"/>
              </a:solidFill>
              <a:latin typeface="Arial" panose="020B0604020202020204" pitchFamily="34" charset="0"/>
              <a:cs typeface="Arial" panose="020B0604020202020204" pitchFamily="34" charset="0"/>
            </a:endParaRPr>
          </a:p>
        </p:txBody>
      </p:sp>
      <p:sp>
        <p:nvSpPr>
          <p:cNvPr id="42" name="TextBox 41">
            <a:extLst>
              <a:ext uri="{FF2B5EF4-FFF2-40B4-BE49-F238E27FC236}">
                <a16:creationId xmlns:a16="http://schemas.microsoft.com/office/drawing/2014/main" id="{39940EFB-713B-4D39-B3F9-5EA6440743D0}"/>
              </a:ext>
            </a:extLst>
          </p:cNvPr>
          <p:cNvSpPr txBox="1"/>
          <p:nvPr/>
        </p:nvSpPr>
        <p:spPr>
          <a:xfrm>
            <a:off x="1140768" y="1721772"/>
            <a:ext cx="8784976" cy="307777"/>
          </a:xfrm>
          <a:prstGeom prst="rect">
            <a:avLst/>
          </a:prstGeom>
          <a:noFill/>
        </p:spPr>
        <p:txBody>
          <a:bodyPr wrap="square" rtlCol="0">
            <a:spAutoFit/>
          </a:bodyPr>
          <a:lstStyle/>
          <a:p>
            <a:r>
              <a:rPr lang="en-GB" sz="1400" dirty="0">
                <a:latin typeface="Arial" panose="020B0604020202020204" pitchFamily="34" charset="0"/>
                <a:cs typeface="Arial" panose="020B0604020202020204" pitchFamily="34" charset="0"/>
              </a:rPr>
              <a:t>Candidates will be pre-qualified based on their technical experience and capability to undertake the Project:</a:t>
            </a:r>
          </a:p>
        </p:txBody>
      </p:sp>
      <p:sp>
        <p:nvSpPr>
          <p:cNvPr id="43" name="TextBox 42">
            <a:extLst>
              <a:ext uri="{FF2B5EF4-FFF2-40B4-BE49-F238E27FC236}">
                <a16:creationId xmlns:a16="http://schemas.microsoft.com/office/drawing/2014/main" id="{2E9190EE-2C81-49F6-9DE1-F4BBE706F3B0}"/>
              </a:ext>
            </a:extLst>
          </p:cNvPr>
          <p:cNvSpPr txBox="1"/>
          <p:nvPr/>
        </p:nvSpPr>
        <p:spPr>
          <a:xfrm>
            <a:off x="3677353" y="6397188"/>
            <a:ext cx="600539" cy="369332"/>
          </a:xfrm>
          <a:prstGeom prst="rect">
            <a:avLst/>
          </a:prstGeom>
          <a:noFill/>
        </p:spPr>
        <p:txBody>
          <a:bodyPr wrap="square" rtlCol="0">
            <a:spAutoFit/>
          </a:bodyPr>
          <a:lstStyle/>
          <a:p>
            <a:pPr algn="ctr"/>
            <a:r>
              <a:rPr lang="en-GB" sz="1800" b="1" dirty="0">
                <a:solidFill>
                  <a:schemeClr val="bg1"/>
                </a:solidFill>
                <a:latin typeface="Arial" panose="020B0604020202020204" pitchFamily="34" charset="0"/>
                <a:cs typeface="Arial" panose="020B0604020202020204" pitchFamily="34" charset="0"/>
              </a:rPr>
              <a:t>6</a:t>
            </a:r>
          </a:p>
        </p:txBody>
      </p:sp>
      <p:sp>
        <p:nvSpPr>
          <p:cNvPr id="44" name="TextBox 43">
            <a:extLst>
              <a:ext uri="{FF2B5EF4-FFF2-40B4-BE49-F238E27FC236}">
                <a16:creationId xmlns:a16="http://schemas.microsoft.com/office/drawing/2014/main" id="{D1E72289-9C9D-456C-82B4-95F0B441B015}"/>
              </a:ext>
            </a:extLst>
          </p:cNvPr>
          <p:cNvSpPr txBox="1"/>
          <p:nvPr/>
        </p:nvSpPr>
        <p:spPr>
          <a:xfrm>
            <a:off x="4330305" y="4009761"/>
            <a:ext cx="600539" cy="369332"/>
          </a:xfrm>
          <a:prstGeom prst="rect">
            <a:avLst/>
          </a:prstGeom>
          <a:noFill/>
        </p:spPr>
        <p:txBody>
          <a:bodyPr wrap="square" rtlCol="0">
            <a:spAutoFit/>
          </a:bodyPr>
          <a:lstStyle/>
          <a:p>
            <a:pPr algn="ctr"/>
            <a:r>
              <a:rPr lang="en-GB" sz="1800" b="1" dirty="0">
                <a:solidFill>
                  <a:schemeClr val="bg1"/>
                </a:solidFill>
                <a:latin typeface="Arial" panose="020B0604020202020204" pitchFamily="34" charset="0"/>
                <a:cs typeface="Arial" panose="020B0604020202020204" pitchFamily="34" charset="0"/>
              </a:rPr>
              <a:t>3</a:t>
            </a:r>
          </a:p>
        </p:txBody>
      </p:sp>
      <p:sp>
        <p:nvSpPr>
          <p:cNvPr id="14" name="Slide Number Placeholder 2">
            <a:extLst>
              <a:ext uri="{FF2B5EF4-FFF2-40B4-BE49-F238E27FC236}">
                <a16:creationId xmlns:a16="http://schemas.microsoft.com/office/drawing/2014/main" id="{C3824630-B349-412D-9508-5F34C68614C9}"/>
              </a:ext>
            </a:extLst>
          </p:cNvPr>
          <p:cNvSpPr>
            <a:spLocks noGrp="1"/>
          </p:cNvSpPr>
          <p:nvPr>
            <p:ph type="sldNum" sz="quarter" idx="12"/>
          </p:nvPr>
        </p:nvSpPr>
        <p:spPr>
          <a:xfrm>
            <a:off x="7104063" y="7204075"/>
            <a:ext cx="2262187" cy="414338"/>
          </a:xfrm>
        </p:spPr>
        <p:txBody>
          <a:bodyPr/>
          <a:lstStyle/>
          <a:p>
            <a:fld id="{9AD10803-7FE1-45F7-884C-C0236A56194E}" type="slidenum">
              <a:rPr lang="en-GB" smtClean="0"/>
              <a:pPr/>
              <a:t>18</a:t>
            </a:fld>
            <a:endParaRPr lang="en-GB" dirty="0"/>
          </a:p>
        </p:txBody>
      </p:sp>
    </p:spTree>
    <p:extLst>
      <p:ext uri="{BB962C8B-B14F-4D97-AF65-F5344CB8AC3E}">
        <p14:creationId xmlns:p14="http://schemas.microsoft.com/office/powerpoint/2010/main" val="399941189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2A8360-A2AC-4870-BD36-184D5B13B15B}"/>
              </a:ext>
            </a:extLst>
          </p:cNvPr>
          <p:cNvSpPr>
            <a:spLocks noGrp="1"/>
          </p:cNvSpPr>
          <p:nvPr>
            <p:ph type="title"/>
          </p:nvPr>
        </p:nvSpPr>
        <p:spPr/>
        <p:txBody>
          <a:bodyPr/>
          <a:lstStyle/>
          <a:p>
            <a:r>
              <a:rPr lang="en-GB" dirty="0"/>
              <a:t>Stage 2 Evaluation: Technical Evaluation and Scoring</a:t>
            </a:r>
          </a:p>
        </p:txBody>
      </p:sp>
      <p:sp>
        <p:nvSpPr>
          <p:cNvPr id="3" name="Slide Number Placeholder 2">
            <a:extLst>
              <a:ext uri="{FF2B5EF4-FFF2-40B4-BE49-F238E27FC236}">
                <a16:creationId xmlns:a16="http://schemas.microsoft.com/office/drawing/2014/main" id="{01919794-DFC5-44E8-89BB-BD53FE34B8F3}"/>
              </a:ext>
            </a:extLst>
          </p:cNvPr>
          <p:cNvSpPr>
            <a:spLocks noGrp="1"/>
          </p:cNvSpPr>
          <p:nvPr>
            <p:ph type="sldNum" sz="quarter" idx="12"/>
          </p:nvPr>
        </p:nvSpPr>
        <p:spPr/>
        <p:txBody>
          <a:bodyPr/>
          <a:lstStyle/>
          <a:p>
            <a:fld id="{9AD10803-7FE1-45F7-884C-C0236A56194E}" type="slidenum">
              <a:rPr lang="en-GB" smtClean="0"/>
              <a:pPr/>
              <a:t>19</a:t>
            </a:fld>
            <a:endParaRPr lang="en-GB" dirty="0"/>
          </a:p>
        </p:txBody>
      </p:sp>
      <p:sp>
        <p:nvSpPr>
          <p:cNvPr id="4" name="Rectangle 3">
            <a:extLst>
              <a:ext uri="{FF2B5EF4-FFF2-40B4-BE49-F238E27FC236}">
                <a16:creationId xmlns:a16="http://schemas.microsoft.com/office/drawing/2014/main" id="{60998D8E-65F0-4E53-85C9-DB7A6B29F159}"/>
              </a:ext>
            </a:extLst>
          </p:cNvPr>
          <p:cNvSpPr/>
          <p:nvPr/>
        </p:nvSpPr>
        <p:spPr>
          <a:xfrm>
            <a:off x="2599099" y="5212824"/>
            <a:ext cx="1476824" cy="574783"/>
          </a:xfrm>
          <a:prstGeom prst="rect">
            <a:avLst/>
          </a:prstGeom>
          <a:solidFill>
            <a:srgbClr val="8F1D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600" b="1" dirty="0">
                <a:latin typeface="Arial" panose="020B0604020202020204" pitchFamily="34" charset="0"/>
                <a:cs typeface="Arial" panose="020B0604020202020204" pitchFamily="34" charset="0"/>
              </a:rPr>
              <a:t>10%</a:t>
            </a:r>
          </a:p>
        </p:txBody>
      </p:sp>
      <p:sp>
        <p:nvSpPr>
          <p:cNvPr id="6" name="Rectangle 5">
            <a:extLst>
              <a:ext uri="{FF2B5EF4-FFF2-40B4-BE49-F238E27FC236}">
                <a16:creationId xmlns:a16="http://schemas.microsoft.com/office/drawing/2014/main" id="{C254039B-1495-45D9-B5C6-65336BF8DA0A}"/>
              </a:ext>
            </a:extLst>
          </p:cNvPr>
          <p:cNvSpPr/>
          <p:nvPr/>
        </p:nvSpPr>
        <p:spPr>
          <a:xfrm>
            <a:off x="2922636" y="4348728"/>
            <a:ext cx="1476824" cy="574784"/>
          </a:xfrm>
          <a:prstGeom prst="rect">
            <a:avLst/>
          </a:prstGeom>
          <a:solidFill>
            <a:srgbClr val="AA22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600" b="1" dirty="0">
                <a:latin typeface="Arial" panose="020B0604020202020204" pitchFamily="34" charset="0"/>
                <a:cs typeface="Arial" panose="020B0604020202020204" pitchFamily="34" charset="0"/>
              </a:rPr>
              <a:t>10%</a:t>
            </a:r>
          </a:p>
        </p:txBody>
      </p:sp>
      <p:sp>
        <p:nvSpPr>
          <p:cNvPr id="7" name="Rectangle 6">
            <a:extLst>
              <a:ext uri="{FF2B5EF4-FFF2-40B4-BE49-F238E27FC236}">
                <a16:creationId xmlns:a16="http://schemas.microsoft.com/office/drawing/2014/main" id="{885DFBF6-2275-4F67-B885-FD1DD3B31303}"/>
              </a:ext>
            </a:extLst>
          </p:cNvPr>
          <p:cNvSpPr/>
          <p:nvPr/>
        </p:nvSpPr>
        <p:spPr>
          <a:xfrm>
            <a:off x="3249774" y="3458041"/>
            <a:ext cx="1476824" cy="574784"/>
          </a:xfrm>
          <a:prstGeom prst="rect">
            <a:avLst/>
          </a:prstGeom>
          <a:solidFill>
            <a:srgbClr val="D395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600" b="1" dirty="0">
                <a:latin typeface="Arial" panose="020B0604020202020204" pitchFamily="34" charset="0"/>
                <a:cs typeface="Arial" panose="020B0604020202020204" pitchFamily="34" charset="0"/>
              </a:rPr>
              <a:t>10%</a:t>
            </a:r>
          </a:p>
        </p:txBody>
      </p:sp>
      <p:sp>
        <p:nvSpPr>
          <p:cNvPr id="8" name="Rectangle 7">
            <a:extLst>
              <a:ext uri="{FF2B5EF4-FFF2-40B4-BE49-F238E27FC236}">
                <a16:creationId xmlns:a16="http://schemas.microsoft.com/office/drawing/2014/main" id="{892F1404-3DC8-41F7-B0F0-68E3DA074FDC}"/>
              </a:ext>
            </a:extLst>
          </p:cNvPr>
          <p:cNvSpPr/>
          <p:nvPr/>
        </p:nvSpPr>
        <p:spPr>
          <a:xfrm>
            <a:off x="2935985" y="2601869"/>
            <a:ext cx="1476824" cy="561060"/>
          </a:xfrm>
          <a:prstGeom prst="rect">
            <a:avLst/>
          </a:prstGeom>
          <a:solidFill>
            <a:srgbClr val="AA22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600" b="1" dirty="0">
                <a:latin typeface="Arial" panose="020B0604020202020204" pitchFamily="34" charset="0"/>
                <a:cs typeface="Arial" panose="020B0604020202020204" pitchFamily="34" charset="0"/>
              </a:rPr>
              <a:t>10%</a:t>
            </a:r>
          </a:p>
        </p:txBody>
      </p:sp>
      <p:sp>
        <p:nvSpPr>
          <p:cNvPr id="9" name="Rectangle 8">
            <a:extLst>
              <a:ext uri="{FF2B5EF4-FFF2-40B4-BE49-F238E27FC236}">
                <a16:creationId xmlns:a16="http://schemas.microsoft.com/office/drawing/2014/main" id="{82B295F2-C862-4B75-95CA-0243F8549337}"/>
              </a:ext>
            </a:extLst>
          </p:cNvPr>
          <p:cNvSpPr/>
          <p:nvPr/>
        </p:nvSpPr>
        <p:spPr>
          <a:xfrm>
            <a:off x="2599100" y="1722989"/>
            <a:ext cx="1476824" cy="562802"/>
          </a:xfrm>
          <a:prstGeom prst="rect">
            <a:avLst/>
          </a:prstGeom>
          <a:solidFill>
            <a:srgbClr val="8F1D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600" b="1" dirty="0">
                <a:latin typeface="Arial" panose="020B0604020202020204" pitchFamily="34" charset="0"/>
                <a:cs typeface="Arial" panose="020B0604020202020204" pitchFamily="34" charset="0"/>
              </a:rPr>
              <a:t>10%</a:t>
            </a:r>
          </a:p>
        </p:txBody>
      </p:sp>
      <p:graphicFrame>
        <p:nvGraphicFramePr>
          <p:cNvPr id="12" name="Diagram 11">
            <a:extLst>
              <a:ext uri="{FF2B5EF4-FFF2-40B4-BE49-F238E27FC236}">
                <a16:creationId xmlns:a16="http://schemas.microsoft.com/office/drawing/2014/main" id="{D98759B7-AB86-4285-BC6D-013B9688B21A}"/>
              </a:ext>
            </a:extLst>
          </p:cNvPr>
          <p:cNvGraphicFramePr/>
          <p:nvPr>
            <p:extLst>
              <p:ext uri="{D42A27DB-BD31-4B8C-83A1-F6EECF244321}">
                <p14:modId xmlns:p14="http://schemas.microsoft.com/office/powerpoint/2010/main" val="1292051357"/>
              </p:ext>
            </p:extLst>
          </p:nvPr>
        </p:nvGraphicFramePr>
        <p:xfrm>
          <a:off x="3661048" y="1425311"/>
          <a:ext cx="6161559" cy="463993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4" name="TextBox 13">
            <a:extLst>
              <a:ext uri="{FF2B5EF4-FFF2-40B4-BE49-F238E27FC236}">
                <a16:creationId xmlns:a16="http://schemas.microsoft.com/office/drawing/2014/main" id="{0F3C05F9-9125-4813-B688-92C8414C5BD4}"/>
              </a:ext>
            </a:extLst>
          </p:cNvPr>
          <p:cNvSpPr txBox="1"/>
          <p:nvPr/>
        </p:nvSpPr>
        <p:spPr>
          <a:xfrm>
            <a:off x="3824001" y="1806681"/>
            <a:ext cx="600539" cy="373461"/>
          </a:xfrm>
          <a:prstGeom prst="rect">
            <a:avLst/>
          </a:prstGeom>
          <a:noFill/>
        </p:spPr>
        <p:txBody>
          <a:bodyPr wrap="square" rtlCol="0">
            <a:spAutoFit/>
          </a:bodyPr>
          <a:lstStyle/>
          <a:p>
            <a:pPr algn="ctr"/>
            <a:r>
              <a:rPr lang="en-GB" sz="2000" b="1" dirty="0">
                <a:solidFill>
                  <a:schemeClr val="bg1"/>
                </a:solidFill>
                <a:latin typeface="Arial" panose="020B0604020202020204" pitchFamily="34" charset="0"/>
                <a:cs typeface="Arial" panose="020B0604020202020204" pitchFamily="34" charset="0"/>
              </a:rPr>
              <a:t>1</a:t>
            </a:r>
          </a:p>
        </p:txBody>
      </p:sp>
      <p:sp>
        <p:nvSpPr>
          <p:cNvPr id="15" name="TextBox 14">
            <a:extLst>
              <a:ext uri="{FF2B5EF4-FFF2-40B4-BE49-F238E27FC236}">
                <a16:creationId xmlns:a16="http://schemas.microsoft.com/office/drawing/2014/main" id="{A25EDE30-0D15-413C-B258-0D6D850367A5}"/>
              </a:ext>
            </a:extLst>
          </p:cNvPr>
          <p:cNvSpPr txBox="1"/>
          <p:nvPr/>
        </p:nvSpPr>
        <p:spPr>
          <a:xfrm>
            <a:off x="4219832" y="2677465"/>
            <a:ext cx="600539" cy="373461"/>
          </a:xfrm>
          <a:prstGeom prst="rect">
            <a:avLst/>
          </a:prstGeom>
          <a:noFill/>
        </p:spPr>
        <p:txBody>
          <a:bodyPr wrap="square" rtlCol="0">
            <a:spAutoFit/>
          </a:bodyPr>
          <a:lstStyle/>
          <a:p>
            <a:pPr algn="ctr"/>
            <a:r>
              <a:rPr lang="en-GB" sz="2000" b="1" dirty="0">
                <a:solidFill>
                  <a:schemeClr val="bg1"/>
                </a:solidFill>
                <a:latin typeface="Arial" panose="020B0604020202020204" pitchFamily="34" charset="0"/>
                <a:cs typeface="Arial" panose="020B0604020202020204" pitchFamily="34" charset="0"/>
              </a:rPr>
              <a:t>2</a:t>
            </a:r>
          </a:p>
        </p:txBody>
      </p:sp>
      <p:sp>
        <p:nvSpPr>
          <p:cNvPr id="16" name="TextBox 15">
            <a:extLst>
              <a:ext uri="{FF2B5EF4-FFF2-40B4-BE49-F238E27FC236}">
                <a16:creationId xmlns:a16="http://schemas.microsoft.com/office/drawing/2014/main" id="{481DE8EB-D5E8-4E28-BA0D-F826113783A8}"/>
              </a:ext>
            </a:extLst>
          </p:cNvPr>
          <p:cNvSpPr txBox="1"/>
          <p:nvPr/>
        </p:nvSpPr>
        <p:spPr>
          <a:xfrm>
            <a:off x="4358820" y="3541396"/>
            <a:ext cx="600539" cy="373461"/>
          </a:xfrm>
          <a:prstGeom prst="rect">
            <a:avLst/>
          </a:prstGeom>
          <a:noFill/>
        </p:spPr>
        <p:txBody>
          <a:bodyPr wrap="square" rtlCol="0">
            <a:spAutoFit/>
          </a:bodyPr>
          <a:lstStyle/>
          <a:p>
            <a:pPr algn="ctr"/>
            <a:r>
              <a:rPr lang="en-GB" sz="2000" b="1" dirty="0">
                <a:solidFill>
                  <a:schemeClr val="bg1"/>
                </a:solidFill>
                <a:latin typeface="Arial" panose="020B0604020202020204" pitchFamily="34" charset="0"/>
                <a:cs typeface="Arial" panose="020B0604020202020204" pitchFamily="34" charset="0"/>
              </a:rPr>
              <a:t>3</a:t>
            </a:r>
          </a:p>
        </p:txBody>
      </p:sp>
      <p:sp>
        <p:nvSpPr>
          <p:cNvPr id="17" name="TextBox 16">
            <a:extLst>
              <a:ext uri="{FF2B5EF4-FFF2-40B4-BE49-F238E27FC236}">
                <a16:creationId xmlns:a16="http://schemas.microsoft.com/office/drawing/2014/main" id="{1339D4D0-8BD4-4C09-A19B-A93B0D90CF22}"/>
              </a:ext>
            </a:extLst>
          </p:cNvPr>
          <p:cNvSpPr txBox="1"/>
          <p:nvPr/>
        </p:nvSpPr>
        <p:spPr>
          <a:xfrm>
            <a:off x="4219831" y="4415083"/>
            <a:ext cx="600539" cy="373461"/>
          </a:xfrm>
          <a:prstGeom prst="rect">
            <a:avLst/>
          </a:prstGeom>
          <a:noFill/>
        </p:spPr>
        <p:txBody>
          <a:bodyPr wrap="square" rtlCol="0">
            <a:spAutoFit/>
          </a:bodyPr>
          <a:lstStyle/>
          <a:p>
            <a:pPr algn="ctr"/>
            <a:r>
              <a:rPr lang="en-GB" sz="2000" b="1" dirty="0">
                <a:solidFill>
                  <a:schemeClr val="bg1"/>
                </a:solidFill>
                <a:latin typeface="Arial" panose="020B0604020202020204" pitchFamily="34" charset="0"/>
                <a:cs typeface="Arial" panose="020B0604020202020204" pitchFamily="34" charset="0"/>
              </a:rPr>
              <a:t>4</a:t>
            </a:r>
          </a:p>
        </p:txBody>
      </p:sp>
      <p:sp>
        <p:nvSpPr>
          <p:cNvPr id="18" name="TextBox 17">
            <a:extLst>
              <a:ext uri="{FF2B5EF4-FFF2-40B4-BE49-F238E27FC236}">
                <a16:creationId xmlns:a16="http://schemas.microsoft.com/office/drawing/2014/main" id="{1C24AF7E-2A88-434A-A5B2-DD815896FC15}"/>
              </a:ext>
            </a:extLst>
          </p:cNvPr>
          <p:cNvSpPr txBox="1"/>
          <p:nvPr/>
        </p:nvSpPr>
        <p:spPr>
          <a:xfrm>
            <a:off x="3825789" y="5286472"/>
            <a:ext cx="600539" cy="373461"/>
          </a:xfrm>
          <a:prstGeom prst="rect">
            <a:avLst/>
          </a:prstGeom>
          <a:noFill/>
        </p:spPr>
        <p:txBody>
          <a:bodyPr wrap="square" rtlCol="0">
            <a:spAutoFit/>
          </a:bodyPr>
          <a:lstStyle/>
          <a:p>
            <a:pPr algn="ctr"/>
            <a:r>
              <a:rPr lang="en-GB" sz="2000" b="1" dirty="0">
                <a:solidFill>
                  <a:schemeClr val="bg1"/>
                </a:solidFill>
                <a:latin typeface="Arial" panose="020B0604020202020204" pitchFamily="34" charset="0"/>
                <a:cs typeface="Arial" panose="020B0604020202020204" pitchFamily="34" charset="0"/>
              </a:rPr>
              <a:t>5</a:t>
            </a:r>
          </a:p>
        </p:txBody>
      </p:sp>
      <p:sp>
        <p:nvSpPr>
          <p:cNvPr id="24" name="Rectangle 23">
            <a:extLst>
              <a:ext uri="{FF2B5EF4-FFF2-40B4-BE49-F238E27FC236}">
                <a16:creationId xmlns:a16="http://schemas.microsoft.com/office/drawing/2014/main" id="{EC1E1F7C-2529-48C5-8C49-3D486F156DFF}"/>
              </a:ext>
            </a:extLst>
          </p:cNvPr>
          <p:cNvSpPr/>
          <p:nvPr/>
        </p:nvSpPr>
        <p:spPr bwMode="auto">
          <a:xfrm>
            <a:off x="996322" y="1986420"/>
            <a:ext cx="1785026" cy="3643334"/>
          </a:xfrm>
          <a:prstGeom prst="rect">
            <a:avLst/>
          </a:prstGeom>
          <a:noFill/>
          <a:ln w="6350" cap="flat" cmpd="sng" algn="ctr">
            <a:noFill/>
            <a:prstDash val="dash"/>
            <a:round/>
            <a:headEnd type="none" w="med" len="med"/>
            <a:tailEnd type="none" w="med" len="med"/>
          </a:ln>
          <a:effectLst/>
        </p:spPr>
        <p:txBody>
          <a:bodyPr vert="horz" wrap="square" lIns="72000" tIns="72000" rIns="72000" bIns="72000" numCol="1" rtlCol="0" anchor="ctr" anchorCtr="0" compatLnSpc="1">
            <a:prstTxWarp prst="textNoShape">
              <a:avLst/>
            </a:prstTxWarp>
          </a:bodyPr>
          <a:lstStyle/>
          <a:p>
            <a:pPr defTabSz="622256">
              <a:lnSpc>
                <a:spcPct val="150000"/>
              </a:lnSpc>
              <a:spcAft>
                <a:spcPts val="200"/>
              </a:spcAft>
            </a:pPr>
            <a:r>
              <a:rPr lang="en-GB" sz="1400" b="1" dirty="0">
                <a:latin typeface="Arial" panose="020B0604020202020204" pitchFamily="34" charset="0"/>
                <a:cs typeface="Arial" panose="020B0604020202020204" pitchFamily="34" charset="0"/>
              </a:rPr>
              <a:t>The technical evaluation is worth</a:t>
            </a:r>
          </a:p>
          <a:p>
            <a:pPr defTabSz="622256">
              <a:lnSpc>
                <a:spcPct val="150000"/>
              </a:lnSpc>
              <a:spcAft>
                <a:spcPts val="200"/>
              </a:spcAft>
            </a:pPr>
            <a:r>
              <a:rPr lang="en-GB" sz="1400" b="1" dirty="0">
                <a:latin typeface="Arial" panose="020B0604020202020204" pitchFamily="34" charset="0"/>
                <a:cs typeface="Arial" panose="020B0604020202020204" pitchFamily="34" charset="0"/>
              </a:rPr>
              <a:t>50% </a:t>
            </a:r>
          </a:p>
        </p:txBody>
      </p:sp>
      <p:sp>
        <p:nvSpPr>
          <p:cNvPr id="19" name="TextBox 18"/>
          <p:cNvSpPr txBox="1"/>
          <p:nvPr/>
        </p:nvSpPr>
        <p:spPr>
          <a:xfrm>
            <a:off x="586137" y="5976483"/>
            <a:ext cx="9236470" cy="1200329"/>
          </a:xfrm>
          <a:prstGeom prst="rect">
            <a:avLst/>
          </a:prstGeom>
          <a:noFill/>
        </p:spPr>
        <p:txBody>
          <a:bodyPr wrap="square" rtlCol="0">
            <a:spAutoFit/>
          </a:bodyPr>
          <a:lstStyle/>
          <a:p>
            <a:r>
              <a:rPr lang="en-US" sz="1200" b="1" dirty="0">
                <a:latin typeface="Arial" panose="020B0604020202020204" pitchFamily="34" charset="0"/>
                <a:cs typeface="Arial" panose="020B0604020202020204" pitchFamily="34" charset="0"/>
              </a:rPr>
              <a:t>*PPP experience includes evidence of the Respondent’s ability to undertake an integrated non traditional approach to project financing and commissioning of similar project (i.e. not just EPC contracting).</a:t>
            </a:r>
          </a:p>
          <a:p>
            <a:endParaRPr lang="en-US" sz="1200" b="1" dirty="0">
              <a:latin typeface="Arial" panose="020B0604020202020204" pitchFamily="34" charset="0"/>
              <a:cs typeface="Arial" panose="020B0604020202020204" pitchFamily="34" charset="0"/>
            </a:endParaRPr>
          </a:p>
          <a:p>
            <a:pPr marL="285750" indent="-285750">
              <a:buFont typeface="Wingdings" panose="05000000000000000000" pitchFamily="2" charset="2"/>
              <a:buChar char="ü"/>
            </a:pPr>
            <a:r>
              <a:rPr lang="en-US" sz="1200" b="1" dirty="0">
                <a:latin typeface="Arial" panose="020B0604020202020204" pitchFamily="34" charset="0"/>
                <a:cs typeface="Arial" panose="020B0604020202020204" pitchFamily="34" charset="0"/>
              </a:rPr>
              <a:t>Qualifying experience would include previous projects where the Respondent undertook the Design, Build and Operate (DBO) of similar projects or other forms of integrated delivery models. We encourage interested Respondents to provide sufficient relevant qualifying experience as only the information provided in the SOQ will be evaluated.</a:t>
            </a:r>
          </a:p>
        </p:txBody>
      </p:sp>
    </p:spTree>
    <p:extLst>
      <p:ext uri="{BB962C8B-B14F-4D97-AF65-F5344CB8AC3E}">
        <p14:creationId xmlns:p14="http://schemas.microsoft.com/office/powerpoint/2010/main" val="58797193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7FB1B0-5C98-445E-9AF5-73BD0F3B3336}"/>
              </a:ext>
            </a:extLst>
          </p:cNvPr>
          <p:cNvSpPr>
            <a:spLocks noGrp="1"/>
          </p:cNvSpPr>
          <p:nvPr>
            <p:ph type="title"/>
          </p:nvPr>
        </p:nvSpPr>
        <p:spPr/>
        <p:txBody>
          <a:bodyPr/>
          <a:lstStyle/>
          <a:p>
            <a:r>
              <a:rPr lang="en-GB" dirty="0"/>
              <a:t>The Qatar Schools PPP Project</a:t>
            </a:r>
          </a:p>
        </p:txBody>
      </p:sp>
      <p:sp>
        <p:nvSpPr>
          <p:cNvPr id="3" name="Slide Number Placeholder 2">
            <a:extLst>
              <a:ext uri="{FF2B5EF4-FFF2-40B4-BE49-F238E27FC236}">
                <a16:creationId xmlns:a16="http://schemas.microsoft.com/office/drawing/2014/main" id="{6E6C1549-2162-4C44-9753-65B4B85DC64C}"/>
              </a:ext>
            </a:extLst>
          </p:cNvPr>
          <p:cNvSpPr>
            <a:spLocks noGrp="1"/>
          </p:cNvSpPr>
          <p:nvPr>
            <p:ph type="sldNum" sz="quarter" idx="12"/>
          </p:nvPr>
        </p:nvSpPr>
        <p:spPr/>
        <p:txBody>
          <a:bodyPr/>
          <a:lstStyle/>
          <a:p>
            <a:fld id="{9AD10803-7FE1-45F7-884C-C0236A56194E}" type="slidenum">
              <a:rPr lang="en-GB" smtClean="0"/>
              <a:pPr/>
              <a:t>2</a:t>
            </a:fld>
            <a:endParaRPr lang="en-GB" dirty="0"/>
          </a:p>
        </p:txBody>
      </p:sp>
      <p:pic>
        <p:nvPicPr>
          <p:cNvPr id="4" name="Picture 2" descr="Image result for qatar map images gray">
            <a:extLst>
              <a:ext uri="{FF2B5EF4-FFF2-40B4-BE49-F238E27FC236}">
                <a16:creationId xmlns:a16="http://schemas.microsoft.com/office/drawing/2014/main" id="{DC73D7B6-FAB2-4F12-B412-B891D730CF52}"/>
              </a:ext>
            </a:extLst>
          </p:cNvPr>
          <p:cNvPicPr>
            <a:picLocks noChangeAspect="1" noChangeArrowheads="1"/>
          </p:cNvPicPr>
          <p:nvPr/>
        </p:nvPicPr>
        <p:blipFill rotWithShape="1">
          <a:blip r:embed="rId2">
            <a:extLst>
              <a:ext uri="{BEBA8EAE-BF5A-486C-A8C5-ECC9F3942E4B}">
                <a14:imgProps xmlns:a14="http://schemas.microsoft.com/office/drawing/2010/main">
                  <a14:imgLayer r:embed="rId3">
                    <a14:imgEffect>
                      <a14:brightnessContrast bright="34000"/>
                    </a14:imgEffect>
                  </a14:imgLayer>
                </a14:imgProps>
              </a:ext>
              <a:ext uri="{28A0092B-C50C-407E-A947-70E740481C1C}">
                <a14:useLocalDpi xmlns:a14="http://schemas.microsoft.com/office/drawing/2010/main" val="0"/>
              </a:ext>
            </a:extLst>
          </a:blip>
          <a:srcRect l="32653" t="13568" r="32452" b="21248"/>
          <a:stretch/>
        </p:blipFill>
        <p:spPr bwMode="auto">
          <a:xfrm>
            <a:off x="819511" y="1624388"/>
            <a:ext cx="2746920" cy="5541818"/>
          </a:xfrm>
          <a:prstGeom prst="rect">
            <a:avLst/>
          </a:prstGeom>
          <a:solidFill>
            <a:srgbClr val="F3C5DD"/>
          </a:solidFill>
          <a:extLst/>
        </p:spPr>
      </p:pic>
      <p:graphicFrame>
        <p:nvGraphicFramePr>
          <p:cNvPr id="5" name="Table 4">
            <a:extLst>
              <a:ext uri="{FF2B5EF4-FFF2-40B4-BE49-F238E27FC236}">
                <a16:creationId xmlns:a16="http://schemas.microsoft.com/office/drawing/2014/main" id="{18D49655-7C4B-437F-8D6D-C229F164454A}"/>
              </a:ext>
            </a:extLst>
          </p:cNvPr>
          <p:cNvGraphicFramePr>
            <a:graphicFrameLocks noGrp="1"/>
          </p:cNvGraphicFramePr>
          <p:nvPr>
            <p:extLst>
              <p:ext uri="{D42A27DB-BD31-4B8C-83A1-F6EECF244321}">
                <p14:modId xmlns:p14="http://schemas.microsoft.com/office/powerpoint/2010/main" val="2845816314"/>
              </p:ext>
            </p:extLst>
          </p:nvPr>
        </p:nvGraphicFramePr>
        <p:xfrm>
          <a:off x="4494064" y="2302024"/>
          <a:ext cx="5228978" cy="2856795"/>
        </p:xfrm>
        <a:graphic>
          <a:graphicData uri="http://schemas.openxmlformats.org/drawingml/2006/table">
            <a:tbl>
              <a:tblPr firstRow="1" bandRow="1">
                <a:tableStyleId>{9D7B26C5-4107-4FEC-AEDC-1716B250A1EF}</a:tableStyleId>
              </a:tblPr>
              <a:tblGrid>
                <a:gridCol w="2047304">
                  <a:extLst>
                    <a:ext uri="{9D8B030D-6E8A-4147-A177-3AD203B41FA5}">
                      <a16:colId xmlns:a16="http://schemas.microsoft.com/office/drawing/2014/main" val="1460136631"/>
                    </a:ext>
                  </a:extLst>
                </a:gridCol>
                <a:gridCol w="1590837">
                  <a:extLst>
                    <a:ext uri="{9D8B030D-6E8A-4147-A177-3AD203B41FA5}">
                      <a16:colId xmlns:a16="http://schemas.microsoft.com/office/drawing/2014/main" val="3262050829"/>
                    </a:ext>
                  </a:extLst>
                </a:gridCol>
                <a:gridCol w="1590837">
                  <a:extLst>
                    <a:ext uri="{9D8B030D-6E8A-4147-A177-3AD203B41FA5}">
                      <a16:colId xmlns:a16="http://schemas.microsoft.com/office/drawing/2014/main" val="2925143923"/>
                    </a:ext>
                  </a:extLst>
                </a:gridCol>
              </a:tblGrid>
              <a:tr h="577091">
                <a:tc>
                  <a:txBody>
                    <a:bodyPr/>
                    <a:lstStyle/>
                    <a:p>
                      <a:r>
                        <a:rPr lang="en-US" sz="1400" b="1" dirty="0">
                          <a:solidFill>
                            <a:schemeClr val="bg1"/>
                          </a:solidFill>
                          <a:latin typeface="Arial" panose="020B0604020202020204" pitchFamily="34" charset="0"/>
                          <a:cs typeface="Arial" panose="020B0604020202020204" pitchFamily="34" charset="0"/>
                        </a:rPr>
                        <a:t>Planned Deal Flow</a:t>
                      </a:r>
                    </a:p>
                  </a:txBody>
                  <a:tcPr anchor="ctr">
                    <a:lnL>
                      <a:noFill/>
                    </a:lnL>
                    <a:lnR w="28575" cap="flat" cmpd="sng" algn="ctr">
                      <a:solidFill>
                        <a:schemeClr val="bg1"/>
                      </a:solidFill>
                      <a:prstDash val="solid"/>
                      <a:round/>
                      <a:headEnd type="none" w="med" len="med"/>
                      <a:tailEnd type="none" w="med" len="med"/>
                    </a:lnR>
                    <a:lnT w="12700" cap="flat" cmpd="sng" algn="ctr">
                      <a:solidFill>
                        <a:srgbClr val="910C32"/>
                      </a:solidFill>
                      <a:prstDash val="solid"/>
                      <a:round/>
                      <a:headEnd type="none" w="med" len="med"/>
                      <a:tailEnd type="none" w="med" len="med"/>
                    </a:lnT>
                    <a:lnB w="12700" cap="flat" cmpd="sng" algn="ctr">
                      <a:solidFill>
                        <a:srgbClr val="910C32"/>
                      </a:solidFill>
                      <a:prstDash val="solid"/>
                      <a:round/>
                      <a:headEnd type="none" w="med" len="med"/>
                      <a:tailEnd type="none" w="med" len="med"/>
                    </a:lnB>
                    <a:lnTlToBr w="12700" cmpd="sng">
                      <a:noFill/>
                      <a:prstDash val="solid"/>
                    </a:lnTlToBr>
                    <a:lnBlToTr w="12700" cmpd="sng">
                      <a:noFill/>
                      <a:prstDash val="solid"/>
                    </a:lnBlToTr>
                    <a:solidFill>
                      <a:srgbClr val="A32165"/>
                    </a:solidFill>
                  </a:tcPr>
                </a:tc>
                <a:tc>
                  <a:txBody>
                    <a:bodyPr/>
                    <a:lstStyle/>
                    <a:p>
                      <a:r>
                        <a:rPr lang="en-US" sz="1400" b="1" dirty="0">
                          <a:solidFill>
                            <a:schemeClr val="bg1"/>
                          </a:solidFill>
                          <a:latin typeface="Arial" panose="020B0604020202020204" pitchFamily="34" charset="0"/>
                          <a:cs typeface="Arial" panose="020B0604020202020204" pitchFamily="34" charset="0"/>
                        </a:rPr>
                        <a:t>RFP date</a:t>
                      </a: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12700" cap="flat" cmpd="sng" algn="ctr">
                      <a:solidFill>
                        <a:srgbClr val="910C32"/>
                      </a:solidFill>
                      <a:prstDash val="solid"/>
                      <a:round/>
                      <a:headEnd type="none" w="med" len="med"/>
                      <a:tailEnd type="none" w="med" len="med"/>
                    </a:lnT>
                    <a:lnB w="12700" cap="flat" cmpd="sng" algn="ctr">
                      <a:solidFill>
                        <a:srgbClr val="910C32"/>
                      </a:solidFill>
                      <a:prstDash val="solid"/>
                      <a:round/>
                      <a:headEnd type="none" w="med" len="med"/>
                      <a:tailEnd type="none" w="med" len="med"/>
                    </a:lnB>
                    <a:lnTlToBr w="12700" cmpd="sng">
                      <a:noFill/>
                      <a:prstDash val="solid"/>
                    </a:lnTlToBr>
                    <a:lnBlToTr w="12700" cmpd="sng">
                      <a:noFill/>
                      <a:prstDash val="solid"/>
                    </a:lnBlToTr>
                    <a:solidFill>
                      <a:srgbClr val="A32165"/>
                    </a:solidFill>
                  </a:tcPr>
                </a:tc>
                <a:tc>
                  <a:txBody>
                    <a:bodyPr/>
                    <a:lstStyle/>
                    <a:p>
                      <a:r>
                        <a:rPr lang="en-US" sz="1400" b="1" dirty="0">
                          <a:solidFill>
                            <a:schemeClr val="bg1"/>
                          </a:solidFill>
                          <a:latin typeface="Arial" panose="020B0604020202020204" pitchFamily="34" charset="0"/>
                          <a:cs typeface="Arial" panose="020B0604020202020204" pitchFamily="34" charset="0"/>
                        </a:rPr>
                        <a:t>Expected Delivery date</a:t>
                      </a:r>
                    </a:p>
                  </a:txBody>
                  <a:tcPr anchor="ctr">
                    <a:lnL w="28575" cap="flat" cmpd="sng" algn="ctr">
                      <a:solidFill>
                        <a:schemeClr val="bg1"/>
                      </a:solidFill>
                      <a:prstDash val="solid"/>
                      <a:round/>
                      <a:headEnd type="none" w="med" len="med"/>
                      <a:tailEnd type="none" w="med" len="med"/>
                    </a:lnL>
                    <a:lnR>
                      <a:noFill/>
                    </a:lnR>
                    <a:lnT w="12700" cap="flat" cmpd="sng" algn="ctr">
                      <a:solidFill>
                        <a:srgbClr val="910C32"/>
                      </a:solidFill>
                      <a:prstDash val="solid"/>
                      <a:round/>
                      <a:headEnd type="none" w="med" len="med"/>
                      <a:tailEnd type="none" w="med" len="med"/>
                    </a:lnT>
                    <a:lnB w="12700" cap="flat" cmpd="sng" algn="ctr">
                      <a:solidFill>
                        <a:srgbClr val="910C32"/>
                      </a:solidFill>
                      <a:prstDash val="solid"/>
                      <a:round/>
                      <a:headEnd type="none" w="med" len="med"/>
                      <a:tailEnd type="none" w="med" len="med"/>
                    </a:lnB>
                    <a:lnTlToBr w="12700" cmpd="sng">
                      <a:noFill/>
                      <a:prstDash val="solid"/>
                    </a:lnTlToBr>
                    <a:lnBlToTr w="12700" cmpd="sng">
                      <a:noFill/>
                      <a:prstDash val="solid"/>
                    </a:lnBlToTr>
                    <a:solidFill>
                      <a:srgbClr val="A32165"/>
                    </a:solidFill>
                  </a:tcPr>
                </a:tc>
                <a:extLst>
                  <a:ext uri="{0D108BD9-81ED-4DB2-BD59-A6C34878D82A}">
                    <a16:rowId xmlns:a16="http://schemas.microsoft.com/office/drawing/2014/main" val="2523711287"/>
                  </a:ext>
                </a:extLst>
              </a:tr>
              <a:tr h="569926">
                <a:tc>
                  <a:txBody>
                    <a:bodyPr/>
                    <a:lstStyle/>
                    <a:p>
                      <a:r>
                        <a:rPr lang="en-US" sz="1400" dirty="0">
                          <a:latin typeface="Arial" panose="020B0604020202020204" pitchFamily="34" charset="0"/>
                          <a:cs typeface="Arial" panose="020B0604020202020204" pitchFamily="34" charset="0"/>
                        </a:rPr>
                        <a:t>Package 1: 8 schools</a:t>
                      </a:r>
                    </a:p>
                    <a:p>
                      <a:r>
                        <a:rPr lang="en-US" sz="1400" b="1" dirty="0">
                          <a:solidFill>
                            <a:srgbClr val="AA2269"/>
                          </a:solidFill>
                          <a:latin typeface="Arial" panose="020B0604020202020204" pitchFamily="34" charset="0"/>
                          <a:cs typeface="Arial" panose="020B0604020202020204" pitchFamily="34" charset="0"/>
                        </a:rPr>
                        <a:t>(Under Procurement)</a:t>
                      </a:r>
                    </a:p>
                  </a:txBody>
                  <a:tcPr>
                    <a:lnR w="12700" cap="flat" cmpd="sng" algn="ctr">
                      <a:solidFill>
                        <a:schemeClr val="bg2">
                          <a:lumMod val="90000"/>
                        </a:schemeClr>
                      </a:solidFill>
                      <a:prstDash val="solid"/>
                      <a:round/>
                      <a:headEnd type="none" w="med" len="med"/>
                      <a:tailEnd type="none" w="med" len="med"/>
                    </a:lnR>
                    <a:lnT w="12700" cap="flat" cmpd="sng" algn="ctr">
                      <a:solidFill>
                        <a:srgbClr val="910C32"/>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solidFill>
                      <a:srgbClr val="F3C5DD">
                        <a:alpha val="20000"/>
                      </a:srgbClr>
                    </a:solidFill>
                  </a:tcPr>
                </a:tc>
                <a:tc>
                  <a:txBody>
                    <a:bodyPr/>
                    <a:lstStyle/>
                    <a:p>
                      <a:pPr algn="ctr"/>
                      <a:r>
                        <a:rPr lang="en-US" sz="1400" dirty="0">
                          <a:latin typeface="Arial" panose="020B0604020202020204" pitchFamily="34" charset="0"/>
                          <a:cs typeface="Arial" panose="020B0604020202020204" pitchFamily="34" charset="0"/>
                        </a:rPr>
                        <a:t>May 2019</a:t>
                      </a:r>
                    </a:p>
                  </a:txBody>
                  <a:tcPr anchor="ctr">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2700" cap="flat" cmpd="sng" algn="ctr">
                      <a:solidFill>
                        <a:srgbClr val="910C32"/>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solidFill>
                      <a:srgbClr val="F3C5DD">
                        <a:alpha val="20000"/>
                      </a:srgbClr>
                    </a:solidFill>
                  </a:tcPr>
                </a:tc>
                <a:tc>
                  <a:txBody>
                    <a:bodyPr/>
                    <a:lstStyle/>
                    <a:p>
                      <a:pPr algn="ctr"/>
                      <a:r>
                        <a:rPr lang="en-US" sz="1400" dirty="0">
                          <a:latin typeface="Arial" panose="020B0604020202020204" pitchFamily="34" charset="0"/>
                          <a:cs typeface="Arial" panose="020B0604020202020204" pitchFamily="34" charset="0"/>
                        </a:rPr>
                        <a:t>2022</a:t>
                      </a:r>
                    </a:p>
                  </a:txBody>
                  <a:tcPr anchor="ctr">
                    <a:lnL w="12700" cap="flat" cmpd="sng" algn="ctr">
                      <a:solidFill>
                        <a:schemeClr val="bg2">
                          <a:lumMod val="90000"/>
                        </a:schemeClr>
                      </a:solidFill>
                      <a:prstDash val="solid"/>
                      <a:round/>
                      <a:headEnd type="none" w="med" len="med"/>
                      <a:tailEnd type="none" w="med" len="med"/>
                    </a:lnL>
                    <a:lnT w="12700" cap="flat" cmpd="sng" algn="ctr">
                      <a:solidFill>
                        <a:srgbClr val="910C32"/>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solidFill>
                      <a:srgbClr val="F3C5DD">
                        <a:alpha val="20000"/>
                      </a:srgbClr>
                    </a:solidFill>
                  </a:tcPr>
                </a:tc>
                <a:extLst>
                  <a:ext uri="{0D108BD9-81ED-4DB2-BD59-A6C34878D82A}">
                    <a16:rowId xmlns:a16="http://schemas.microsoft.com/office/drawing/2014/main" val="3562168791"/>
                  </a:ext>
                </a:extLst>
              </a:tr>
              <a:tr h="569926">
                <a:tc>
                  <a:txBody>
                    <a:bodyPr/>
                    <a:lstStyle/>
                    <a:p>
                      <a:r>
                        <a:rPr lang="en-US" sz="1400" dirty="0">
                          <a:latin typeface="Arial" panose="020B0604020202020204" pitchFamily="34" charset="0"/>
                          <a:cs typeface="Arial" panose="020B0604020202020204" pitchFamily="34" charset="0"/>
                        </a:rPr>
                        <a:t>Package 2: 12 + 2* schools</a:t>
                      </a:r>
                    </a:p>
                  </a:txBody>
                  <a:tcPr anchor="ctr">
                    <a:lnR w="12700" cap="flat" cmpd="sng" algn="ctr">
                      <a:solidFill>
                        <a:schemeClr val="bg2">
                          <a:lumMod val="90000"/>
                        </a:schemeClr>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tcPr>
                </a:tc>
                <a:tc>
                  <a:txBody>
                    <a:bodyPr/>
                    <a:lstStyle/>
                    <a:p>
                      <a:pPr algn="ctr"/>
                      <a:r>
                        <a:rPr lang="en-US" sz="1400" dirty="0">
                          <a:latin typeface="Arial" panose="020B0604020202020204" pitchFamily="34" charset="0"/>
                          <a:cs typeface="Arial" panose="020B0604020202020204" pitchFamily="34" charset="0"/>
                        </a:rPr>
                        <a:t>March 2020</a:t>
                      </a:r>
                    </a:p>
                  </a:txBody>
                  <a:tcPr anchor="ctr">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tcPr>
                </a:tc>
                <a:tc>
                  <a:txBody>
                    <a:bodyPr/>
                    <a:lstStyle/>
                    <a:p>
                      <a:pPr algn="ctr"/>
                      <a:r>
                        <a:rPr lang="en-US" sz="1400" dirty="0">
                          <a:latin typeface="Arial" panose="020B0604020202020204" pitchFamily="34" charset="0"/>
                          <a:cs typeface="Arial" panose="020B0604020202020204" pitchFamily="34" charset="0"/>
                        </a:rPr>
                        <a:t>2023</a:t>
                      </a:r>
                    </a:p>
                  </a:txBody>
                  <a:tcPr anchor="ctr">
                    <a:lnL w="12700" cap="flat" cmpd="sng" algn="ctr">
                      <a:solidFill>
                        <a:schemeClr val="bg2">
                          <a:lumMod val="90000"/>
                        </a:schemeClr>
                      </a:solidFill>
                      <a:prstDash val="solid"/>
                      <a:round/>
                      <a:headEnd type="none" w="med" len="med"/>
                      <a:tailEnd type="none" w="med" len="med"/>
                    </a:lnL>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tcPr>
                </a:tc>
                <a:extLst>
                  <a:ext uri="{0D108BD9-81ED-4DB2-BD59-A6C34878D82A}">
                    <a16:rowId xmlns:a16="http://schemas.microsoft.com/office/drawing/2014/main" val="1830858234"/>
                  </a:ext>
                </a:extLst>
              </a:tr>
              <a:tr h="569926">
                <a:tc>
                  <a:txBody>
                    <a:bodyPr/>
                    <a:lstStyle/>
                    <a:p>
                      <a:r>
                        <a:rPr lang="en-US" sz="1400" dirty="0">
                          <a:latin typeface="Arial" panose="020B0604020202020204" pitchFamily="34" charset="0"/>
                          <a:cs typeface="Arial" panose="020B0604020202020204" pitchFamily="34" charset="0"/>
                        </a:rPr>
                        <a:t>Package 3: 14 schools</a:t>
                      </a:r>
                    </a:p>
                  </a:txBody>
                  <a:tcPr anchor="ctr">
                    <a:lnR w="12700" cap="flat" cmpd="sng" algn="ctr">
                      <a:solidFill>
                        <a:schemeClr val="bg2">
                          <a:lumMod val="90000"/>
                        </a:schemeClr>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solidFill>
                      <a:srgbClr val="F3C5DD">
                        <a:alpha val="20000"/>
                      </a:srgbClr>
                    </a:solidFill>
                  </a:tcPr>
                </a:tc>
                <a:tc>
                  <a:txBody>
                    <a:bodyPr/>
                    <a:lstStyle/>
                    <a:p>
                      <a:pPr algn="ctr"/>
                      <a:r>
                        <a:rPr lang="en-US" sz="1400" dirty="0">
                          <a:latin typeface="Arial" panose="020B0604020202020204" pitchFamily="34" charset="0"/>
                          <a:cs typeface="Arial" panose="020B0604020202020204" pitchFamily="34" charset="0"/>
                        </a:rPr>
                        <a:t>TBC</a:t>
                      </a:r>
                    </a:p>
                  </a:txBody>
                  <a:tcPr anchor="ctr">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solidFill>
                      <a:srgbClr val="F3C5DD">
                        <a:alpha val="20000"/>
                      </a:srgbClr>
                    </a:solidFill>
                  </a:tcPr>
                </a:tc>
                <a:tc>
                  <a:txBody>
                    <a:bodyPr/>
                    <a:lstStyle/>
                    <a:p>
                      <a:pPr algn="ctr"/>
                      <a:r>
                        <a:rPr lang="en-US" sz="1400" dirty="0">
                          <a:latin typeface="Arial" panose="020B0604020202020204" pitchFamily="34" charset="0"/>
                          <a:cs typeface="Arial" panose="020B0604020202020204" pitchFamily="34" charset="0"/>
                        </a:rPr>
                        <a:t>2024</a:t>
                      </a:r>
                    </a:p>
                  </a:txBody>
                  <a:tcPr anchor="ctr">
                    <a:lnL w="12700" cap="flat" cmpd="sng" algn="ctr">
                      <a:solidFill>
                        <a:schemeClr val="bg2">
                          <a:lumMod val="90000"/>
                        </a:schemeClr>
                      </a:solidFill>
                      <a:prstDash val="solid"/>
                      <a:round/>
                      <a:headEnd type="none" w="med" len="med"/>
                      <a:tailEnd type="none" w="med" len="med"/>
                    </a:lnL>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solidFill>
                      <a:srgbClr val="F3C5DD">
                        <a:alpha val="20000"/>
                      </a:srgbClr>
                    </a:solidFill>
                  </a:tcPr>
                </a:tc>
                <a:extLst>
                  <a:ext uri="{0D108BD9-81ED-4DB2-BD59-A6C34878D82A}">
                    <a16:rowId xmlns:a16="http://schemas.microsoft.com/office/drawing/2014/main" val="3955675716"/>
                  </a:ext>
                </a:extLst>
              </a:tr>
              <a:tr h="569926">
                <a:tc>
                  <a:txBody>
                    <a:bodyPr/>
                    <a:lstStyle/>
                    <a:p>
                      <a:r>
                        <a:rPr lang="en-US" sz="1400" dirty="0">
                          <a:latin typeface="Arial" panose="020B0604020202020204" pitchFamily="34" charset="0"/>
                          <a:cs typeface="Arial" panose="020B0604020202020204" pitchFamily="34" charset="0"/>
                        </a:rPr>
                        <a:t>Package 4: 11 schools</a:t>
                      </a:r>
                    </a:p>
                  </a:txBody>
                  <a:tcPr anchor="ctr">
                    <a:lnR w="12700" cap="flat" cmpd="sng" algn="ctr">
                      <a:solidFill>
                        <a:schemeClr val="bg2">
                          <a:lumMod val="90000"/>
                        </a:schemeClr>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tcPr>
                </a:tc>
                <a:tc>
                  <a:txBody>
                    <a:bodyPr/>
                    <a:lstStyle/>
                    <a:p>
                      <a:pPr algn="ctr"/>
                      <a:r>
                        <a:rPr lang="en-US" sz="1400" dirty="0">
                          <a:latin typeface="Arial" panose="020B0604020202020204" pitchFamily="34" charset="0"/>
                          <a:cs typeface="Arial" panose="020B0604020202020204" pitchFamily="34" charset="0"/>
                        </a:rPr>
                        <a:t>TBC</a:t>
                      </a:r>
                    </a:p>
                  </a:txBody>
                  <a:tcPr anchor="ctr">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tcPr>
                </a:tc>
                <a:tc>
                  <a:txBody>
                    <a:bodyPr/>
                    <a:lstStyle/>
                    <a:p>
                      <a:pPr algn="ctr"/>
                      <a:r>
                        <a:rPr lang="en-US" sz="1400" dirty="0">
                          <a:latin typeface="Arial" panose="020B0604020202020204" pitchFamily="34" charset="0"/>
                          <a:cs typeface="Arial" panose="020B0604020202020204" pitchFamily="34" charset="0"/>
                        </a:rPr>
                        <a:t>2025</a:t>
                      </a:r>
                    </a:p>
                  </a:txBody>
                  <a:tcPr anchor="ctr">
                    <a:lnL w="12700" cap="flat" cmpd="sng" algn="ctr">
                      <a:solidFill>
                        <a:schemeClr val="bg2">
                          <a:lumMod val="90000"/>
                        </a:schemeClr>
                      </a:solidFill>
                      <a:prstDash val="solid"/>
                      <a:round/>
                      <a:headEnd type="none" w="med" len="med"/>
                      <a:tailEnd type="none" w="med" len="med"/>
                    </a:lnL>
                    <a:lnT w="12700" cap="flat" cmpd="sng" algn="ctr">
                      <a:solidFill>
                        <a:schemeClr val="bg2">
                          <a:lumMod val="90000"/>
                        </a:schemeClr>
                      </a:solidFill>
                      <a:prstDash val="solid"/>
                      <a:round/>
                      <a:headEnd type="none" w="med" len="med"/>
                      <a:tailEnd type="none" w="med" len="med"/>
                    </a:lnT>
                  </a:tcPr>
                </a:tc>
                <a:extLst>
                  <a:ext uri="{0D108BD9-81ED-4DB2-BD59-A6C34878D82A}">
                    <a16:rowId xmlns:a16="http://schemas.microsoft.com/office/drawing/2014/main" val="2832683101"/>
                  </a:ext>
                </a:extLst>
              </a:tr>
            </a:tbl>
          </a:graphicData>
        </a:graphic>
      </p:graphicFrame>
      <p:sp>
        <p:nvSpPr>
          <p:cNvPr id="7" name="Rectangle 6">
            <a:extLst>
              <a:ext uri="{FF2B5EF4-FFF2-40B4-BE49-F238E27FC236}">
                <a16:creationId xmlns:a16="http://schemas.microsoft.com/office/drawing/2014/main" id="{692BD8D1-99F8-48BF-9C80-12368B8BA4CE}"/>
              </a:ext>
            </a:extLst>
          </p:cNvPr>
          <p:cNvSpPr/>
          <p:nvPr/>
        </p:nvSpPr>
        <p:spPr>
          <a:xfrm>
            <a:off x="1055621" y="6198285"/>
            <a:ext cx="7200800" cy="738664"/>
          </a:xfrm>
          <a:prstGeom prst="rect">
            <a:avLst/>
          </a:prstGeom>
        </p:spPr>
        <p:txBody>
          <a:bodyPr wrap="square" lIns="0" rIns="0">
            <a:spAutoFit/>
          </a:bodyPr>
          <a:lstStyle/>
          <a:p>
            <a:pPr algn="just"/>
            <a:r>
              <a:rPr lang="en-US" sz="1400" dirty="0">
                <a:latin typeface="Arial" panose="020B0604020202020204" pitchFamily="34" charset="0"/>
                <a:cs typeface="Arial" panose="020B0604020202020204" pitchFamily="34" charset="0"/>
              </a:rPr>
              <a:t>The Project has been launched to help the State of Qatar meet its increasing demand for good quality educational facilities. This demand is in line with the government’s vision 2030 and Qatar Second National Development Strategy 2018-2022. </a:t>
            </a:r>
          </a:p>
        </p:txBody>
      </p:sp>
      <p:sp>
        <p:nvSpPr>
          <p:cNvPr id="8" name="Rectangle 7">
            <a:extLst>
              <a:ext uri="{FF2B5EF4-FFF2-40B4-BE49-F238E27FC236}">
                <a16:creationId xmlns:a16="http://schemas.microsoft.com/office/drawing/2014/main" id="{88AC484A-4129-49FA-BB33-748203865B54}"/>
              </a:ext>
            </a:extLst>
          </p:cNvPr>
          <p:cNvSpPr/>
          <p:nvPr/>
        </p:nvSpPr>
        <p:spPr>
          <a:xfrm>
            <a:off x="1140768" y="2404005"/>
            <a:ext cx="2176418" cy="2677656"/>
          </a:xfrm>
          <a:prstGeom prst="rect">
            <a:avLst/>
          </a:prstGeom>
        </p:spPr>
        <p:txBody>
          <a:bodyPr wrap="square" lIns="0" rIns="0">
            <a:spAutoFit/>
          </a:bodyPr>
          <a:lstStyle/>
          <a:p>
            <a:pPr>
              <a:lnSpc>
                <a:spcPct val="150000"/>
              </a:lnSpc>
            </a:pPr>
            <a:r>
              <a:rPr lang="en-US" sz="1400" b="1" dirty="0">
                <a:latin typeface="Arial" panose="020B0604020202020204" pitchFamily="34" charset="0"/>
                <a:cs typeface="Arial" panose="020B0604020202020204" pitchFamily="34" charset="0"/>
              </a:rPr>
              <a:t>Qatar has identified 47 schools to be implemented under a PPP framework. The 47 schools will be divided into 4 packages, each consisting of 8-14 schools.</a:t>
            </a:r>
          </a:p>
        </p:txBody>
      </p:sp>
      <p:cxnSp>
        <p:nvCxnSpPr>
          <p:cNvPr id="9" name="Straight Connector 8">
            <a:extLst>
              <a:ext uri="{FF2B5EF4-FFF2-40B4-BE49-F238E27FC236}">
                <a16:creationId xmlns:a16="http://schemas.microsoft.com/office/drawing/2014/main" id="{C3EC6866-66B4-4AD2-B11D-5805470949E1}"/>
              </a:ext>
            </a:extLst>
          </p:cNvPr>
          <p:cNvCxnSpPr>
            <a:cxnSpLocks/>
          </p:cNvCxnSpPr>
          <p:nvPr/>
        </p:nvCxnSpPr>
        <p:spPr>
          <a:xfrm>
            <a:off x="924743" y="6178648"/>
            <a:ext cx="7738081" cy="0"/>
          </a:xfrm>
          <a:prstGeom prst="line">
            <a:avLst/>
          </a:prstGeom>
          <a:noFill/>
          <a:ln w="28575">
            <a:solidFill>
              <a:srgbClr val="910C32"/>
            </a:solidFill>
          </a:ln>
        </p:spPr>
        <p:style>
          <a:lnRef idx="2">
            <a:schemeClr val="accent1">
              <a:shade val="50000"/>
            </a:schemeClr>
          </a:lnRef>
          <a:fillRef idx="1">
            <a:schemeClr val="accent1"/>
          </a:fillRef>
          <a:effectRef idx="0">
            <a:schemeClr val="accent1"/>
          </a:effectRef>
          <a:fontRef idx="minor">
            <a:schemeClr val="lt1"/>
          </a:fontRef>
        </p:style>
      </p:cxnSp>
      <p:cxnSp>
        <p:nvCxnSpPr>
          <p:cNvPr id="10" name="Straight Connector 9">
            <a:extLst>
              <a:ext uri="{FF2B5EF4-FFF2-40B4-BE49-F238E27FC236}">
                <a16:creationId xmlns:a16="http://schemas.microsoft.com/office/drawing/2014/main" id="{97640F04-3B21-441B-905F-837009BF540C}"/>
              </a:ext>
            </a:extLst>
          </p:cNvPr>
          <p:cNvCxnSpPr>
            <a:cxnSpLocks/>
          </p:cNvCxnSpPr>
          <p:nvPr/>
        </p:nvCxnSpPr>
        <p:spPr>
          <a:xfrm>
            <a:off x="924743" y="7164610"/>
            <a:ext cx="7643613" cy="0"/>
          </a:xfrm>
          <a:prstGeom prst="line">
            <a:avLst/>
          </a:prstGeom>
          <a:noFill/>
          <a:ln w="28575">
            <a:solidFill>
              <a:srgbClr val="910C32"/>
            </a:solidFill>
          </a:ln>
        </p:spPr>
        <p:style>
          <a:lnRef idx="2">
            <a:schemeClr val="accent1">
              <a:shade val="50000"/>
            </a:schemeClr>
          </a:lnRef>
          <a:fillRef idx="1">
            <a:schemeClr val="accent1"/>
          </a:fillRef>
          <a:effectRef idx="0">
            <a:schemeClr val="accent1"/>
          </a:effectRef>
          <a:fontRef idx="minor">
            <a:schemeClr val="lt1"/>
          </a:fontRef>
        </p:style>
      </p:cxnSp>
      <p:sp>
        <p:nvSpPr>
          <p:cNvPr id="11" name="Chevron 14">
            <a:extLst>
              <a:ext uri="{FF2B5EF4-FFF2-40B4-BE49-F238E27FC236}">
                <a16:creationId xmlns:a16="http://schemas.microsoft.com/office/drawing/2014/main" id="{BE6C028E-6493-4581-961D-E91ADAB6E219}"/>
              </a:ext>
            </a:extLst>
          </p:cNvPr>
          <p:cNvSpPr/>
          <p:nvPr/>
        </p:nvSpPr>
        <p:spPr>
          <a:xfrm>
            <a:off x="3476730" y="3385181"/>
            <a:ext cx="461192" cy="715303"/>
          </a:xfrm>
          <a:prstGeom prst="chevron">
            <a:avLst/>
          </a:prstGeom>
          <a:solidFill>
            <a:srgbClr val="8E1D58"/>
          </a:solidFill>
          <a:ln>
            <a:noFill/>
          </a:ln>
        </p:spPr>
        <p:style>
          <a:lnRef idx="2">
            <a:schemeClr val="accent2"/>
          </a:lnRef>
          <a:fillRef idx="1">
            <a:schemeClr val="lt1"/>
          </a:fillRef>
          <a:effectRef idx="0">
            <a:schemeClr val="accent2"/>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dirty="0">
              <a:latin typeface="Arial" panose="020B0604020202020204" pitchFamily="34" charset="0"/>
              <a:cs typeface="Arial" panose="020B0604020202020204" pitchFamily="34" charset="0"/>
            </a:endParaRPr>
          </a:p>
        </p:txBody>
      </p:sp>
      <p:pic>
        <p:nvPicPr>
          <p:cNvPr id="12" name="Picture 11">
            <a:extLst>
              <a:ext uri="{FF2B5EF4-FFF2-40B4-BE49-F238E27FC236}">
                <a16:creationId xmlns:a16="http://schemas.microsoft.com/office/drawing/2014/main" id="{EC1CCFD0-A95E-4E18-A7B5-034A37E5713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557592" y="6198284"/>
            <a:ext cx="1107761" cy="956166"/>
          </a:xfrm>
          <a:prstGeom prst="rect">
            <a:avLst/>
          </a:prstGeom>
          <a:ln w="28575">
            <a:solidFill>
              <a:srgbClr val="8E1D58"/>
            </a:solidFill>
          </a:ln>
        </p:spPr>
      </p:pic>
      <p:sp>
        <p:nvSpPr>
          <p:cNvPr id="13" name="TextBox 12"/>
          <p:cNvSpPr txBox="1"/>
          <p:nvPr/>
        </p:nvSpPr>
        <p:spPr>
          <a:xfrm>
            <a:off x="4494064" y="5208443"/>
            <a:ext cx="5323068" cy="646331"/>
          </a:xfrm>
          <a:prstGeom prst="rect">
            <a:avLst/>
          </a:prstGeom>
          <a:noFill/>
        </p:spPr>
        <p:txBody>
          <a:bodyPr wrap="square" rtlCol="0">
            <a:spAutoFit/>
          </a:bodyPr>
          <a:lstStyle/>
          <a:p>
            <a:r>
              <a:rPr lang="en-US" sz="1200" dirty="0">
                <a:latin typeface="Arial" panose="020B0604020202020204" pitchFamily="34" charset="0"/>
                <a:cs typeface="Arial" panose="020B0604020202020204" pitchFamily="34" charset="0"/>
              </a:rPr>
              <a:t>*Package 2 will include 2 Science &amp;Technology Colleges; to be added to the original project scope specified in the RFQ document. Further details around the Colleges will be circulated to prospective interested respondents.</a:t>
            </a:r>
          </a:p>
        </p:txBody>
      </p:sp>
      <p:sp>
        <p:nvSpPr>
          <p:cNvPr id="16" name="Rectangle 15">
            <a:extLst>
              <a:ext uri="{FF2B5EF4-FFF2-40B4-BE49-F238E27FC236}">
                <a16:creationId xmlns:a16="http://schemas.microsoft.com/office/drawing/2014/main" id="{3E1390E1-6D51-402F-AC87-3E273C86C958}"/>
              </a:ext>
            </a:extLst>
          </p:cNvPr>
          <p:cNvSpPr/>
          <p:nvPr/>
        </p:nvSpPr>
        <p:spPr>
          <a:xfrm>
            <a:off x="4399974" y="3442389"/>
            <a:ext cx="5417158" cy="576063"/>
          </a:xfrm>
          <a:prstGeom prst="rect">
            <a:avLst/>
          </a:prstGeom>
          <a:noFill/>
          <a:ln w="28575">
            <a:solidFill>
              <a:srgbClr val="CC66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08154790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2A8360-A2AC-4870-BD36-184D5B13B15B}"/>
              </a:ext>
            </a:extLst>
          </p:cNvPr>
          <p:cNvSpPr>
            <a:spLocks noGrp="1"/>
          </p:cNvSpPr>
          <p:nvPr>
            <p:ph type="title"/>
          </p:nvPr>
        </p:nvSpPr>
        <p:spPr>
          <a:xfrm>
            <a:off x="1140768" y="717630"/>
            <a:ext cx="7416824" cy="707681"/>
          </a:xfrm>
        </p:spPr>
        <p:txBody>
          <a:bodyPr>
            <a:normAutofit/>
          </a:bodyPr>
          <a:lstStyle/>
          <a:p>
            <a:r>
              <a:rPr lang="en-GB" dirty="0"/>
              <a:t>What we expect from Bidders now in order to achieve compliant and quality submissions during the RFP stage</a:t>
            </a:r>
          </a:p>
        </p:txBody>
      </p:sp>
      <p:sp>
        <p:nvSpPr>
          <p:cNvPr id="19" name="Slide Number Placeholder 2">
            <a:extLst>
              <a:ext uri="{FF2B5EF4-FFF2-40B4-BE49-F238E27FC236}">
                <a16:creationId xmlns:a16="http://schemas.microsoft.com/office/drawing/2014/main" id="{01919794-DFC5-44E8-89BB-BD53FE34B8F3}"/>
              </a:ext>
            </a:extLst>
          </p:cNvPr>
          <p:cNvSpPr>
            <a:spLocks noGrp="1"/>
          </p:cNvSpPr>
          <p:nvPr>
            <p:ph type="sldNum" sz="quarter" idx="12"/>
          </p:nvPr>
        </p:nvSpPr>
        <p:spPr>
          <a:xfrm>
            <a:off x="7104063" y="7204075"/>
            <a:ext cx="2262187" cy="414338"/>
          </a:xfrm>
        </p:spPr>
        <p:txBody>
          <a:bodyPr/>
          <a:lstStyle/>
          <a:p>
            <a:fld id="{9AD10803-7FE1-45F7-884C-C0236A56194E}" type="slidenum">
              <a:rPr lang="en-GB" smtClean="0"/>
              <a:pPr/>
              <a:t>20</a:t>
            </a:fld>
            <a:endParaRPr lang="en-GB" dirty="0"/>
          </a:p>
        </p:txBody>
      </p:sp>
      <p:grpSp>
        <p:nvGrpSpPr>
          <p:cNvPr id="20" name="Feedback"/>
          <p:cNvGrpSpPr/>
          <p:nvPr>
            <p:custDataLst>
              <p:tags r:id="rId1"/>
            </p:custDataLst>
          </p:nvPr>
        </p:nvGrpSpPr>
        <p:grpSpPr>
          <a:xfrm>
            <a:off x="1068761" y="2113280"/>
            <a:ext cx="8297490" cy="5090795"/>
            <a:chOff x="414635" y="1856850"/>
            <a:chExt cx="6395695" cy="3950583"/>
          </a:xfrm>
        </p:grpSpPr>
        <p:sp>
          <p:nvSpPr>
            <p:cNvPr id="21" name="Rectangle 3"/>
            <p:cNvSpPr>
              <a:spLocks noChangeArrowheads="1"/>
            </p:cNvSpPr>
            <p:nvPr/>
          </p:nvSpPr>
          <p:spPr bwMode="auto">
            <a:xfrm>
              <a:off x="414635" y="1856850"/>
              <a:ext cx="3330220" cy="3950583"/>
            </a:xfrm>
            <a:prstGeom prst="rect">
              <a:avLst/>
            </a:prstGeom>
            <a:noFill/>
            <a:ln w="12700">
              <a:solidFill>
                <a:schemeClr val="tx2"/>
              </a:solidFill>
              <a:miter lim="800000"/>
              <a:headEnd/>
              <a:tailEnd/>
            </a:ln>
            <a:effectLst/>
          </p:spPr>
          <p:txBody>
            <a:bodyPr lIns="45720" rIns="45720"/>
            <a:lstStyle/>
            <a:p>
              <a:pPr algn="l">
                <a:spcAft>
                  <a:spcPts val="600"/>
                </a:spcAft>
              </a:pPr>
              <a:r>
                <a:rPr lang="en-GB" sz="1400" b="1" dirty="0">
                  <a:solidFill>
                    <a:srgbClr val="6C1643"/>
                  </a:solidFill>
                  <a:latin typeface="Arial" panose="020B0604020202020204" pitchFamily="34" charset="0"/>
                  <a:cs typeface="Arial" panose="020B0604020202020204" pitchFamily="34" charset="0"/>
                </a:rPr>
                <a:t>Learnings, based on our assessment of previous bid submissions, to help you achieve quality and compliant proposals at later stage:</a:t>
              </a:r>
            </a:p>
            <a:p>
              <a:pPr marL="234000" indent="-228600">
                <a:spcAft>
                  <a:spcPts val="600"/>
                </a:spcAft>
                <a:buFontTx/>
                <a:buChar char="•"/>
              </a:pPr>
              <a:r>
                <a:rPr lang="en-GB" sz="1400" dirty="0">
                  <a:latin typeface="Arial" panose="020B0604020202020204" pitchFamily="34" charset="0"/>
                  <a:cs typeface="Arial" panose="020B0604020202020204" pitchFamily="34" charset="0"/>
                </a:rPr>
                <a:t>It is expected that Bidders approach and identify relevant Grade A Designer, Building and FM Contractors </a:t>
              </a:r>
              <a:r>
                <a:rPr lang="en-GB" sz="1400" b="1" u="sng" dirty="0">
                  <a:latin typeface="Arial" panose="020B0604020202020204" pitchFamily="34" charset="0"/>
                  <a:cs typeface="Arial" panose="020B0604020202020204" pitchFamily="34" charset="0"/>
                </a:rPr>
                <a:t>during the RFQ stage</a:t>
              </a:r>
              <a:r>
                <a:rPr lang="en-GB" sz="1400" b="1" dirty="0">
                  <a:latin typeface="Arial" panose="020B0604020202020204" pitchFamily="34" charset="0"/>
                  <a:cs typeface="Arial" panose="020B0604020202020204" pitchFamily="34" charset="0"/>
                </a:rPr>
                <a:t> </a:t>
              </a:r>
              <a:r>
                <a:rPr lang="en-GB" sz="1400" dirty="0">
                  <a:latin typeface="Arial" panose="020B0604020202020204" pitchFamily="34" charset="0"/>
                  <a:cs typeface="Arial" panose="020B0604020202020204" pitchFamily="34" charset="0"/>
                </a:rPr>
                <a:t>in order to provide the Authority with credible evidence of their ability to meet all project requirements. </a:t>
              </a:r>
            </a:p>
            <a:p>
              <a:pPr marL="234000" indent="-228600">
                <a:spcAft>
                  <a:spcPts val="600"/>
                </a:spcAft>
                <a:buFontTx/>
                <a:buChar char="•"/>
              </a:pPr>
              <a:r>
                <a:rPr lang="en-GB" sz="1400" dirty="0">
                  <a:latin typeface="Arial" panose="020B0604020202020204" pitchFamily="34" charset="0"/>
                  <a:cs typeface="Arial" panose="020B0604020202020204" pitchFamily="34" charset="0"/>
                </a:rPr>
                <a:t>There will be a strict requirement for pre qualified Bidders to submit </a:t>
              </a:r>
              <a:r>
                <a:rPr lang="en-GB" sz="1400" b="1" dirty="0">
                  <a:latin typeface="Arial" panose="020B0604020202020204" pitchFamily="34" charset="0"/>
                  <a:cs typeface="Arial" panose="020B0604020202020204" pitchFamily="34" charset="0"/>
                </a:rPr>
                <a:t>signed Building and FM term sheets </a:t>
              </a:r>
              <a:r>
                <a:rPr lang="en-GB" sz="1400" dirty="0">
                  <a:latin typeface="Arial" panose="020B0604020202020204" pitchFamily="34" charset="0"/>
                  <a:cs typeface="Arial" panose="020B0604020202020204" pitchFamily="34" charset="0"/>
                </a:rPr>
                <a:t>as part of their bid submissions (RFP stage). </a:t>
              </a:r>
            </a:p>
            <a:p>
              <a:pPr marL="234000" indent="-228600">
                <a:spcAft>
                  <a:spcPts val="600"/>
                </a:spcAft>
                <a:buFontTx/>
                <a:buChar char="•"/>
              </a:pPr>
              <a:r>
                <a:rPr lang="en-GB" sz="1400" dirty="0">
                  <a:latin typeface="Arial" panose="020B0604020202020204" pitchFamily="34" charset="0"/>
                  <a:cs typeface="Arial" panose="020B0604020202020204" pitchFamily="34" charset="0"/>
                </a:rPr>
                <a:t>The Designer, Building and FM Contractors can only be replaced during the RFP stage by obtaining a non-objection from the Authority and/or PWA. </a:t>
              </a:r>
            </a:p>
            <a:p>
              <a:pPr marL="234000" indent="-228600">
                <a:spcAft>
                  <a:spcPts val="600"/>
                </a:spcAft>
                <a:buFontTx/>
                <a:buChar char="•"/>
              </a:pPr>
              <a:r>
                <a:rPr lang="en-GB" sz="1400" dirty="0">
                  <a:latin typeface="Arial" panose="020B0604020202020204" pitchFamily="34" charset="0"/>
                  <a:cs typeface="Arial" panose="020B0604020202020204" pitchFamily="34" charset="0"/>
                </a:rPr>
                <a:t>Bidders will be strictly required to provide completed financial term sheets with the financial proposal. It is advisable that Bidders approach lenders early in the RFP process.</a:t>
              </a:r>
            </a:p>
          </p:txBody>
        </p:sp>
        <p:sp>
          <p:nvSpPr>
            <p:cNvPr id="22" name="Freeform 5"/>
            <p:cNvSpPr>
              <a:spLocks/>
            </p:cNvSpPr>
            <p:nvPr/>
          </p:nvSpPr>
          <p:spPr bwMode="auto">
            <a:xfrm>
              <a:off x="3940490" y="2359106"/>
              <a:ext cx="1970793" cy="2762250"/>
            </a:xfrm>
            <a:custGeom>
              <a:avLst/>
              <a:gdLst/>
              <a:ahLst/>
              <a:cxnLst>
                <a:cxn ang="0">
                  <a:pos x="888" y="0"/>
                </a:cxn>
                <a:cxn ang="0">
                  <a:pos x="0" y="0"/>
                </a:cxn>
                <a:cxn ang="0">
                  <a:pos x="0" y="119"/>
                </a:cxn>
                <a:cxn ang="0">
                  <a:pos x="777" y="119"/>
                </a:cxn>
                <a:cxn ang="0">
                  <a:pos x="777" y="993"/>
                </a:cxn>
                <a:cxn ang="0">
                  <a:pos x="135" y="993"/>
                </a:cxn>
                <a:cxn ang="0">
                  <a:pos x="135" y="922"/>
                </a:cxn>
                <a:cxn ang="0">
                  <a:pos x="0" y="1049"/>
                </a:cxn>
                <a:cxn ang="0">
                  <a:pos x="135" y="1176"/>
                </a:cxn>
                <a:cxn ang="0">
                  <a:pos x="135" y="1112"/>
                </a:cxn>
                <a:cxn ang="0">
                  <a:pos x="888" y="1112"/>
                </a:cxn>
                <a:cxn ang="0">
                  <a:pos x="888" y="0"/>
                </a:cxn>
              </a:cxnLst>
              <a:rect l="0" t="0" r="r" b="b"/>
              <a:pathLst>
                <a:path w="889" h="1177">
                  <a:moveTo>
                    <a:pt x="888" y="0"/>
                  </a:moveTo>
                  <a:lnTo>
                    <a:pt x="0" y="0"/>
                  </a:lnTo>
                  <a:lnTo>
                    <a:pt x="0" y="119"/>
                  </a:lnTo>
                  <a:lnTo>
                    <a:pt x="777" y="119"/>
                  </a:lnTo>
                  <a:lnTo>
                    <a:pt x="777" y="993"/>
                  </a:lnTo>
                  <a:lnTo>
                    <a:pt x="135" y="993"/>
                  </a:lnTo>
                  <a:lnTo>
                    <a:pt x="135" y="922"/>
                  </a:lnTo>
                  <a:lnTo>
                    <a:pt x="0" y="1049"/>
                  </a:lnTo>
                  <a:lnTo>
                    <a:pt x="135" y="1176"/>
                  </a:lnTo>
                  <a:lnTo>
                    <a:pt x="135" y="1112"/>
                  </a:lnTo>
                  <a:lnTo>
                    <a:pt x="888" y="1112"/>
                  </a:lnTo>
                  <a:lnTo>
                    <a:pt x="888" y="0"/>
                  </a:lnTo>
                </a:path>
              </a:pathLst>
            </a:custGeom>
            <a:solidFill>
              <a:srgbClr val="891B55"/>
            </a:solidFill>
            <a:ln w="12700" cap="rnd" cmpd="sng">
              <a:noFill/>
              <a:prstDash val="solid"/>
              <a:round/>
              <a:headEnd/>
              <a:tailEnd/>
            </a:ln>
            <a:effectLst/>
          </p:spPr>
          <p:txBody>
            <a:bodyPr lIns="45720" rIns="45720"/>
            <a:lstStyle/>
            <a:p>
              <a:endParaRPr lang="en-GB" dirty="0"/>
            </a:p>
          </p:txBody>
        </p:sp>
        <p:sp>
          <p:nvSpPr>
            <p:cNvPr id="23" name="Rectangle 4"/>
            <p:cNvSpPr>
              <a:spLocks noChangeArrowheads="1"/>
            </p:cNvSpPr>
            <p:nvPr/>
          </p:nvSpPr>
          <p:spPr bwMode="auto">
            <a:xfrm>
              <a:off x="4244388" y="2712884"/>
              <a:ext cx="2565942" cy="1689461"/>
            </a:xfrm>
            <a:prstGeom prst="rect">
              <a:avLst/>
            </a:prstGeom>
            <a:solidFill>
              <a:srgbClr val="E3B7C1"/>
            </a:solidFill>
            <a:ln w="12700">
              <a:noFill/>
              <a:miter lim="800000"/>
              <a:headEnd/>
              <a:tailEnd/>
            </a:ln>
            <a:effectLst/>
          </p:spPr>
          <p:txBody>
            <a:bodyPr lIns="45720" rIns="45720"/>
            <a:lstStyle/>
            <a:p>
              <a:pPr algn="l">
                <a:spcAft>
                  <a:spcPts val="600"/>
                </a:spcAft>
                <a:buClr>
                  <a:schemeClr val="folHlink"/>
                </a:buClr>
              </a:pPr>
              <a:r>
                <a:rPr lang="en-GB" sz="1200" b="1" dirty="0">
                  <a:latin typeface="Arial" panose="020B0604020202020204" pitchFamily="34" charset="0"/>
                  <a:cs typeface="Arial" panose="020B0604020202020204" pitchFamily="34" charset="0"/>
                </a:rPr>
                <a:t>As part of the bid submissions during the RFP stage: </a:t>
              </a:r>
            </a:p>
            <a:p>
              <a:pPr marL="234000" indent="-228600" algn="l">
                <a:spcAft>
                  <a:spcPts val="600"/>
                </a:spcAft>
                <a:buClr>
                  <a:schemeClr val="bg1"/>
                </a:buClr>
                <a:buFontTx/>
                <a:buChar char="•"/>
              </a:pPr>
              <a:r>
                <a:rPr lang="en-GB" sz="1200" b="0" dirty="0">
                  <a:latin typeface="Arial" panose="020B0604020202020204" pitchFamily="34" charset="0"/>
                  <a:cs typeface="Arial" panose="020B0604020202020204" pitchFamily="34" charset="0"/>
                </a:rPr>
                <a:t>Signed Building and FM Contractors Term Sheets will be strictly required</a:t>
              </a:r>
            </a:p>
            <a:p>
              <a:pPr marL="234000" indent="-228600" algn="l">
                <a:spcAft>
                  <a:spcPts val="600"/>
                </a:spcAft>
                <a:buClr>
                  <a:schemeClr val="bg1"/>
                </a:buClr>
                <a:buFontTx/>
                <a:buChar char="•"/>
              </a:pPr>
              <a:r>
                <a:rPr lang="en-GB" sz="1200" dirty="0">
                  <a:latin typeface="Arial" panose="020B0604020202020204" pitchFamily="34" charset="0"/>
                  <a:cs typeface="Arial" panose="020B0604020202020204" pitchFamily="34" charset="0"/>
                </a:rPr>
                <a:t>Integrated service delivery solution, such as FM involvement in Design must be demonstrated</a:t>
              </a:r>
              <a:endParaRPr lang="en-GB" sz="1200" b="0" dirty="0">
                <a:latin typeface="Arial" panose="020B0604020202020204" pitchFamily="34" charset="0"/>
                <a:cs typeface="Arial" panose="020B0604020202020204" pitchFamily="34" charset="0"/>
              </a:endParaRPr>
            </a:p>
            <a:p>
              <a:pPr marL="234000" indent="-228600" algn="l">
                <a:spcAft>
                  <a:spcPts val="600"/>
                </a:spcAft>
                <a:buClr>
                  <a:schemeClr val="bg1"/>
                </a:buClr>
                <a:buFontTx/>
                <a:buChar char="•"/>
              </a:pPr>
              <a:r>
                <a:rPr lang="en-GB" sz="1200" dirty="0">
                  <a:latin typeface="Arial" panose="020B0604020202020204" pitchFamily="34" charset="0"/>
                  <a:cs typeface="Arial" panose="020B0604020202020204" pitchFamily="34" charset="0"/>
                </a:rPr>
                <a:t>Bidders are required to meet all legal, technical and financial compliance requirements</a:t>
              </a:r>
              <a:endParaRPr lang="en-GB" sz="1200" b="0" dirty="0">
                <a:latin typeface="Arial" panose="020B0604020202020204" pitchFamily="34" charset="0"/>
                <a:cs typeface="Arial" panose="020B0604020202020204" pitchFamily="34" charset="0"/>
              </a:endParaRPr>
            </a:p>
          </p:txBody>
        </p:sp>
      </p:grpSp>
      <p:sp>
        <p:nvSpPr>
          <p:cNvPr id="5" name="TextBox 4"/>
          <p:cNvSpPr txBox="1"/>
          <p:nvPr/>
        </p:nvSpPr>
        <p:spPr>
          <a:xfrm>
            <a:off x="5584960" y="2025980"/>
            <a:ext cx="3980744" cy="738664"/>
          </a:xfrm>
          <a:prstGeom prst="rect">
            <a:avLst/>
          </a:prstGeom>
          <a:noFill/>
        </p:spPr>
        <p:txBody>
          <a:bodyPr wrap="square" rtlCol="0">
            <a:spAutoFit/>
          </a:bodyPr>
          <a:lstStyle/>
          <a:p>
            <a:r>
              <a:rPr lang="en-US" sz="1400" i="1" dirty="0"/>
              <a:t>Identifying Building and FM Contractors, and approaching lenders, during the RFQ stage </a:t>
            </a:r>
            <a:r>
              <a:rPr lang="en-US" sz="1400" i="1" dirty="0" err="1"/>
              <a:t>minimises</a:t>
            </a:r>
            <a:r>
              <a:rPr lang="en-US" sz="1400" i="1" dirty="0"/>
              <a:t> perceived project delivery risks</a:t>
            </a:r>
          </a:p>
        </p:txBody>
      </p:sp>
      <p:sp>
        <p:nvSpPr>
          <p:cNvPr id="25" name="TextBox 24"/>
          <p:cNvSpPr txBox="1"/>
          <p:nvPr/>
        </p:nvSpPr>
        <p:spPr>
          <a:xfrm>
            <a:off x="5643048" y="6340296"/>
            <a:ext cx="3922656" cy="954107"/>
          </a:xfrm>
          <a:prstGeom prst="rect">
            <a:avLst/>
          </a:prstGeom>
          <a:noFill/>
        </p:spPr>
        <p:txBody>
          <a:bodyPr wrap="square" rtlCol="0">
            <a:spAutoFit/>
          </a:bodyPr>
          <a:lstStyle/>
          <a:p>
            <a:r>
              <a:rPr lang="en-US" sz="1400" i="1" dirty="0"/>
              <a:t>It is therefore imperative that prospective Bidders consider these requirements during the RFQ stage </a:t>
            </a:r>
            <a:r>
              <a:rPr lang="en-US" sz="1400" b="1" i="1" dirty="0"/>
              <a:t>and not defer any of the legal, financial and technical compliance requirements</a:t>
            </a:r>
          </a:p>
        </p:txBody>
      </p:sp>
    </p:spTree>
    <p:extLst>
      <p:ext uri="{BB962C8B-B14F-4D97-AF65-F5344CB8AC3E}">
        <p14:creationId xmlns:p14="http://schemas.microsoft.com/office/powerpoint/2010/main" val="150638744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BBB833-0C70-444D-A1D0-61794845F96B}"/>
              </a:ext>
            </a:extLst>
          </p:cNvPr>
          <p:cNvSpPr>
            <a:spLocks noGrp="1"/>
          </p:cNvSpPr>
          <p:nvPr>
            <p:ph type="title"/>
          </p:nvPr>
        </p:nvSpPr>
        <p:spPr/>
        <p:txBody>
          <a:bodyPr/>
          <a:lstStyle/>
          <a:p>
            <a:r>
              <a:rPr lang="en-GB" dirty="0"/>
              <a:t>Expected </a:t>
            </a:r>
            <a:r>
              <a:rPr lang="en-GB" dirty="0" err="1"/>
              <a:t>RfP</a:t>
            </a:r>
            <a:r>
              <a:rPr lang="en-GB" dirty="0"/>
              <a:t> Submission Requirements</a:t>
            </a:r>
          </a:p>
        </p:txBody>
      </p:sp>
      <p:sp>
        <p:nvSpPr>
          <p:cNvPr id="3" name="Slide Number Placeholder 2">
            <a:extLst>
              <a:ext uri="{FF2B5EF4-FFF2-40B4-BE49-F238E27FC236}">
                <a16:creationId xmlns:a16="http://schemas.microsoft.com/office/drawing/2014/main" id="{E9F7E7B5-8CDE-4DE6-9463-0174BEF0ACEF}"/>
              </a:ext>
            </a:extLst>
          </p:cNvPr>
          <p:cNvSpPr>
            <a:spLocks noGrp="1"/>
          </p:cNvSpPr>
          <p:nvPr>
            <p:ph type="sldNum" sz="quarter" idx="12"/>
          </p:nvPr>
        </p:nvSpPr>
        <p:spPr/>
        <p:txBody>
          <a:bodyPr/>
          <a:lstStyle/>
          <a:p>
            <a:fld id="{9AD10803-7FE1-45F7-884C-C0236A56194E}" type="slidenum">
              <a:rPr lang="en-GB" smtClean="0"/>
              <a:pPr/>
              <a:t>21</a:t>
            </a:fld>
            <a:endParaRPr lang="en-GB" dirty="0"/>
          </a:p>
        </p:txBody>
      </p:sp>
      <p:sp>
        <p:nvSpPr>
          <p:cNvPr id="4" name="Rectangle 3">
            <a:extLst>
              <a:ext uri="{FF2B5EF4-FFF2-40B4-BE49-F238E27FC236}">
                <a16:creationId xmlns:a16="http://schemas.microsoft.com/office/drawing/2014/main" id="{6693531E-2D6E-48BE-BDE3-18CEFD277AB8}"/>
              </a:ext>
            </a:extLst>
          </p:cNvPr>
          <p:cNvSpPr/>
          <p:nvPr/>
        </p:nvSpPr>
        <p:spPr bwMode="auto">
          <a:xfrm>
            <a:off x="1140768" y="2493026"/>
            <a:ext cx="1785026" cy="3643334"/>
          </a:xfrm>
          <a:prstGeom prst="rect">
            <a:avLst/>
          </a:prstGeom>
          <a:noFill/>
          <a:ln w="6350" cap="flat" cmpd="sng" algn="ctr">
            <a:noFill/>
            <a:prstDash val="dash"/>
            <a:round/>
            <a:headEnd type="none" w="med" len="med"/>
            <a:tailEnd type="none" w="med" len="med"/>
          </a:ln>
          <a:effectLst/>
        </p:spPr>
        <p:txBody>
          <a:bodyPr vert="horz" wrap="square" lIns="72000" tIns="72000" rIns="72000" bIns="72000" numCol="1" rtlCol="0" anchor="ctr" anchorCtr="0" compatLnSpc="1">
            <a:prstTxWarp prst="textNoShape">
              <a:avLst/>
            </a:prstTxWarp>
          </a:bodyPr>
          <a:lstStyle/>
          <a:p>
            <a:pPr defTabSz="622256">
              <a:lnSpc>
                <a:spcPct val="150000"/>
              </a:lnSpc>
              <a:spcAft>
                <a:spcPts val="200"/>
              </a:spcAft>
            </a:pPr>
            <a:r>
              <a:rPr lang="en-GB" sz="1400" b="1" dirty="0">
                <a:latin typeface="Arial" panose="020B0604020202020204" pitchFamily="34" charset="0"/>
                <a:cs typeface="Arial" panose="020B0604020202020204" pitchFamily="34" charset="0"/>
              </a:rPr>
              <a:t>The RFP documents will provide technical and output specifications and, draft Project Agreement and other documents to enable pre-qualified bidders prepare their responses</a:t>
            </a:r>
          </a:p>
        </p:txBody>
      </p:sp>
      <p:sp>
        <p:nvSpPr>
          <p:cNvPr id="20" name="AutoShape 3">
            <a:extLst>
              <a:ext uri="{FF2B5EF4-FFF2-40B4-BE49-F238E27FC236}">
                <a16:creationId xmlns:a16="http://schemas.microsoft.com/office/drawing/2014/main" id="{C1CBE2E0-667E-4E93-8639-50DD9D3818F8}"/>
              </a:ext>
            </a:extLst>
          </p:cNvPr>
          <p:cNvSpPr>
            <a:spLocks noChangeArrowheads="1"/>
          </p:cNvSpPr>
          <p:nvPr/>
        </p:nvSpPr>
        <p:spPr bwMode="auto">
          <a:xfrm rot="16200000" flipH="1">
            <a:off x="7438124" y="1453851"/>
            <a:ext cx="1239366" cy="2616889"/>
          </a:xfrm>
          <a:custGeom>
            <a:avLst/>
            <a:gdLst>
              <a:gd name="connsiteX0" fmla="*/ 0 w 541355"/>
              <a:gd name="connsiteY0" fmla="*/ 0 h 1477802"/>
              <a:gd name="connsiteX1" fmla="*/ 373838 w 541355"/>
              <a:gd name="connsiteY1" fmla="*/ 0 h 1477802"/>
              <a:gd name="connsiteX2" fmla="*/ 541355 w 541355"/>
              <a:gd name="connsiteY2" fmla="*/ 738901 h 1477802"/>
              <a:gd name="connsiteX3" fmla="*/ 373838 w 541355"/>
              <a:gd name="connsiteY3" fmla="*/ 1477802 h 1477802"/>
              <a:gd name="connsiteX4" fmla="*/ 0 w 541355"/>
              <a:gd name="connsiteY4" fmla="*/ 1477802 h 1477802"/>
              <a:gd name="connsiteX5" fmla="*/ 0 w 541355"/>
              <a:gd name="connsiteY5" fmla="*/ 0 h 1477802"/>
              <a:gd name="connsiteX0" fmla="*/ 0 w 593609"/>
              <a:gd name="connsiteY0" fmla="*/ 0 h 1477802"/>
              <a:gd name="connsiteX1" fmla="*/ 373838 w 593609"/>
              <a:gd name="connsiteY1" fmla="*/ 0 h 1477802"/>
              <a:gd name="connsiteX2" fmla="*/ 593609 w 593609"/>
              <a:gd name="connsiteY2" fmla="*/ 747613 h 1477802"/>
              <a:gd name="connsiteX3" fmla="*/ 373838 w 593609"/>
              <a:gd name="connsiteY3" fmla="*/ 1477802 h 1477802"/>
              <a:gd name="connsiteX4" fmla="*/ 0 w 593609"/>
              <a:gd name="connsiteY4" fmla="*/ 1477802 h 1477802"/>
              <a:gd name="connsiteX5" fmla="*/ 0 w 593609"/>
              <a:gd name="connsiteY5" fmla="*/ 0 h 1477802"/>
              <a:gd name="connsiteX0" fmla="*/ 0 w 590347"/>
              <a:gd name="connsiteY0" fmla="*/ 0 h 1477802"/>
              <a:gd name="connsiteX1" fmla="*/ 373838 w 590347"/>
              <a:gd name="connsiteY1" fmla="*/ 0 h 1477802"/>
              <a:gd name="connsiteX2" fmla="*/ 590347 w 590347"/>
              <a:gd name="connsiteY2" fmla="*/ 738263 h 1477802"/>
              <a:gd name="connsiteX3" fmla="*/ 373838 w 590347"/>
              <a:gd name="connsiteY3" fmla="*/ 1477802 h 1477802"/>
              <a:gd name="connsiteX4" fmla="*/ 0 w 590347"/>
              <a:gd name="connsiteY4" fmla="*/ 1477802 h 1477802"/>
              <a:gd name="connsiteX5" fmla="*/ 0 w 590347"/>
              <a:gd name="connsiteY5" fmla="*/ 0 h 14778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90347" h="1477802">
                <a:moveTo>
                  <a:pt x="0" y="0"/>
                </a:moveTo>
                <a:lnTo>
                  <a:pt x="373838" y="0"/>
                </a:lnTo>
                <a:lnTo>
                  <a:pt x="590347" y="738263"/>
                </a:lnTo>
                <a:lnTo>
                  <a:pt x="373838" y="1477802"/>
                </a:lnTo>
                <a:lnTo>
                  <a:pt x="0" y="1477802"/>
                </a:lnTo>
                <a:lnTo>
                  <a:pt x="0" y="0"/>
                </a:lnTo>
                <a:close/>
              </a:path>
            </a:pathLst>
          </a:custGeom>
          <a:solidFill>
            <a:srgbClr val="7D194D"/>
          </a:solidFill>
          <a:ln w="12700">
            <a:noFill/>
            <a:miter lim="800000"/>
            <a:headEnd/>
            <a:tailEnd/>
          </a:ln>
        </p:spPr>
        <p:txBody>
          <a:bodyPr vert="eaVert" lIns="44596" tIns="44596" rIns="44596" bIns="44596" anchor="ctr">
            <a:noAutofit/>
          </a:bodyPr>
          <a:lstStyle/>
          <a:p>
            <a:pPr algn="ctr" defTabSz="891781" eaLnBrk="0" hangingPunct="0">
              <a:spcAft>
                <a:spcPts val="342"/>
              </a:spcAft>
            </a:pPr>
            <a:r>
              <a:rPr lang="en-GB" sz="1400" b="1" dirty="0">
                <a:solidFill>
                  <a:schemeClr val="bg1"/>
                </a:solidFill>
                <a:latin typeface="Arial" panose="020B0604020202020204" pitchFamily="34" charset="0"/>
                <a:cs typeface="Arial" panose="020B0604020202020204" pitchFamily="34" charset="0"/>
              </a:rPr>
              <a:t>Financial Requirements</a:t>
            </a:r>
          </a:p>
        </p:txBody>
      </p:sp>
      <p:grpSp>
        <p:nvGrpSpPr>
          <p:cNvPr id="24" name="Group 23">
            <a:extLst>
              <a:ext uri="{FF2B5EF4-FFF2-40B4-BE49-F238E27FC236}">
                <a16:creationId xmlns:a16="http://schemas.microsoft.com/office/drawing/2014/main" id="{14CD420E-75AB-4F92-9BD1-E14C921693E7}"/>
              </a:ext>
            </a:extLst>
          </p:cNvPr>
          <p:cNvGrpSpPr/>
          <p:nvPr/>
        </p:nvGrpSpPr>
        <p:grpSpPr>
          <a:xfrm>
            <a:off x="3636447" y="2142612"/>
            <a:ext cx="2616890" cy="4524112"/>
            <a:chOff x="3636447" y="2142612"/>
            <a:chExt cx="2100671" cy="4524112"/>
          </a:xfrm>
        </p:grpSpPr>
        <p:sp>
          <p:nvSpPr>
            <p:cNvPr id="22" name="AutoShape 3">
              <a:extLst>
                <a:ext uri="{FF2B5EF4-FFF2-40B4-BE49-F238E27FC236}">
                  <a16:creationId xmlns:a16="http://schemas.microsoft.com/office/drawing/2014/main" id="{534F16DF-A8CC-4481-A723-2E39D67F2EDF}"/>
                </a:ext>
              </a:extLst>
            </p:cNvPr>
            <p:cNvSpPr>
              <a:spLocks noChangeArrowheads="1"/>
            </p:cNvSpPr>
            <p:nvPr/>
          </p:nvSpPr>
          <p:spPr bwMode="auto">
            <a:xfrm rot="16200000" flipH="1">
              <a:off x="4067100" y="1711960"/>
              <a:ext cx="1239366" cy="2100670"/>
            </a:xfrm>
            <a:custGeom>
              <a:avLst/>
              <a:gdLst>
                <a:gd name="connsiteX0" fmla="*/ 0 w 541355"/>
                <a:gd name="connsiteY0" fmla="*/ 0 h 1477802"/>
                <a:gd name="connsiteX1" fmla="*/ 373838 w 541355"/>
                <a:gd name="connsiteY1" fmla="*/ 0 h 1477802"/>
                <a:gd name="connsiteX2" fmla="*/ 541355 w 541355"/>
                <a:gd name="connsiteY2" fmla="*/ 738901 h 1477802"/>
                <a:gd name="connsiteX3" fmla="*/ 373838 w 541355"/>
                <a:gd name="connsiteY3" fmla="*/ 1477802 h 1477802"/>
                <a:gd name="connsiteX4" fmla="*/ 0 w 541355"/>
                <a:gd name="connsiteY4" fmla="*/ 1477802 h 1477802"/>
                <a:gd name="connsiteX5" fmla="*/ 0 w 541355"/>
                <a:gd name="connsiteY5" fmla="*/ 0 h 1477802"/>
                <a:gd name="connsiteX0" fmla="*/ 0 w 593609"/>
                <a:gd name="connsiteY0" fmla="*/ 0 h 1477802"/>
                <a:gd name="connsiteX1" fmla="*/ 373838 w 593609"/>
                <a:gd name="connsiteY1" fmla="*/ 0 h 1477802"/>
                <a:gd name="connsiteX2" fmla="*/ 593609 w 593609"/>
                <a:gd name="connsiteY2" fmla="*/ 747613 h 1477802"/>
                <a:gd name="connsiteX3" fmla="*/ 373838 w 593609"/>
                <a:gd name="connsiteY3" fmla="*/ 1477802 h 1477802"/>
                <a:gd name="connsiteX4" fmla="*/ 0 w 593609"/>
                <a:gd name="connsiteY4" fmla="*/ 1477802 h 1477802"/>
                <a:gd name="connsiteX5" fmla="*/ 0 w 593609"/>
                <a:gd name="connsiteY5" fmla="*/ 0 h 1477802"/>
                <a:gd name="connsiteX0" fmla="*/ 0 w 590347"/>
                <a:gd name="connsiteY0" fmla="*/ 0 h 1477802"/>
                <a:gd name="connsiteX1" fmla="*/ 373838 w 590347"/>
                <a:gd name="connsiteY1" fmla="*/ 0 h 1477802"/>
                <a:gd name="connsiteX2" fmla="*/ 590347 w 590347"/>
                <a:gd name="connsiteY2" fmla="*/ 738263 h 1477802"/>
                <a:gd name="connsiteX3" fmla="*/ 373838 w 590347"/>
                <a:gd name="connsiteY3" fmla="*/ 1477802 h 1477802"/>
                <a:gd name="connsiteX4" fmla="*/ 0 w 590347"/>
                <a:gd name="connsiteY4" fmla="*/ 1477802 h 1477802"/>
                <a:gd name="connsiteX5" fmla="*/ 0 w 590347"/>
                <a:gd name="connsiteY5" fmla="*/ 0 h 14778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90347" h="1477802">
                  <a:moveTo>
                    <a:pt x="0" y="0"/>
                  </a:moveTo>
                  <a:lnTo>
                    <a:pt x="373838" y="0"/>
                  </a:lnTo>
                  <a:lnTo>
                    <a:pt x="590347" y="738263"/>
                  </a:lnTo>
                  <a:lnTo>
                    <a:pt x="373838" y="1477802"/>
                  </a:lnTo>
                  <a:lnTo>
                    <a:pt x="0" y="1477802"/>
                  </a:lnTo>
                  <a:lnTo>
                    <a:pt x="0" y="0"/>
                  </a:lnTo>
                  <a:close/>
                </a:path>
              </a:pathLst>
            </a:custGeom>
            <a:solidFill>
              <a:srgbClr val="7D194D"/>
            </a:solidFill>
            <a:ln w="12700">
              <a:noFill/>
              <a:miter lim="800000"/>
              <a:headEnd/>
              <a:tailEnd/>
            </a:ln>
          </p:spPr>
          <p:txBody>
            <a:bodyPr vert="eaVert" lIns="44596" tIns="44596" rIns="44596" bIns="44596" anchor="ctr">
              <a:noAutofit/>
            </a:bodyPr>
            <a:lstStyle/>
            <a:p>
              <a:pPr algn="ctr" defTabSz="891781" eaLnBrk="0" hangingPunct="0">
                <a:spcAft>
                  <a:spcPts val="342"/>
                </a:spcAft>
              </a:pPr>
              <a:r>
                <a:rPr lang="en-GB" sz="1400" b="1" dirty="0">
                  <a:solidFill>
                    <a:schemeClr val="bg1"/>
                  </a:solidFill>
                  <a:latin typeface="Arial" panose="020B0604020202020204" pitchFamily="34" charset="0"/>
                  <a:cs typeface="Arial" panose="020B0604020202020204" pitchFamily="34" charset="0"/>
                </a:rPr>
                <a:t>Technical Requirements</a:t>
              </a:r>
            </a:p>
          </p:txBody>
        </p:sp>
        <p:sp>
          <p:nvSpPr>
            <p:cNvPr id="23" name="Chevron 3">
              <a:extLst>
                <a:ext uri="{FF2B5EF4-FFF2-40B4-BE49-F238E27FC236}">
                  <a16:creationId xmlns:a16="http://schemas.microsoft.com/office/drawing/2014/main" id="{6632FBD2-A0F5-426A-89B2-ED9E2264EC3A}"/>
                </a:ext>
              </a:extLst>
            </p:cNvPr>
            <p:cNvSpPr/>
            <p:nvPr/>
          </p:nvSpPr>
          <p:spPr>
            <a:xfrm rot="16200000" flipH="1">
              <a:off x="2758867" y="3688475"/>
              <a:ext cx="3855829" cy="2100670"/>
            </a:xfrm>
            <a:custGeom>
              <a:avLst/>
              <a:gdLst>
                <a:gd name="connsiteX0" fmla="*/ 0 w 2119126"/>
                <a:gd name="connsiteY0" fmla="*/ 0 h 2548223"/>
                <a:gd name="connsiteX1" fmla="*/ 1991046 w 2119126"/>
                <a:gd name="connsiteY1" fmla="*/ 0 h 2548223"/>
                <a:gd name="connsiteX2" fmla="*/ 2119126 w 2119126"/>
                <a:gd name="connsiteY2" fmla="*/ 1274112 h 2548223"/>
                <a:gd name="connsiteX3" fmla="*/ 1991046 w 2119126"/>
                <a:gd name="connsiteY3" fmla="*/ 2548223 h 2548223"/>
                <a:gd name="connsiteX4" fmla="*/ 0 w 2119126"/>
                <a:gd name="connsiteY4" fmla="*/ 2548223 h 2548223"/>
                <a:gd name="connsiteX5" fmla="*/ 128080 w 2119126"/>
                <a:gd name="connsiteY5" fmla="*/ 1274112 h 2548223"/>
                <a:gd name="connsiteX6" fmla="*/ 0 w 2119126"/>
                <a:gd name="connsiteY6" fmla="*/ 0 h 2548223"/>
                <a:gd name="connsiteX0" fmla="*/ 0 w 1991046"/>
                <a:gd name="connsiteY0" fmla="*/ 0 h 2548223"/>
                <a:gd name="connsiteX1" fmla="*/ 1991046 w 1991046"/>
                <a:gd name="connsiteY1" fmla="*/ 0 h 2548223"/>
                <a:gd name="connsiteX2" fmla="*/ 1991046 w 1991046"/>
                <a:gd name="connsiteY2" fmla="*/ 2548223 h 2548223"/>
                <a:gd name="connsiteX3" fmla="*/ 0 w 1991046"/>
                <a:gd name="connsiteY3" fmla="*/ 2548223 h 2548223"/>
                <a:gd name="connsiteX4" fmla="*/ 128080 w 1991046"/>
                <a:gd name="connsiteY4" fmla="*/ 1274112 h 2548223"/>
                <a:gd name="connsiteX5" fmla="*/ 0 w 1991046"/>
                <a:gd name="connsiteY5" fmla="*/ 0 h 2548223"/>
                <a:gd name="connsiteX0" fmla="*/ 0 w 1991046"/>
                <a:gd name="connsiteY0" fmla="*/ 0 h 2548223"/>
                <a:gd name="connsiteX1" fmla="*/ 1991046 w 1991046"/>
                <a:gd name="connsiteY1" fmla="*/ 0 h 2548223"/>
                <a:gd name="connsiteX2" fmla="*/ 1991046 w 1991046"/>
                <a:gd name="connsiteY2" fmla="*/ 2548223 h 2548223"/>
                <a:gd name="connsiteX3" fmla="*/ 0 w 1991046"/>
                <a:gd name="connsiteY3" fmla="*/ 2548223 h 2548223"/>
                <a:gd name="connsiteX4" fmla="*/ 296013 w 1991046"/>
                <a:gd name="connsiteY4" fmla="*/ 1264032 h 2548223"/>
                <a:gd name="connsiteX5" fmla="*/ 0 w 1991046"/>
                <a:gd name="connsiteY5" fmla="*/ 0 h 2548223"/>
                <a:gd name="connsiteX0" fmla="*/ 0 w 1991046"/>
                <a:gd name="connsiteY0" fmla="*/ 0 h 2548223"/>
                <a:gd name="connsiteX1" fmla="*/ 1991046 w 1991046"/>
                <a:gd name="connsiteY1" fmla="*/ 0 h 2548223"/>
                <a:gd name="connsiteX2" fmla="*/ 1991046 w 1991046"/>
                <a:gd name="connsiteY2" fmla="*/ 2548223 h 2548223"/>
                <a:gd name="connsiteX3" fmla="*/ 0 w 1991046"/>
                <a:gd name="connsiteY3" fmla="*/ 2548223 h 2548223"/>
                <a:gd name="connsiteX4" fmla="*/ 296016 w 1991046"/>
                <a:gd name="connsiteY4" fmla="*/ 1280165 h 2548223"/>
                <a:gd name="connsiteX5" fmla="*/ 0 w 1991046"/>
                <a:gd name="connsiteY5" fmla="*/ 0 h 2548223"/>
                <a:gd name="connsiteX0" fmla="*/ 0 w 1991046"/>
                <a:gd name="connsiteY0" fmla="*/ 0 h 2548223"/>
                <a:gd name="connsiteX1" fmla="*/ 1991046 w 1991046"/>
                <a:gd name="connsiteY1" fmla="*/ 0 h 2548223"/>
                <a:gd name="connsiteX2" fmla="*/ 1991046 w 1991046"/>
                <a:gd name="connsiteY2" fmla="*/ 2548223 h 2548223"/>
                <a:gd name="connsiteX3" fmla="*/ 0 w 1991046"/>
                <a:gd name="connsiteY3" fmla="*/ 2548223 h 2548223"/>
                <a:gd name="connsiteX4" fmla="*/ 291475 w 1991046"/>
                <a:gd name="connsiteY4" fmla="*/ 1274792 h 2548223"/>
                <a:gd name="connsiteX5" fmla="*/ 0 w 1991046"/>
                <a:gd name="connsiteY5" fmla="*/ 0 h 2548223"/>
                <a:gd name="connsiteX0" fmla="*/ 0 w 1991046"/>
                <a:gd name="connsiteY0" fmla="*/ 0 h 2548223"/>
                <a:gd name="connsiteX1" fmla="*/ 1991046 w 1991046"/>
                <a:gd name="connsiteY1" fmla="*/ 0 h 2548223"/>
                <a:gd name="connsiteX2" fmla="*/ 1991046 w 1991046"/>
                <a:gd name="connsiteY2" fmla="*/ 2548223 h 2548223"/>
                <a:gd name="connsiteX3" fmla="*/ 0 w 1991046"/>
                <a:gd name="connsiteY3" fmla="*/ 2548223 h 2548223"/>
                <a:gd name="connsiteX4" fmla="*/ 305107 w 1991046"/>
                <a:gd name="connsiteY4" fmla="*/ 1269421 h 2548223"/>
                <a:gd name="connsiteX5" fmla="*/ 0 w 1991046"/>
                <a:gd name="connsiteY5" fmla="*/ 0 h 2548223"/>
                <a:gd name="connsiteX0" fmla="*/ 0 w 1991046"/>
                <a:gd name="connsiteY0" fmla="*/ 0 h 2548223"/>
                <a:gd name="connsiteX1" fmla="*/ 1991046 w 1991046"/>
                <a:gd name="connsiteY1" fmla="*/ 0 h 2548223"/>
                <a:gd name="connsiteX2" fmla="*/ 1991046 w 1991046"/>
                <a:gd name="connsiteY2" fmla="*/ 2548223 h 2548223"/>
                <a:gd name="connsiteX3" fmla="*/ 0 w 1991046"/>
                <a:gd name="connsiteY3" fmla="*/ 2548223 h 2548223"/>
                <a:gd name="connsiteX4" fmla="*/ 296024 w 1991046"/>
                <a:gd name="connsiteY4" fmla="*/ 1280178 h 2548223"/>
                <a:gd name="connsiteX5" fmla="*/ 0 w 1991046"/>
                <a:gd name="connsiteY5" fmla="*/ 0 h 2548223"/>
                <a:gd name="connsiteX0" fmla="*/ 0 w 1991046"/>
                <a:gd name="connsiteY0" fmla="*/ 0 h 2548223"/>
                <a:gd name="connsiteX1" fmla="*/ 1991046 w 1991046"/>
                <a:gd name="connsiteY1" fmla="*/ 0 h 2548223"/>
                <a:gd name="connsiteX2" fmla="*/ 1991046 w 1991046"/>
                <a:gd name="connsiteY2" fmla="*/ 2548223 h 2548223"/>
                <a:gd name="connsiteX3" fmla="*/ 0 w 1991046"/>
                <a:gd name="connsiteY3" fmla="*/ 2548223 h 2548223"/>
                <a:gd name="connsiteX4" fmla="*/ 305113 w 1991046"/>
                <a:gd name="connsiteY4" fmla="*/ 1280182 h 2548223"/>
                <a:gd name="connsiteX5" fmla="*/ 0 w 1991046"/>
                <a:gd name="connsiteY5" fmla="*/ 0 h 2548223"/>
                <a:gd name="connsiteX0" fmla="*/ 0 w 1991046"/>
                <a:gd name="connsiteY0" fmla="*/ 0 h 2548223"/>
                <a:gd name="connsiteX1" fmla="*/ 1991046 w 1991046"/>
                <a:gd name="connsiteY1" fmla="*/ 0 h 2548223"/>
                <a:gd name="connsiteX2" fmla="*/ 1991046 w 1991046"/>
                <a:gd name="connsiteY2" fmla="*/ 2548223 h 2548223"/>
                <a:gd name="connsiteX3" fmla="*/ 0 w 1991046"/>
                <a:gd name="connsiteY3" fmla="*/ 2548223 h 2548223"/>
                <a:gd name="connsiteX4" fmla="*/ 291656 w 1991046"/>
                <a:gd name="connsiteY4" fmla="*/ 1276205 h 2548223"/>
                <a:gd name="connsiteX5" fmla="*/ 0 w 1991046"/>
                <a:gd name="connsiteY5" fmla="*/ 0 h 2548223"/>
                <a:gd name="connsiteX0" fmla="*/ 0 w 1991046"/>
                <a:gd name="connsiteY0" fmla="*/ 0 h 2548223"/>
                <a:gd name="connsiteX1" fmla="*/ 1991046 w 1991046"/>
                <a:gd name="connsiteY1" fmla="*/ 0 h 2548223"/>
                <a:gd name="connsiteX2" fmla="*/ 1991046 w 1991046"/>
                <a:gd name="connsiteY2" fmla="*/ 2548223 h 2548223"/>
                <a:gd name="connsiteX3" fmla="*/ 0 w 1991046"/>
                <a:gd name="connsiteY3" fmla="*/ 2548223 h 2548223"/>
                <a:gd name="connsiteX4" fmla="*/ 298389 w 1991046"/>
                <a:gd name="connsiteY4" fmla="*/ 1276210 h 2548223"/>
                <a:gd name="connsiteX5" fmla="*/ 0 w 1991046"/>
                <a:gd name="connsiteY5" fmla="*/ 0 h 25482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991046" h="2548223">
                  <a:moveTo>
                    <a:pt x="0" y="0"/>
                  </a:moveTo>
                  <a:lnTo>
                    <a:pt x="1991046" y="0"/>
                  </a:lnTo>
                  <a:lnTo>
                    <a:pt x="1991046" y="2548223"/>
                  </a:lnTo>
                  <a:lnTo>
                    <a:pt x="0" y="2548223"/>
                  </a:lnTo>
                  <a:lnTo>
                    <a:pt x="298389" y="1276210"/>
                  </a:lnTo>
                  <a:lnTo>
                    <a:pt x="0" y="0"/>
                  </a:lnTo>
                  <a:close/>
                </a:path>
              </a:pathLst>
            </a:custGeom>
            <a:solidFill>
              <a:srgbClr val="D52F86">
                <a:alpha val="12157"/>
              </a:srgbClr>
            </a:solidFill>
            <a:ln w="12700">
              <a:noFill/>
            </a:ln>
          </p:spPr>
          <p:style>
            <a:lnRef idx="0">
              <a:schemeClr val="accent1"/>
            </a:lnRef>
            <a:fillRef idx="1">
              <a:schemeClr val="accent1"/>
            </a:fillRef>
            <a:effectRef idx="0">
              <a:schemeClr val="dk1"/>
            </a:effectRef>
            <a:fontRef idx="minor">
              <a:schemeClr val="lt1"/>
            </a:fontRef>
          </p:style>
          <p:txBody>
            <a:bodyPr rtlCol="0" anchor="ctr"/>
            <a:lstStyle/>
            <a:p>
              <a:pPr algn="ctr">
                <a:lnSpc>
                  <a:spcPct val="100000"/>
                </a:lnSpc>
              </a:pPr>
              <a:endParaRPr lang="en-US" sz="800" dirty="0">
                <a:solidFill>
                  <a:schemeClr val="tx1"/>
                </a:solidFill>
                <a:latin typeface="Arial" panose="020B0604020202020204" pitchFamily="34" charset="0"/>
                <a:cs typeface="Arial" panose="020B0604020202020204" pitchFamily="34" charset="0"/>
              </a:endParaRPr>
            </a:p>
          </p:txBody>
        </p:sp>
      </p:grpSp>
      <p:sp>
        <p:nvSpPr>
          <p:cNvPr id="26" name="Chevron 3">
            <a:extLst>
              <a:ext uri="{FF2B5EF4-FFF2-40B4-BE49-F238E27FC236}">
                <a16:creationId xmlns:a16="http://schemas.microsoft.com/office/drawing/2014/main" id="{8182C671-3A17-4AEB-BF01-B6CF2C8FF94B}"/>
              </a:ext>
            </a:extLst>
          </p:cNvPr>
          <p:cNvSpPr/>
          <p:nvPr/>
        </p:nvSpPr>
        <p:spPr>
          <a:xfrm rot="16200000" flipH="1">
            <a:off x="6129892" y="3422628"/>
            <a:ext cx="3855829" cy="2616889"/>
          </a:xfrm>
          <a:custGeom>
            <a:avLst/>
            <a:gdLst>
              <a:gd name="connsiteX0" fmla="*/ 0 w 2119126"/>
              <a:gd name="connsiteY0" fmla="*/ 0 h 2548223"/>
              <a:gd name="connsiteX1" fmla="*/ 1991046 w 2119126"/>
              <a:gd name="connsiteY1" fmla="*/ 0 h 2548223"/>
              <a:gd name="connsiteX2" fmla="*/ 2119126 w 2119126"/>
              <a:gd name="connsiteY2" fmla="*/ 1274112 h 2548223"/>
              <a:gd name="connsiteX3" fmla="*/ 1991046 w 2119126"/>
              <a:gd name="connsiteY3" fmla="*/ 2548223 h 2548223"/>
              <a:gd name="connsiteX4" fmla="*/ 0 w 2119126"/>
              <a:gd name="connsiteY4" fmla="*/ 2548223 h 2548223"/>
              <a:gd name="connsiteX5" fmla="*/ 128080 w 2119126"/>
              <a:gd name="connsiteY5" fmla="*/ 1274112 h 2548223"/>
              <a:gd name="connsiteX6" fmla="*/ 0 w 2119126"/>
              <a:gd name="connsiteY6" fmla="*/ 0 h 2548223"/>
              <a:gd name="connsiteX0" fmla="*/ 0 w 1991046"/>
              <a:gd name="connsiteY0" fmla="*/ 0 h 2548223"/>
              <a:gd name="connsiteX1" fmla="*/ 1991046 w 1991046"/>
              <a:gd name="connsiteY1" fmla="*/ 0 h 2548223"/>
              <a:gd name="connsiteX2" fmla="*/ 1991046 w 1991046"/>
              <a:gd name="connsiteY2" fmla="*/ 2548223 h 2548223"/>
              <a:gd name="connsiteX3" fmla="*/ 0 w 1991046"/>
              <a:gd name="connsiteY3" fmla="*/ 2548223 h 2548223"/>
              <a:gd name="connsiteX4" fmla="*/ 128080 w 1991046"/>
              <a:gd name="connsiteY4" fmla="*/ 1274112 h 2548223"/>
              <a:gd name="connsiteX5" fmla="*/ 0 w 1991046"/>
              <a:gd name="connsiteY5" fmla="*/ 0 h 2548223"/>
              <a:gd name="connsiteX0" fmla="*/ 0 w 1991046"/>
              <a:gd name="connsiteY0" fmla="*/ 0 h 2548223"/>
              <a:gd name="connsiteX1" fmla="*/ 1991046 w 1991046"/>
              <a:gd name="connsiteY1" fmla="*/ 0 h 2548223"/>
              <a:gd name="connsiteX2" fmla="*/ 1991046 w 1991046"/>
              <a:gd name="connsiteY2" fmla="*/ 2548223 h 2548223"/>
              <a:gd name="connsiteX3" fmla="*/ 0 w 1991046"/>
              <a:gd name="connsiteY3" fmla="*/ 2548223 h 2548223"/>
              <a:gd name="connsiteX4" fmla="*/ 296013 w 1991046"/>
              <a:gd name="connsiteY4" fmla="*/ 1264032 h 2548223"/>
              <a:gd name="connsiteX5" fmla="*/ 0 w 1991046"/>
              <a:gd name="connsiteY5" fmla="*/ 0 h 2548223"/>
              <a:gd name="connsiteX0" fmla="*/ 0 w 1991046"/>
              <a:gd name="connsiteY0" fmla="*/ 0 h 2548223"/>
              <a:gd name="connsiteX1" fmla="*/ 1991046 w 1991046"/>
              <a:gd name="connsiteY1" fmla="*/ 0 h 2548223"/>
              <a:gd name="connsiteX2" fmla="*/ 1991046 w 1991046"/>
              <a:gd name="connsiteY2" fmla="*/ 2548223 h 2548223"/>
              <a:gd name="connsiteX3" fmla="*/ 0 w 1991046"/>
              <a:gd name="connsiteY3" fmla="*/ 2548223 h 2548223"/>
              <a:gd name="connsiteX4" fmla="*/ 296016 w 1991046"/>
              <a:gd name="connsiteY4" fmla="*/ 1280165 h 2548223"/>
              <a:gd name="connsiteX5" fmla="*/ 0 w 1991046"/>
              <a:gd name="connsiteY5" fmla="*/ 0 h 2548223"/>
              <a:gd name="connsiteX0" fmla="*/ 0 w 1991046"/>
              <a:gd name="connsiteY0" fmla="*/ 0 h 2548223"/>
              <a:gd name="connsiteX1" fmla="*/ 1991046 w 1991046"/>
              <a:gd name="connsiteY1" fmla="*/ 0 h 2548223"/>
              <a:gd name="connsiteX2" fmla="*/ 1991046 w 1991046"/>
              <a:gd name="connsiteY2" fmla="*/ 2548223 h 2548223"/>
              <a:gd name="connsiteX3" fmla="*/ 0 w 1991046"/>
              <a:gd name="connsiteY3" fmla="*/ 2548223 h 2548223"/>
              <a:gd name="connsiteX4" fmla="*/ 291475 w 1991046"/>
              <a:gd name="connsiteY4" fmla="*/ 1274792 h 2548223"/>
              <a:gd name="connsiteX5" fmla="*/ 0 w 1991046"/>
              <a:gd name="connsiteY5" fmla="*/ 0 h 2548223"/>
              <a:gd name="connsiteX0" fmla="*/ 0 w 1991046"/>
              <a:gd name="connsiteY0" fmla="*/ 0 h 2548223"/>
              <a:gd name="connsiteX1" fmla="*/ 1991046 w 1991046"/>
              <a:gd name="connsiteY1" fmla="*/ 0 h 2548223"/>
              <a:gd name="connsiteX2" fmla="*/ 1991046 w 1991046"/>
              <a:gd name="connsiteY2" fmla="*/ 2548223 h 2548223"/>
              <a:gd name="connsiteX3" fmla="*/ 0 w 1991046"/>
              <a:gd name="connsiteY3" fmla="*/ 2548223 h 2548223"/>
              <a:gd name="connsiteX4" fmla="*/ 305107 w 1991046"/>
              <a:gd name="connsiteY4" fmla="*/ 1269421 h 2548223"/>
              <a:gd name="connsiteX5" fmla="*/ 0 w 1991046"/>
              <a:gd name="connsiteY5" fmla="*/ 0 h 2548223"/>
              <a:gd name="connsiteX0" fmla="*/ 0 w 1991046"/>
              <a:gd name="connsiteY0" fmla="*/ 0 h 2548223"/>
              <a:gd name="connsiteX1" fmla="*/ 1991046 w 1991046"/>
              <a:gd name="connsiteY1" fmla="*/ 0 h 2548223"/>
              <a:gd name="connsiteX2" fmla="*/ 1991046 w 1991046"/>
              <a:gd name="connsiteY2" fmla="*/ 2548223 h 2548223"/>
              <a:gd name="connsiteX3" fmla="*/ 0 w 1991046"/>
              <a:gd name="connsiteY3" fmla="*/ 2548223 h 2548223"/>
              <a:gd name="connsiteX4" fmla="*/ 296024 w 1991046"/>
              <a:gd name="connsiteY4" fmla="*/ 1280178 h 2548223"/>
              <a:gd name="connsiteX5" fmla="*/ 0 w 1991046"/>
              <a:gd name="connsiteY5" fmla="*/ 0 h 2548223"/>
              <a:gd name="connsiteX0" fmla="*/ 0 w 1991046"/>
              <a:gd name="connsiteY0" fmla="*/ 0 h 2548223"/>
              <a:gd name="connsiteX1" fmla="*/ 1991046 w 1991046"/>
              <a:gd name="connsiteY1" fmla="*/ 0 h 2548223"/>
              <a:gd name="connsiteX2" fmla="*/ 1991046 w 1991046"/>
              <a:gd name="connsiteY2" fmla="*/ 2548223 h 2548223"/>
              <a:gd name="connsiteX3" fmla="*/ 0 w 1991046"/>
              <a:gd name="connsiteY3" fmla="*/ 2548223 h 2548223"/>
              <a:gd name="connsiteX4" fmla="*/ 305113 w 1991046"/>
              <a:gd name="connsiteY4" fmla="*/ 1280182 h 2548223"/>
              <a:gd name="connsiteX5" fmla="*/ 0 w 1991046"/>
              <a:gd name="connsiteY5" fmla="*/ 0 h 2548223"/>
              <a:gd name="connsiteX0" fmla="*/ 0 w 1991046"/>
              <a:gd name="connsiteY0" fmla="*/ 0 h 2548223"/>
              <a:gd name="connsiteX1" fmla="*/ 1991046 w 1991046"/>
              <a:gd name="connsiteY1" fmla="*/ 0 h 2548223"/>
              <a:gd name="connsiteX2" fmla="*/ 1991046 w 1991046"/>
              <a:gd name="connsiteY2" fmla="*/ 2548223 h 2548223"/>
              <a:gd name="connsiteX3" fmla="*/ 0 w 1991046"/>
              <a:gd name="connsiteY3" fmla="*/ 2548223 h 2548223"/>
              <a:gd name="connsiteX4" fmla="*/ 291656 w 1991046"/>
              <a:gd name="connsiteY4" fmla="*/ 1276205 h 2548223"/>
              <a:gd name="connsiteX5" fmla="*/ 0 w 1991046"/>
              <a:gd name="connsiteY5" fmla="*/ 0 h 2548223"/>
              <a:gd name="connsiteX0" fmla="*/ 0 w 1991046"/>
              <a:gd name="connsiteY0" fmla="*/ 0 h 2548223"/>
              <a:gd name="connsiteX1" fmla="*/ 1991046 w 1991046"/>
              <a:gd name="connsiteY1" fmla="*/ 0 h 2548223"/>
              <a:gd name="connsiteX2" fmla="*/ 1991046 w 1991046"/>
              <a:gd name="connsiteY2" fmla="*/ 2548223 h 2548223"/>
              <a:gd name="connsiteX3" fmla="*/ 0 w 1991046"/>
              <a:gd name="connsiteY3" fmla="*/ 2548223 h 2548223"/>
              <a:gd name="connsiteX4" fmla="*/ 298389 w 1991046"/>
              <a:gd name="connsiteY4" fmla="*/ 1276210 h 2548223"/>
              <a:gd name="connsiteX5" fmla="*/ 0 w 1991046"/>
              <a:gd name="connsiteY5" fmla="*/ 0 h 25482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991046" h="2548223">
                <a:moveTo>
                  <a:pt x="0" y="0"/>
                </a:moveTo>
                <a:lnTo>
                  <a:pt x="1991046" y="0"/>
                </a:lnTo>
                <a:lnTo>
                  <a:pt x="1991046" y="2548223"/>
                </a:lnTo>
                <a:lnTo>
                  <a:pt x="0" y="2548223"/>
                </a:lnTo>
                <a:lnTo>
                  <a:pt x="298389" y="1276210"/>
                </a:lnTo>
                <a:lnTo>
                  <a:pt x="0" y="0"/>
                </a:lnTo>
                <a:close/>
              </a:path>
            </a:pathLst>
          </a:custGeom>
          <a:solidFill>
            <a:srgbClr val="FAE6F0"/>
          </a:solidFill>
          <a:ln w="12700">
            <a:noFill/>
          </a:ln>
        </p:spPr>
        <p:style>
          <a:lnRef idx="0">
            <a:schemeClr val="accent1"/>
          </a:lnRef>
          <a:fillRef idx="1">
            <a:schemeClr val="accent1"/>
          </a:fillRef>
          <a:effectRef idx="0">
            <a:schemeClr val="dk1"/>
          </a:effectRef>
          <a:fontRef idx="minor">
            <a:schemeClr val="lt1"/>
          </a:fontRef>
        </p:style>
        <p:txBody>
          <a:bodyPr rtlCol="0" anchor="ctr"/>
          <a:lstStyle/>
          <a:p>
            <a:pPr algn="ctr">
              <a:lnSpc>
                <a:spcPct val="100000"/>
              </a:lnSpc>
            </a:pPr>
            <a:endParaRPr lang="en-US" sz="800">
              <a:solidFill>
                <a:schemeClr val="tx1"/>
              </a:solidFill>
              <a:latin typeface="Arial" panose="020B0604020202020204" pitchFamily="34" charset="0"/>
              <a:cs typeface="Arial" panose="020B0604020202020204" pitchFamily="34" charset="0"/>
            </a:endParaRPr>
          </a:p>
        </p:txBody>
      </p:sp>
      <p:sp>
        <p:nvSpPr>
          <p:cNvPr id="27" name="TextBox 26">
            <a:extLst>
              <a:ext uri="{FF2B5EF4-FFF2-40B4-BE49-F238E27FC236}">
                <a16:creationId xmlns:a16="http://schemas.microsoft.com/office/drawing/2014/main" id="{81BAF8F0-AAD4-4141-A4E5-7EC8F7D74CBC}"/>
              </a:ext>
            </a:extLst>
          </p:cNvPr>
          <p:cNvSpPr txBox="1"/>
          <p:nvPr/>
        </p:nvSpPr>
        <p:spPr>
          <a:xfrm>
            <a:off x="3636447" y="3411864"/>
            <a:ext cx="2616888" cy="2638415"/>
          </a:xfrm>
          <a:prstGeom prst="rect">
            <a:avLst/>
          </a:prstGeom>
          <a:noFill/>
        </p:spPr>
        <p:txBody>
          <a:bodyPr wrap="square" rtlCol="0">
            <a:spAutoFit/>
          </a:bodyPr>
          <a:lstStyle/>
          <a:p>
            <a:pPr marL="228600" indent="-228600">
              <a:lnSpc>
                <a:spcPct val="150000"/>
              </a:lnSpc>
              <a:buAutoNum type="arabicPeriod"/>
            </a:pPr>
            <a:r>
              <a:rPr lang="en-GB" sz="1400" dirty="0">
                <a:latin typeface="Arial" panose="020B0604020202020204" pitchFamily="34" charset="0"/>
                <a:cs typeface="Arial" panose="020B0604020202020204" pitchFamily="34" charset="0"/>
              </a:rPr>
              <a:t>Quality Plans</a:t>
            </a:r>
          </a:p>
          <a:p>
            <a:pPr marL="228600" indent="-228600">
              <a:lnSpc>
                <a:spcPct val="150000"/>
              </a:lnSpc>
              <a:buAutoNum type="arabicPeriod"/>
            </a:pPr>
            <a:r>
              <a:rPr lang="en-GB" sz="1400" dirty="0">
                <a:latin typeface="Arial" panose="020B0604020202020204" pitchFamily="34" charset="0"/>
                <a:cs typeface="Arial" panose="020B0604020202020204" pitchFamily="34" charset="0"/>
              </a:rPr>
              <a:t>O&amp;M Plans</a:t>
            </a:r>
          </a:p>
          <a:p>
            <a:pPr marL="228600" indent="-228600">
              <a:lnSpc>
                <a:spcPct val="150000"/>
              </a:lnSpc>
              <a:buAutoNum type="arabicPeriod"/>
            </a:pPr>
            <a:r>
              <a:rPr lang="en-GB" sz="1400" dirty="0">
                <a:latin typeface="Arial" panose="020B0604020202020204" pitchFamily="34" charset="0"/>
                <a:cs typeface="Arial" panose="020B0604020202020204" pitchFamily="34" charset="0"/>
              </a:rPr>
              <a:t>Team Experience</a:t>
            </a:r>
          </a:p>
          <a:p>
            <a:pPr marL="228600" indent="-228600">
              <a:lnSpc>
                <a:spcPct val="150000"/>
              </a:lnSpc>
              <a:buAutoNum type="arabicPeriod"/>
            </a:pPr>
            <a:r>
              <a:rPr lang="en-GB" sz="1400" dirty="0">
                <a:latin typeface="Arial" panose="020B0604020202020204" pitchFamily="34" charset="0"/>
                <a:cs typeface="Arial" panose="020B0604020202020204" pitchFamily="34" charset="0"/>
              </a:rPr>
              <a:t>Authority and Stakeholder Management</a:t>
            </a:r>
          </a:p>
          <a:p>
            <a:pPr marL="228600" indent="-228600">
              <a:lnSpc>
                <a:spcPct val="150000"/>
              </a:lnSpc>
              <a:buAutoNum type="arabicPeriod"/>
            </a:pPr>
            <a:r>
              <a:rPr lang="en-GB" sz="1400" dirty="0">
                <a:latin typeface="Arial" panose="020B0604020202020204" pitchFamily="34" charset="0"/>
                <a:cs typeface="Arial" panose="020B0604020202020204" pitchFamily="34" charset="0"/>
              </a:rPr>
              <a:t>Programme Management</a:t>
            </a:r>
          </a:p>
          <a:p>
            <a:pPr marL="228600" indent="-228600">
              <a:lnSpc>
                <a:spcPct val="150000"/>
              </a:lnSpc>
              <a:buAutoNum type="arabicPeriod"/>
            </a:pPr>
            <a:r>
              <a:rPr lang="en-GB" sz="1400" dirty="0">
                <a:latin typeface="Arial" panose="020B0604020202020204" pitchFamily="34" charset="0"/>
                <a:cs typeface="Arial" panose="020B0604020202020204" pitchFamily="34" charset="0"/>
              </a:rPr>
              <a:t>Design Management</a:t>
            </a:r>
          </a:p>
          <a:p>
            <a:pPr marL="228600" indent="-228600">
              <a:lnSpc>
                <a:spcPct val="150000"/>
              </a:lnSpc>
              <a:buAutoNum type="arabicPeriod"/>
            </a:pPr>
            <a:r>
              <a:rPr lang="en-GB" sz="1400" dirty="0">
                <a:latin typeface="Arial" panose="020B0604020202020204" pitchFamily="34" charset="0"/>
                <a:cs typeface="Arial" panose="020B0604020202020204" pitchFamily="34" charset="0"/>
              </a:rPr>
              <a:t>Building Works</a:t>
            </a:r>
          </a:p>
        </p:txBody>
      </p:sp>
      <p:sp>
        <p:nvSpPr>
          <p:cNvPr id="28" name="TextBox 27">
            <a:extLst>
              <a:ext uri="{FF2B5EF4-FFF2-40B4-BE49-F238E27FC236}">
                <a16:creationId xmlns:a16="http://schemas.microsoft.com/office/drawing/2014/main" id="{D670261F-47EA-46E3-959F-AD30670AEFC4}"/>
              </a:ext>
            </a:extLst>
          </p:cNvPr>
          <p:cNvSpPr txBox="1"/>
          <p:nvPr/>
        </p:nvSpPr>
        <p:spPr>
          <a:xfrm>
            <a:off x="6752628" y="3374242"/>
            <a:ext cx="2616888" cy="3284745"/>
          </a:xfrm>
          <a:prstGeom prst="rect">
            <a:avLst/>
          </a:prstGeom>
          <a:noFill/>
        </p:spPr>
        <p:txBody>
          <a:bodyPr wrap="square" rtlCol="0">
            <a:spAutoFit/>
          </a:bodyPr>
          <a:lstStyle/>
          <a:p>
            <a:pPr marL="228600" indent="-228600">
              <a:lnSpc>
                <a:spcPct val="150000"/>
              </a:lnSpc>
              <a:buAutoNum type="arabicPeriod"/>
            </a:pPr>
            <a:r>
              <a:rPr lang="en-GB" sz="1400" dirty="0">
                <a:latin typeface="Arial" panose="020B0604020202020204" pitchFamily="34" charset="0"/>
                <a:cs typeface="Arial" panose="020B0604020202020204" pitchFamily="34" charset="0"/>
              </a:rPr>
              <a:t>Funding Strategy</a:t>
            </a:r>
          </a:p>
          <a:p>
            <a:pPr marL="228600" indent="-228600">
              <a:lnSpc>
                <a:spcPct val="150000"/>
              </a:lnSpc>
              <a:buAutoNum type="arabicPeriod"/>
            </a:pPr>
            <a:r>
              <a:rPr lang="en-GB" sz="1400" dirty="0">
                <a:latin typeface="Arial" panose="020B0604020202020204" pitchFamily="34" charset="0"/>
                <a:cs typeface="Arial" panose="020B0604020202020204" pitchFamily="34" charset="0"/>
              </a:rPr>
              <a:t>Detailed negotiated term sheets</a:t>
            </a:r>
          </a:p>
          <a:p>
            <a:pPr marL="228600" indent="-228600">
              <a:lnSpc>
                <a:spcPct val="150000"/>
              </a:lnSpc>
              <a:buAutoNum type="arabicPeriod"/>
            </a:pPr>
            <a:r>
              <a:rPr lang="en-GB" sz="1400" dirty="0">
                <a:latin typeface="Arial" panose="020B0604020202020204" pitchFamily="34" charset="0"/>
                <a:cs typeface="Arial" panose="020B0604020202020204" pitchFamily="34" charset="0"/>
              </a:rPr>
              <a:t>Previous experience in sourcing financing</a:t>
            </a:r>
          </a:p>
          <a:p>
            <a:pPr marL="228600" indent="-228600">
              <a:lnSpc>
                <a:spcPct val="150000"/>
              </a:lnSpc>
              <a:buAutoNum type="arabicPeriod"/>
            </a:pPr>
            <a:r>
              <a:rPr lang="en-GB" sz="1400" dirty="0">
                <a:latin typeface="Arial" panose="020B0604020202020204" pitchFamily="34" charset="0"/>
                <a:cs typeface="Arial" panose="020B0604020202020204" pitchFamily="34" charset="0"/>
              </a:rPr>
              <a:t>Financing Plan and Financial Structure</a:t>
            </a:r>
          </a:p>
          <a:p>
            <a:pPr marL="228600" indent="-228600">
              <a:lnSpc>
                <a:spcPct val="150000"/>
              </a:lnSpc>
              <a:buAutoNum type="arabicPeriod"/>
            </a:pPr>
            <a:r>
              <a:rPr lang="en-GB" sz="1400" dirty="0">
                <a:latin typeface="Arial" panose="020B0604020202020204" pitchFamily="34" charset="0"/>
                <a:cs typeface="Arial" panose="020B0604020202020204" pitchFamily="34" charset="0"/>
              </a:rPr>
              <a:t>Financial Model</a:t>
            </a:r>
          </a:p>
          <a:p>
            <a:pPr marL="228600" indent="-228600">
              <a:lnSpc>
                <a:spcPct val="150000"/>
              </a:lnSpc>
              <a:buAutoNum type="arabicPeriod"/>
            </a:pPr>
            <a:r>
              <a:rPr lang="en-GB" sz="1400" dirty="0">
                <a:latin typeface="Arial" panose="020B0604020202020204" pitchFamily="34" charset="0"/>
                <a:cs typeface="Arial" panose="020B0604020202020204" pitchFamily="34" charset="0"/>
              </a:rPr>
              <a:t>Financial Form Sheets</a:t>
            </a:r>
          </a:p>
          <a:p>
            <a:pPr marL="228600" indent="-228600">
              <a:lnSpc>
                <a:spcPct val="150000"/>
              </a:lnSpc>
              <a:buAutoNum type="arabicPeriod"/>
            </a:pPr>
            <a:r>
              <a:rPr lang="en-GB" sz="1400" dirty="0">
                <a:latin typeface="Arial" panose="020B0604020202020204" pitchFamily="34" charset="0"/>
                <a:cs typeface="Arial" panose="020B0604020202020204" pitchFamily="34" charset="0"/>
              </a:rPr>
              <a:t>Building Works</a:t>
            </a:r>
          </a:p>
        </p:txBody>
      </p:sp>
    </p:spTree>
    <p:extLst>
      <p:ext uri="{BB962C8B-B14F-4D97-AF65-F5344CB8AC3E}">
        <p14:creationId xmlns:p14="http://schemas.microsoft.com/office/powerpoint/2010/main" val="409679776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CBB658BD-1FE3-4BA4-84FD-014A524C5F3E}"/>
              </a:ext>
            </a:extLst>
          </p:cNvPr>
          <p:cNvSpPr>
            <a:spLocks noGrp="1"/>
          </p:cNvSpPr>
          <p:nvPr>
            <p:ph type="body" sz="quarter" idx="12"/>
          </p:nvPr>
        </p:nvSpPr>
        <p:spPr>
          <a:xfrm>
            <a:off x="2811600" y="3916800"/>
            <a:ext cx="3801776" cy="1468800"/>
          </a:xfrm>
        </p:spPr>
        <p:txBody>
          <a:bodyPr>
            <a:normAutofit/>
          </a:bodyPr>
          <a:lstStyle/>
          <a:p>
            <a:r>
              <a:rPr lang="en-GB" dirty="0"/>
              <a:t>Legal Considerations</a:t>
            </a:r>
          </a:p>
        </p:txBody>
      </p:sp>
    </p:spTree>
    <p:extLst>
      <p:ext uri="{BB962C8B-B14F-4D97-AF65-F5344CB8AC3E}">
        <p14:creationId xmlns:p14="http://schemas.microsoft.com/office/powerpoint/2010/main" val="70189727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E8CB6B-DAF1-4F48-A309-8CED6FF837B9}"/>
              </a:ext>
            </a:extLst>
          </p:cNvPr>
          <p:cNvSpPr>
            <a:spLocks noGrp="1"/>
          </p:cNvSpPr>
          <p:nvPr>
            <p:ph type="title"/>
          </p:nvPr>
        </p:nvSpPr>
        <p:spPr/>
        <p:txBody>
          <a:bodyPr/>
          <a:lstStyle/>
          <a:p>
            <a:r>
              <a:rPr lang="en-GB" dirty="0"/>
              <a:t>Legal Considerations</a:t>
            </a:r>
          </a:p>
        </p:txBody>
      </p:sp>
      <p:sp>
        <p:nvSpPr>
          <p:cNvPr id="3" name="Slide Number Placeholder 2">
            <a:extLst>
              <a:ext uri="{FF2B5EF4-FFF2-40B4-BE49-F238E27FC236}">
                <a16:creationId xmlns:a16="http://schemas.microsoft.com/office/drawing/2014/main" id="{1FDED2F3-A848-4055-9E29-EBE8F3D07CE2}"/>
              </a:ext>
            </a:extLst>
          </p:cNvPr>
          <p:cNvSpPr>
            <a:spLocks noGrp="1"/>
          </p:cNvSpPr>
          <p:nvPr>
            <p:ph type="sldNum" sz="quarter" idx="12"/>
          </p:nvPr>
        </p:nvSpPr>
        <p:spPr/>
        <p:txBody>
          <a:bodyPr/>
          <a:lstStyle/>
          <a:p>
            <a:fld id="{9AD10803-7FE1-45F7-884C-C0236A56194E}" type="slidenum">
              <a:rPr lang="en-GB" smtClean="0"/>
              <a:pPr/>
              <a:t>23</a:t>
            </a:fld>
            <a:endParaRPr lang="en-GB" dirty="0"/>
          </a:p>
        </p:txBody>
      </p:sp>
      <p:grpSp>
        <p:nvGrpSpPr>
          <p:cNvPr id="5" name="Group 4">
            <a:extLst>
              <a:ext uri="{FF2B5EF4-FFF2-40B4-BE49-F238E27FC236}">
                <a16:creationId xmlns:a16="http://schemas.microsoft.com/office/drawing/2014/main" id="{7BFAE467-4F47-40BC-B464-B28E4CF2007B}"/>
              </a:ext>
            </a:extLst>
          </p:cNvPr>
          <p:cNvGrpSpPr/>
          <p:nvPr/>
        </p:nvGrpSpPr>
        <p:grpSpPr>
          <a:xfrm>
            <a:off x="3253602" y="1941984"/>
            <a:ext cx="2100671" cy="4248472"/>
            <a:chOff x="567074" y="4825787"/>
            <a:chExt cx="1548001" cy="2042792"/>
          </a:xfrm>
        </p:grpSpPr>
        <p:sp>
          <p:nvSpPr>
            <p:cNvPr id="27" name="AutoShape 3">
              <a:extLst>
                <a:ext uri="{FF2B5EF4-FFF2-40B4-BE49-F238E27FC236}">
                  <a16:creationId xmlns:a16="http://schemas.microsoft.com/office/drawing/2014/main" id="{FD740E98-3064-4B44-B215-A87860288BB6}"/>
                </a:ext>
              </a:extLst>
            </p:cNvPr>
            <p:cNvSpPr>
              <a:spLocks noChangeArrowheads="1"/>
            </p:cNvSpPr>
            <p:nvPr/>
          </p:nvSpPr>
          <p:spPr bwMode="auto">
            <a:xfrm rot="16200000" flipH="1">
              <a:off x="1045901" y="4346961"/>
              <a:ext cx="590347" cy="1548000"/>
            </a:xfrm>
            <a:custGeom>
              <a:avLst/>
              <a:gdLst>
                <a:gd name="connsiteX0" fmla="*/ 0 w 541355"/>
                <a:gd name="connsiteY0" fmla="*/ 0 h 1477802"/>
                <a:gd name="connsiteX1" fmla="*/ 373838 w 541355"/>
                <a:gd name="connsiteY1" fmla="*/ 0 h 1477802"/>
                <a:gd name="connsiteX2" fmla="*/ 541355 w 541355"/>
                <a:gd name="connsiteY2" fmla="*/ 738901 h 1477802"/>
                <a:gd name="connsiteX3" fmla="*/ 373838 w 541355"/>
                <a:gd name="connsiteY3" fmla="*/ 1477802 h 1477802"/>
                <a:gd name="connsiteX4" fmla="*/ 0 w 541355"/>
                <a:gd name="connsiteY4" fmla="*/ 1477802 h 1477802"/>
                <a:gd name="connsiteX5" fmla="*/ 0 w 541355"/>
                <a:gd name="connsiteY5" fmla="*/ 0 h 1477802"/>
                <a:gd name="connsiteX0" fmla="*/ 0 w 593609"/>
                <a:gd name="connsiteY0" fmla="*/ 0 h 1477802"/>
                <a:gd name="connsiteX1" fmla="*/ 373838 w 593609"/>
                <a:gd name="connsiteY1" fmla="*/ 0 h 1477802"/>
                <a:gd name="connsiteX2" fmla="*/ 593609 w 593609"/>
                <a:gd name="connsiteY2" fmla="*/ 747613 h 1477802"/>
                <a:gd name="connsiteX3" fmla="*/ 373838 w 593609"/>
                <a:gd name="connsiteY3" fmla="*/ 1477802 h 1477802"/>
                <a:gd name="connsiteX4" fmla="*/ 0 w 593609"/>
                <a:gd name="connsiteY4" fmla="*/ 1477802 h 1477802"/>
                <a:gd name="connsiteX5" fmla="*/ 0 w 593609"/>
                <a:gd name="connsiteY5" fmla="*/ 0 h 1477802"/>
                <a:gd name="connsiteX0" fmla="*/ 0 w 590347"/>
                <a:gd name="connsiteY0" fmla="*/ 0 h 1477802"/>
                <a:gd name="connsiteX1" fmla="*/ 373838 w 590347"/>
                <a:gd name="connsiteY1" fmla="*/ 0 h 1477802"/>
                <a:gd name="connsiteX2" fmla="*/ 590347 w 590347"/>
                <a:gd name="connsiteY2" fmla="*/ 738263 h 1477802"/>
                <a:gd name="connsiteX3" fmla="*/ 373838 w 590347"/>
                <a:gd name="connsiteY3" fmla="*/ 1477802 h 1477802"/>
                <a:gd name="connsiteX4" fmla="*/ 0 w 590347"/>
                <a:gd name="connsiteY4" fmla="*/ 1477802 h 1477802"/>
                <a:gd name="connsiteX5" fmla="*/ 0 w 590347"/>
                <a:gd name="connsiteY5" fmla="*/ 0 h 14778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90347" h="1477802">
                  <a:moveTo>
                    <a:pt x="0" y="0"/>
                  </a:moveTo>
                  <a:lnTo>
                    <a:pt x="373838" y="0"/>
                  </a:lnTo>
                  <a:lnTo>
                    <a:pt x="590347" y="738263"/>
                  </a:lnTo>
                  <a:lnTo>
                    <a:pt x="373838" y="1477802"/>
                  </a:lnTo>
                  <a:lnTo>
                    <a:pt x="0" y="1477802"/>
                  </a:lnTo>
                  <a:lnTo>
                    <a:pt x="0" y="0"/>
                  </a:lnTo>
                  <a:close/>
                </a:path>
              </a:pathLst>
            </a:custGeom>
            <a:solidFill>
              <a:srgbClr val="7D194D"/>
            </a:solidFill>
            <a:ln w="12700">
              <a:noFill/>
              <a:miter lim="800000"/>
              <a:headEnd/>
              <a:tailEnd/>
            </a:ln>
          </p:spPr>
          <p:txBody>
            <a:bodyPr vert="eaVert" lIns="44596" tIns="44596" rIns="44596" bIns="44596" anchor="ctr">
              <a:noAutofit/>
            </a:bodyPr>
            <a:lstStyle/>
            <a:p>
              <a:pPr algn="ctr" defTabSz="891781" eaLnBrk="0" hangingPunct="0">
                <a:spcAft>
                  <a:spcPts val="342"/>
                </a:spcAft>
              </a:pPr>
              <a:r>
                <a:rPr lang="en-GB" sz="1400" b="1" dirty="0">
                  <a:solidFill>
                    <a:schemeClr val="bg1"/>
                  </a:solidFill>
                  <a:latin typeface="Arial" panose="020B0604020202020204" pitchFamily="34" charset="0"/>
                  <a:cs typeface="Arial" panose="020B0604020202020204" pitchFamily="34" charset="0"/>
                </a:rPr>
                <a:t>Procurement Oversight</a:t>
              </a:r>
            </a:p>
          </p:txBody>
        </p:sp>
        <p:sp>
          <p:nvSpPr>
            <p:cNvPr id="28" name="Chevron 3">
              <a:extLst>
                <a:ext uri="{FF2B5EF4-FFF2-40B4-BE49-F238E27FC236}">
                  <a16:creationId xmlns:a16="http://schemas.microsoft.com/office/drawing/2014/main" id="{8E372403-2D4C-473E-A131-16EF8BFFCC99}"/>
                </a:ext>
              </a:extLst>
            </p:cNvPr>
            <p:cNvSpPr/>
            <p:nvPr/>
          </p:nvSpPr>
          <p:spPr>
            <a:xfrm rot="16200000" flipH="1">
              <a:off x="538913" y="5292418"/>
              <a:ext cx="1604322" cy="1548000"/>
            </a:xfrm>
            <a:custGeom>
              <a:avLst/>
              <a:gdLst>
                <a:gd name="connsiteX0" fmla="*/ 0 w 2119126"/>
                <a:gd name="connsiteY0" fmla="*/ 0 h 2548223"/>
                <a:gd name="connsiteX1" fmla="*/ 1991046 w 2119126"/>
                <a:gd name="connsiteY1" fmla="*/ 0 h 2548223"/>
                <a:gd name="connsiteX2" fmla="*/ 2119126 w 2119126"/>
                <a:gd name="connsiteY2" fmla="*/ 1274112 h 2548223"/>
                <a:gd name="connsiteX3" fmla="*/ 1991046 w 2119126"/>
                <a:gd name="connsiteY3" fmla="*/ 2548223 h 2548223"/>
                <a:gd name="connsiteX4" fmla="*/ 0 w 2119126"/>
                <a:gd name="connsiteY4" fmla="*/ 2548223 h 2548223"/>
                <a:gd name="connsiteX5" fmla="*/ 128080 w 2119126"/>
                <a:gd name="connsiteY5" fmla="*/ 1274112 h 2548223"/>
                <a:gd name="connsiteX6" fmla="*/ 0 w 2119126"/>
                <a:gd name="connsiteY6" fmla="*/ 0 h 2548223"/>
                <a:gd name="connsiteX0" fmla="*/ 0 w 1991046"/>
                <a:gd name="connsiteY0" fmla="*/ 0 h 2548223"/>
                <a:gd name="connsiteX1" fmla="*/ 1991046 w 1991046"/>
                <a:gd name="connsiteY1" fmla="*/ 0 h 2548223"/>
                <a:gd name="connsiteX2" fmla="*/ 1991046 w 1991046"/>
                <a:gd name="connsiteY2" fmla="*/ 2548223 h 2548223"/>
                <a:gd name="connsiteX3" fmla="*/ 0 w 1991046"/>
                <a:gd name="connsiteY3" fmla="*/ 2548223 h 2548223"/>
                <a:gd name="connsiteX4" fmla="*/ 128080 w 1991046"/>
                <a:gd name="connsiteY4" fmla="*/ 1274112 h 2548223"/>
                <a:gd name="connsiteX5" fmla="*/ 0 w 1991046"/>
                <a:gd name="connsiteY5" fmla="*/ 0 h 2548223"/>
                <a:gd name="connsiteX0" fmla="*/ 0 w 1991046"/>
                <a:gd name="connsiteY0" fmla="*/ 0 h 2548223"/>
                <a:gd name="connsiteX1" fmla="*/ 1991046 w 1991046"/>
                <a:gd name="connsiteY1" fmla="*/ 0 h 2548223"/>
                <a:gd name="connsiteX2" fmla="*/ 1991046 w 1991046"/>
                <a:gd name="connsiteY2" fmla="*/ 2548223 h 2548223"/>
                <a:gd name="connsiteX3" fmla="*/ 0 w 1991046"/>
                <a:gd name="connsiteY3" fmla="*/ 2548223 h 2548223"/>
                <a:gd name="connsiteX4" fmla="*/ 296013 w 1991046"/>
                <a:gd name="connsiteY4" fmla="*/ 1264032 h 2548223"/>
                <a:gd name="connsiteX5" fmla="*/ 0 w 1991046"/>
                <a:gd name="connsiteY5" fmla="*/ 0 h 2548223"/>
                <a:gd name="connsiteX0" fmla="*/ 0 w 1991046"/>
                <a:gd name="connsiteY0" fmla="*/ 0 h 2548223"/>
                <a:gd name="connsiteX1" fmla="*/ 1991046 w 1991046"/>
                <a:gd name="connsiteY1" fmla="*/ 0 h 2548223"/>
                <a:gd name="connsiteX2" fmla="*/ 1991046 w 1991046"/>
                <a:gd name="connsiteY2" fmla="*/ 2548223 h 2548223"/>
                <a:gd name="connsiteX3" fmla="*/ 0 w 1991046"/>
                <a:gd name="connsiteY3" fmla="*/ 2548223 h 2548223"/>
                <a:gd name="connsiteX4" fmla="*/ 296016 w 1991046"/>
                <a:gd name="connsiteY4" fmla="*/ 1280165 h 2548223"/>
                <a:gd name="connsiteX5" fmla="*/ 0 w 1991046"/>
                <a:gd name="connsiteY5" fmla="*/ 0 h 2548223"/>
                <a:gd name="connsiteX0" fmla="*/ 0 w 1991046"/>
                <a:gd name="connsiteY0" fmla="*/ 0 h 2548223"/>
                <a:gd name="connsiteX1" fmla="*/ 1991046 w 1991046"/>
                <a:gd name="connsiteY1" fmla="*/ 0 h 2548223"/>
                <a:gd name="connsiteX2" fmla="*/ 1991046 w 1991046"/>
                <a:gd name="connsiteY2" fmla="*/ 2548223 h 2548223"/>
                <a:gd name="connsiteX3" fmla="*/ 0 w 1991046"/>
                <a:gd name="connsiteY3" fmla="*/ 2548223 h 2548223"/>
                <a:gd name="connsiteX4" fmla="*/ 291475 w 1991046"/>
                <a:gd name="connsiteY4" fmla="*/ 1274792 h 2548223"/>
                <a:gd name="connsiteX5" fmla="*/ 0 w 1991046"/>
                <a:gd name="connsiteY5" fmla="*/ 0 h 2548223"/>
                <a:gd name="connsiteX0" fmla="*/ 0 w 1991046"/>
                <a:gd name="connsiteY0" fmla="*/ 0 h 2548223"/>
                <a:gd name="connsiteX1" fmla="*/ 1991046 w 1991046"/>
                <a:gd name="connsiteY1" fmla="*/ 0 h 2548223"/>
                <a:gd name="connsiteX2" fmla="*/ 1991046 w 1991046"/>
                <a:gd name="connsiteY2" fmla="*/ 2548223 h 2548223"/>
                <a:gd name="connsiteX3" fmla="*/ 0 w 1991046"/>
                <a:gd name="connsiteY3" fmla="*/ 2548223 h 2548223"/>
                <a:gd name="connsiteX4" fmla="*/ 305107 w 1991046"/>
                <a:gd name="connsiteY4" fmla="*/ 1269421 h 2548223"/>
                <a:gd name="connsiteX5" fmla="*/ 0 w 1991046"/>
                <a:gd name="connsiteY5" fmla="*/ 0 h 2548223"/>
                <a:gd name="connsiteX0" fmla="*/ 0 w 1991046"/>
                <a:gd name="connsiteY0" fmla="*/ 0 h 2548223"/>
                <a:gd name="connsiteX1" fmla="*/ 1991046 w 1991046"/>
                <a:gd name="connsiteY1" fmla="*/ 0 h 2548223"/>
                <a:gd name="connsiteX2" fmla="*/ 1991046 w 1991046"/>
                <a:gd name="connsiteY2" fmla="*/ 2548223 h 2548223"/>
                <a:gd name="connsiteX3" fmla="*/ 0 w 1991046"/>
                <a:gd name="connsiteY3" fmla="*/ 2548223 h 2548223"/>
                <a:gd name="connsiteX4" fmla="*/ 296024 w 1991046"/>
                <a:gd name="connsiteY4" fmla="*/ 1280178 h 2548223"/>
                <a:gd name="connsiteX5" fmla="*/ 0 w 1991046"/>
                <a:gd name="connsiteY5" fmla="*/ 0 h 2548223"/>
                <a:gd name="connsiteX0" fmla="*/ 0 w 1991046"/>
                <a:gd name="connsiteY0" fmla="*/ 0 h 2548223"/>
                <a:gd name="connsiteX1" fmla="*/ 1991046 w 1991046"/>
                <a:gd name="connsiteY1" fmla="*/ 0 h 2548223"/>
                <a:gd name="connsiteX2" fmla="*/ 1991046 w 1991046"/>
                <a:gd name="connsiteY2" fmla="*/ 2548223 h 2548223"/>
                <a:gd name="connsiteX3" fmla="*/ 0 w 1991046"/>
                <a:gd name="connsiteY3" fmla="*/ 2548223 h 2548223"/>
                <a:gd name="connsiteX4" fmla="*/ 305113 w 1991046"/>
                <a:gd name="connsiteY4" fmla="*/ 1280182 h 2548223"/>
                <a:gd name="connsiteX5" fmla="*/ 0 w 1991046"/>
                <a:gd name="connsiteY5" fmla="*/ 0 h 2548223"/>
                <a:gd name="connsiteX0" fmla="*/ 0 w 1991046"/>
                <a:gd name="connsiteY0" fmla="*/ 0 h 2548223"/>
                <a:gd name="connsiteX1" fmla="*/ 1991046 w 1991046"/>
                <a:gd name="connsiteY1" fmla="*/ 0 h 2548223"/>
                <a:gd name="connsiteX2" fmla="*/ 1991046 w 1991046"/>
                <a:gd name="connsiteY2" fmla="*/ 2548223 h 2548223"/>
                <a:gd name="connsiteX3" fmla="*/ 0 w 1991046"/>
                <a:gd name="connsiteY3" fmla="*/ 2548223 h 2548223"/>
                <a:gd name="connsiteX4" fmla="*/ 291656 w 1991046"/>
                <a:gd name="connsiteY4" fmla="*/ 1276205 h 2548223"/>
                <a:gd name="connsiteX5" fmla="*/ 0 w 1991046"/>
                <a:gd name="connsiteY5" fmla="*/ 0 h 2548223"/>
                <a:gd name="connsiteX0" fmla="*/ 0 w 1991046"/>
                <a:gd name="connsiteY0" fmla="*/ 0 h 2548223"/>
                <a:gd name="connsiteX1" fmla="*/ 1991046 w 1991046"/>
                <a:gd name="connsiteY1" fmla="*/ 0 h 2548223"/>
                <a:gd name="connsiteX2" fmla="*/ 1991046 w 1991046"/>
                <a:gd name="connsiteY2" fmla="*/ 2548223 h 2548223"/>
                <a:gd name="connsiteX3" fmla="*/ 0 w 1991046"/>
                <a:gd name="connsiteY3" fmla="*/ 2548223 h 2548223"/>
                <a:gd name="connsiteX4" fmla="*/ 298389 w 1991046"/>
                <a:gd name="connsiteY4" fmla="*/ 1276210 h 2548223"/>
                <a:gd name="connsiteX5" fmla="*/ 0 w 1991046"/>
                <a:gd name="connsiteY5" fmla="*/ 0 h 25482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991046" h="2548223">
                  <a:moveTo>
                    <a:pt x="0" y="0"/>
                  </a:moveTo>
                  <a:lnTo>
                    <a:pt x="1991046" y="0"/>
                  </a:lnTo>
                  <a:lnTo>
                    <a:pt x="1991046" y="2548223"/>
                  </a:lnTo>
                  <a:lnTo>
                    <a:pt x="0" y="2548223"/>
                  </a:lnTo>
                  <a:lnTo>
                    <a:pt x="298389" y="1276210"/>
                  </a:lnTo>
                  <a:lnTo>
                    <a:pt x="0" y="0"/>
                  </a:lnTo>
                  <a:close/>
                </a:path>
              </a:pathLst>
            </a:custGeom>
            <a:solidFill>
              <a:srgbClr val="FAE6F0"/>
            </a:solidFill>
            <a:ln w="12700">
              <a:noFill/>
            </a:ln>
          </p:spPr>
          <p:style>
            <a:lnRef idx="0">
              <a:schemeClr val="accent1"/>
            </a:lnRef>
            <a:fillRef idx="1">
              <a:schemeClr val="accent1"/>
            </a:fillRef>
            <a:effectRef idx="0">
              <a:schemeClr val="dk1"/>
            </a:effectRef>
            <a:fontRef idx="minor">
              <a:schemeClr val="lt1"/>
            </a:fontRef>
          </p:style>
          <p:txBody>
            <a:bodyPr rtlCol="0" anchor="ctr"/>
            <a:lstStyle/>
            <a:p>
              <a:pPr algn="ctr">
                <a:lnSpc>
                  <a:spcPct val="100000"/>
                </a:lnSpc>
              </a:pPr>
              <a:endParaRPr lang="en-US" sz="800">
                <a:solidFill>
                  <a:schemeClr val="tx1"/>
                </a:solidFill>
                <a:latin typeface="Arial" panose="020B0604020202020204" pitchFamily="34" charset="0"/>
                <a:cs typeface="Arial" panose="020B0604020202020204" pitchFamily="34" charset="0"/>
              </a:endParaRPr>
            </a:p>
          </p:txBody>
        </p:sp>
      </p:grpSp>
      <p:grpSp>
        <p:nvGrpSpPr>
          <p:cNvPr id="9" name="Group 8">
            <a:extLst>
              <a:ext uri="{FF2B5EF4-FFF2-40B4-BE49-F238E27FC236}">
                <a16:creationId xmlns:a16="http://schemas.microsoft.com/office/drawing/2014/main" id="{A58E09DC-4E0C-4CD6-9955-CAF533D31159}"/>
              </a:ext>
            </a:extLst>
          </p:cNvPr>
          <p:cNvGrpSpPr/>
          <p:nvPr/>
        </p:nvGrpSpPr>
        <p:grpSpPr>
          <a:xfrm>
            <a:off x="1068759" y="1941984"/>
            <a:ext cx="2100671" cy="4248472"/>
            <a:chOff x="567074" y="4825787"/>
            <a:chExt cx="1548001" cy="2042792"/>
          </a:xfrm>
        </p:grpSpPr>
        <p:sp>
          <p:nvSpPr>
            <p:cNvPr id="19" name="AutoShape 3">
              <a:extLst>
                <a:ext uri="{FF2B5EF4-FFF2-40B4-BE49-F238E27FC236}">
                  <a16:creationId xmlns:a16="http://schemas.microsoft.com/office/drawing/2014/main" id="{0765D64A-99FF-4100-A246-D2403B99A09B}"/>
                </a:ext>
              </a:extLst>
            </p:cNvPr>
            <p:cNvSpPr>
              <a:spLocks noChangeArrowheads="1"/>
            </p:cNvSpPr>
            <p:nvPr/>
          </p:nvSpPr>
          <p:spPr bwMode="auto">
            <a:xfrm rot="16200000" flipH="1">
              <a:off x="1045901" y="4346961"/>
              <a:ext cx="590347" cy="1548000"/>
            </a:xfrm>
            <a:custGeom>
              <a:avLst/>
              <a:gdLst>
                <a:gd name="connsiteX0" fmla="*/ 0 w 541355"/>
                <a:gd name="connsiteY0" fmla="*/ 0 h 1477802"/>
                <a:gd name="connsiteX1" fmla="*/ 373838 w 541355"/>
                <a:gd name="connsiteY1" fmla="*/ 0 h 1477802"/>
                <a:gd name="connsiteX2" fmla="*/ 541355 w 541355"/>
                <a:gd name="connsiteY2" fmla="*/ 738901 h 1477802"/>
                <a:gd name="connsiteX3" fmla="*/ 373838 w 541355"/>
                <a:gd name="connsiteY3" fmla="*/ 1477802 h 1477802"/>
                <a:gd name="connsiteX4" fmla="*/ 0 w 541355"/>
                <a:gd name="connsiteY4" fmla="*/ 1477802 h 1477802"/>
                <a:gd name="connsiteX5" fmla="*/ 0 w 541355"/>
                <a:gd name="connsiteY5" fmla="*/ 0 h 1477802"/>
                <a:gd name="connsiteX0" fmla="*/ 0 w 593609"/>
                <a:gd name="connsiteY0" fmla="*/ 0 h 1477802"/>
                <a:gd name="connsiteX1" fmla="*/ 373838 w 593609"/>
                <a:gd name="connsiteY1" fmla="*/ 0 h 1477802"/>
                <a:gd name="connsiteX2" fmla="*/ 593609 w 593609"/>
                <a:gd name="connsiteY2" fmla="*/ 747613 h 1477802"/>
                <a:gd name="connsiteX3" fmla="*/ 373838 w 593609"/>
                <a:gd name="connsiteY3" fmla="*/ 1477802 h 1477802"/>
                <a:gd name="connsiteX4" fmla="*/ 0 w 593609"/>
                <a:gd name="connsiteY4" fmla="*/ 1477802 h 1477802"/>
                <a:gd name="connsiteX5" fmla="*/ 0 w 593609"/>
                <a:gd name="connsiteY5" fmla="*/ 0 h 1477802"/>
                <a:gd name="connsiteX0" fmla="*/ 0 w 590347"/>
                <a:gd name="connsiteY0" fmla="*/ 0 h 1477802"/>
                <a:gd name="connsiteX1" fmla="*/ 373838 w 590347"/>
                <a:gd name="connsiteY1" fmla="*/ 0 h 1477802"/>
                <a:gd name="connsiteX2" fmla="*/ 590347 w 590347"/>
                <a:gd name="connsiteY2" fmla="*/ 738263 h 1477802"/>
                <a:gd name="connsiteX3" fmla="*/ 373838 w 590347"/>
                <a:gd name="connsiteY3" fmla="*/ 1477802 h 1477802"/>
                <a:gd name="connsiteX4" fmla="*/ 0 w 590347"/>
                <a:gd name="connsiteY4" fmla="*/ 1477802 h 1477802"/>
                <a:gd name="connsiteX5" fmla="*/ 0 w 590347"/>
                <a:gd name="connsiteY5" fmla="*/ 0 h 14778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90347" h="1477802">
                  <a:moveTo>
                    <a:pt x="0" y="0"/>
                  </a:moveTo>
                  <a:lnTo>
                    <a:pt x="373838" y="0"/>
                  </a:lnTo>
                  <a:lnTo>
                    <a:pt x="590347" y="738263"/>
                  </a:lnTo>
                  <a:lnTo>
                    <a:pt x="373838" y="1477802"/>
                  </a:lnTo>
                  <a:lnTo>
                    <a:pt x="0" y="1477802"/>
                  </a:lnTo>
                  <a:lnTo>
                    <a:pt x="0" y="0"/>
                  </a:lnTo>
                  <a:close/>
                </a:path>
              </a:pathLst>
            </a:custGeom>
            <a:solidFill>
              <a:srgbClr val="7D194D"/>
            </a:solidFill>
            <a:ln w="12700">
              <a:noFill/>
              <a:miter lim="800000"/>
              <a:headEnd/>
              <a:tailEnd/>
            </a:ln>
          </p:spPr>
          <p:txBody>
            <a:bodyPr vert="eaVert" lIns="44596" tIns="44596" rIns="44596" bIns="44596" anchor="ctr">
              <a:noAutofit/>
            </a:bodyPr>
            <a:lstStyle/>
            <a:p>
              <a:pPr algn="ctr" defTabSz="891781" eaLnBrk="0" hangingPunct="0">
                <a:spcAft>
                  <a:spcPts val="342"/>
                </a:spcAft>
              </a:pPr>
              <a:r>
                <a:rPr lang="en-GB" sz="1400" b="1" dirty="0">
                  <a:solidFill>
                    <a:schemeClr val="bg1"/>
                  </a:solidFill>
                  <a:latin typeface="Arial" panose="020B0604020202020204" pitchFamily="34" charset="0"/>
                  <a:cs typeface="Arial" panose="020B0604020202020204" pitchFamily="34" charset="0"/>
                </a:rPr>
                <a:t>Legal Framework</a:t>
              </a:r>
            </a:p>
          </p:txBody>
        </p:sp>
        <p:sp>
          <p:nvSpPr>
            <p:cNvPr id="20" name="Chevron 3">
              <a:extLst>
                <a:ext uri="{FF2B5EF4-FFF2-40B4-BE49-F238E27FC236}">
                  <a16:creationId xmlns:a16="http://schemas.microsoft.com/office/drawing/2014/main" id="{AB0383EC-1251-4142-ADF9-4865C323A706}"/>
                </a:ext>
              </a:extLst>
            </p:cNvPr>
            <p:cNvSpPr/>
            <p:nvPr/>
          </p:nvSpPr>
          <p:spPr>
            <a:xfrm rot="16200000" flipH="1">
              <a:off x="538913" y="5292418"/>
              <a:ext cx="1604322" cy="1548000"/>
            </a:xfrm>
            <a:custGeom>
              <a:avLst/>
              <a:gdLst>
                <a:gd name="connsiteX0" fmla="*/ 0 w 2119126"/>
                <a:gd name="connsiteY0" fmla="*/ 0 h 2548223"/>
                <a:gd name="connsiteX1" fmla="*/ 1991046 w 2119126"/>
                <a:gd name="connsiteY1" fmla="*/ 0 h 2548223"/>
                <a:gd name="connsiteX2" fmla="*/ 2119126 w 2119126"/>
                <a:gd name="connsiteY2" fmla="*/ 1274112 h 2548223"/>
                <a:gd name="connsiteX3" fmla="*/ 1991046 w 2119126"/>
                <a:gd name="connsiteY3" fmla="*/ 2548223 h 2548223"/>
                <a:gd name="connsiteX4" fmla="*/ 0 w 2119126"/>
                <a:gd name="connsiteY4" fmla="*/ 2548223 h 2548223"/>
                <a:gd name="connsiteX5" fmla="*/ 128080 w 2119126"/>
                <a:gd name="connsiteY5" fmla="*/ 1274112 h 2548223"/>
                <a:gd name="connsiteX6" fmla="*/ 0 w 2119126"/>
                <a:gd name="connsiteY6" fmla="*/ 0 h 2548223"/>
                <a:gd name="connsiteX0" fmla="*/ 0 w 1991046"/>
                <a:gd name="connsiteY0" fmla="*/ 0 h 2548223"/>
                <a:gd name="connsiteX1" fmla="*/ 1991046 w 1991046"/>
                <a:gd name="connsiteY1" fmla="*/ 0 h 2548223"/>
                <a:gd name="connsiteX2" fmla="*/ 1991046 w 1991046"/>
                <a:gd name="connsiteY2" fmla="*/ 2548223 h 2548223"/>
                <a:gd name="connsiteX3" fmla="*/ 0 w 1991046"/>
                <a:gd name="connsiteY3" fmla="*/ 2548223 h 2548223"/>
                <a:gd name="connsiteX4" fmla="*/ 128080 w 1991046"/>
                <a:gd name="connsiteY4" fmla="*/ 1274112 h 2548223"/>
                <a:gd name="connsiteX5" fmla="*/ 0 w 1991046"/>
                <a:gd name="connsiteY5" fmla="*/ 0 h 2548223"/>
                <a:gd name="connsiteX0" fmla="*/ 0 w 1991046"/>
                <a:gd name="connsiteY0" fmla="*/ 0 h 2548223"/>
                <a:gd name="connsiteX1" fmla="*/ 1991046 w 1991046"/>
                <a:gd name="connsiteY1" fmla="*/ 0 h 2548223"/>
                <a:gd name="connsiteX2" fmla="*/ 1991046 w 1991046"/>
                <a:gd name="connsiteY2" fmla="*/ 2548223 h 2548223"/>
                <a:gd name="connsiteX3" fmla="*/ 0 w 1991046"/>
                <a:gd name="connsiteY3" fmla="*/ 2548223 h 2548223"/>
                <a:gd name="connsiteX4" fmla="*/ 296013 w 1991046"/>
                <a:gd name="connsiteY4" fmla="*/ 1264032 h 2548223"/>
                <a:gd name="connsiteX5" fmla="*/ 0 w 1991046"/>
                <a:gd name="connsiteY5" fmla="*/ 0 h 2548223"/>
                <a:gd name="connsiteX0" fmla="*/ 0 w 1991046"/>
                <a:gd name="connsiteY0" fmla="*/ 0 h 2548223"/>
                <a:gd name="connsiteX1" fmla="*/ 1991046 w 1991046"/>
                <a:gd name="connsiteY1" fmla="*/ 0 h 2548223"/>
                <a:gd name="connsiteX2" fmla="*/ 1991046 w 1991046"/>
                <a:gd name="connsiteY2" fmla="*/ 2548223 h 2548223"/>
                <a:gd name="connsiteX3" fmla="*/ 0 w 1991046"/>
                <a:gd name="connsiteY3" fmla="*/ 2548223 h 2548223"/>
                <a:gd name="connsiteX4" fmla="*/ 296016 w 1991046"/>
                <a:gd name="connsiteY4" fmla="*/ 1280165 h 2548223"/>
                <a:gd name="connsiteX5" fmla="*/ 0 w 1991046"/>
                <a:gd name="connsiteY5" fmla="*/ 0 h 2548223"/>
                <a:gd name="connsiteX0" fmla="*/ 0 w 1991046"/>
                <a:gd name="connsiteY0" fmla="*/ 0 h 2548223"/>
                <a:gd name="connsiteX1" fmla="*/ 1991046 w 1991046"/>
                <a:gd name="connsiteY1" fmla="*/ 0 h 2548223"/>
                <a:gd name="connsiteX2" fmla="*/ 1991046 w 1991046"/>
                <a:gd name="connsiteY2" fmla="*/ 2548223 h 2548223"/>
                <a:gd name="connsiteX3" fmla="*/ 0 w 1991046"/>
                <a:gd name="connsiteY3" fmla="*/ 2548223 h 2548223"/>
                <a:gd name="connsiteX4" fmla="*/ 291475 w 1991046"/>
                <a:gd name="connsiteY4" fmla="*/ 1274792 h 2548223"/>
                <a:gd name="connsiteX5" fmla="*/ 0 w 1991046"/>
                <a:gd name="connsiteY5" fmla="*/ 0 h 2548223"/>
                <a:gd name="connsiteX0" fmla="*/ 0 w 1991046"/>
                <a:gd name="connsiteY0" fmla="*/ 0 h 2548223"/>
                <a:gd name="connsiteX1" fmla="*/ 1991046 w 1991046"/>
                <a:gd name="connsiteY1" fmla="*/ 0 h 2548223"/>
                <a:gd name="connsiteX2" fmla="*/ 1991046 w 1991046"/>
                <a:gd name="connsiteY2" fmla="*/ 2548223 h 2548223"/>
                <a:gd name="connsiteX3" fmla="*/ 0 w 1991046"/>
                <a:gd name="connsiteY3" fmla="*/ 2548223 h 2548223"/>
                <a:gd name="connsiteX4" fmla="*/ 305107 w 1991046"/>
                <a:gd name="connsiteY4" fmla="*/ 1269421 h 2548223"/>
                <a:gd name="connsiteX5" fmla="*/ 0 w 1991046"/>
                <a:gd name="connsiteY5" fmla="*/ 0 h 2548223"/>
                <a:gd name="connsiteX0" fmla="*/ 0 w 1991046"/>
                <a:gd name="connsiteY0" fmla="*/ 0 h 2548223"/>
                <a:gd name="connsiteX1" fmla="*/ 1991046 w 1991046"/>
                <a:gd name="connsiteY1" fmla="*/ 0 h 2548223"/>
                <a:gd name="connsiteX2" fmla="*/ 1991046 w 1991046"/>
                <a:gd name="connsiteY2" fmla="*/ 2548223 h 2548223"/>
                <a:gd name="connsiteX3" fmla="*/ 0 w 1991046"/>
                <a:gd name="connsiteY3" fmla="*/ 2548223 h 2548223"/>
                <a:gd name="connsiteX4" fmla="*/ 296024 w 1991046"/>
                <a:gd name="connsiteY4" fmla="*/ 1280178 h 2548223"/>
                <a:gd name="connsiteX5" fmla="*/ 0 w 1991046"/>
                <a:gd name="connsiteY5" fmla="*/ 0 h 2548223"/>
                <a:gd name="connsiteX0" fmla="*/ 0 w 1991046"/>
                <a:gd name="connsiteY0" fmla="*/ 0 h 2548223"/>
                <a:gd name="connsiteX1" fmla="*/ 1991046 w 1991046"/>
                <a:gd name="connsiteY1" fmla="*/ 0 h 2548223"/>
                <a:gd name="connsiteX2" fmla="*/ 1991046 w 1991046"/>
                <a:gd name="connsiteY2" fmla="*/ 2548223 h 2548223"/>
                <a:gd name="connsiteX3" fmla="*/ 0 w 1991046"/>
                <a:gd name="connsiteY3" fmla="*/ 2548223 h 2548223"/>
                <a:gd name="connsiteX4" fmla="*/ 305113 w 1991046"/>
                <a:gd name="connsiteY4" fmla="*/ 1280182 h 2548223"/>
                <a:gd name="connsiteX5" fmla="*/ 0 w 1991046"/>
                <a:gd name="connsiteY5" fmla="*/ 0 h 2548223"/>
                <a:gd name="connsiteX0" fmla="*/ 0 w 1991046"/>
                <a:gd name="connsiteY0" fmla="*/ 0 h 2548223"/>
                <a:gd name="connsiteX1" fmla="*/ 1991046 w 1991046"/>
                <a:gd name="connsiteY1" fmla="*/ 0 h 2548223"/>
                <a:gd name="connsiteX2" fmla="*/ 1991046 w 1991046"/>
                <a:gd name="connsiteY2" fmla="*/ 2548223 h 2548223"/>
                <a:gd name="connsiteX3" fmla="*/ 0 w 1991046"/>
                <a:gd name="connsiteY3" fmla="*/ 2548223 h 2548223"/>
                <a:gd name="connsiteX4" fmla="*/ 291656 w 1991046"/>
                <a:gd name="connsiteY4" fmla="*/ 1276205 h 2548223"/>
                <a:gd name="connsiteX5" fmla="*/ 0 w 1991046"/>
                <a:gd name="connsiteY5" fmla="*/ 0 h 2548223"/>
                <a:gd name="connsiteX0" fmla="*/ 0 w 1991046"/>
                <a:gd name="connsiteY0" fmla="*/ 0 h 2548223"/>
                <a:gd name="connsiteX1" fmla="*/ 1991046 w 1991046"/>
                <a:gd name="connsiteY1" fmla="*/ 0 h 2548223"/>
                <a:gd name="connsiteX2" fmla="*/ 1991046 w 1991046"/>
                <a:gd name="connsiteY2" fmla="*/ 2548223 h 2548223"/>
                <a:gd name="connsiteX3" fmla="*/ 0 w 1991046"/>
                <a:gd name="connsiteY3" fmla="*/ 2548223 h 2548223"/>
                <a:gd name="connsiteX4" fmla="*/ 298389 w 1991046"/>
                <a:gd name="connsiteY4" fmla="*/ 1276210 h 2548223"/>
                <a:gd name="connsiteX5" fmla="*/ 0 w 1991046"/>
                <a:gd name="connsiteY5" fmla="*/ 0 h 25482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991046" h="2548223">
                  <a:moveTo>
                    <a:pt x="0" y="0"/>
                  </a:moveTo>
                  <a:lnTo>
                    <a:pt x="1991046" y="0"/>
                  </a:lnTo>
                  <a:lnTo>
                    <a:pt x="1991046" y="2548223"/>
                  </a:lnTo>
                  <a:lnTo>
                    <a:pt x="0" y="2548223"/>
                  </a:lnTo>
                  <a:lnTo>
                    <a:pt x="298389" y="1276210"/>
                  </a:lnTo>
                  <a:lnTo>
                    <a:pt x="0" y="0"/>
                  </a:lnTo>
                  <a:close/>
                </a:path>
              </a:pathLst>
            </a:custGeom>
            <a:solidFill>
              <a:srgbClr val="D52F86">
                <a:alpha val="12157"/>
              </a:srgbClr>
            </a:solidFill>
            <a:ln w="12700">
              <a:noFill/>
            </a:ln>
          </p:spPr>
          <p:style>
            <a:lnRef idx="0">
              <a:schemeClr val="accent1"/>
            </a:lnRef>
            <a:fillRef idx="1">
              <a:schemeClr val="accent1"/>
            </a:fillRef>
            <a:effectRef idx="0">
              <a:schemeClr val="dk1"/>
            </a:effectRef>
            <a:fontRef idx="minor">
              <a:schemeClr val="lt1"/>
            </a:fontRef>
          </p:style>
          <p:txBody>
            <a:bodyPr rtlCol="0" anchor="ctr"/>
            <a:lstStyle/>
            <a:p>
              <a:pPr algn="ctr">
                <a:lnSpc>
                  <a:spcPct val="100000"/>
                </a:lnSpc>
              </a:pPr>
              <a:endParaRPr lang="en-US" sz="800">
                <a:solidFill>
                  <a:schemeClr val="tx1"/>
                </a:solidFill>
                <a:latin typeface="Arial" panose="020B0604020202020204" pitchFamily="34" charset="0"/>
                <a:cs typeface="Arial" panose="020B0604020202020204" pitchFamily="34" charset="0"/>
              </a:endParaRPr>
            </a:p>
          </p:txBody>
        </p:sp>
      </p:grpSp>
      <p:grpSp>
        <p:nvGrpSpPr>
          <p:cNvPr id="10" name="Group 9">
            <a:extLst>
              <a:ext uri="{FF2B5EF4-FFF2-40B4-BE49-F238E27FC236}">
                <a16:creationId xmlns:a16="http://schemas.microsoft.com/office/drawing/2014/main" id="{B56C4839-8C8F-4CEF-9E6D-036E0B68033B}"/>
              </a:ext>
            </a:extLst>
          </p:cNvPr>
          <p:cNvGrpSpPr/>
          <p:nvPr/>
        </p:nvGrpSpPr>
        <p:grpSpPr>
          <a:xfrm>
            <a:off x="5438444" y="1941984"/>
            <a:ext cx="2100671" cy="4248472"/>
            <a:chOff x="567074" y="4825787"/>
            <a:chExt cx="1548001" cy="2042792"/>
          </a:xfrm>
        </p:grpSpPr>
        <p:sp>
          <p:nvSpPr>
            <p:cNvPr id="17" name="AutoShape 3">
              <a:extLst>
                <a:ext uri="{FF2B5EF4-FFF2-40B4-BE49-F238E27FC236}">
                  <a16:creationId xmlns:a16="http://schemas.microsoft.com/office/drawing/2014/main" id="{63D8F76B-8388-4A16-911C-B3C347DD43B6}"/>
                </a:ext>
              </a:extLst>
            </p:cNvPr>
            <p:cNvSpPr>
              <a:spLocks noChangeArrowheads="1"/>
            </p:cNvSpPr>
            <p:nvPr/>
          </p:nvSpPr>
          <p:spPr bwMode="auto">
            <a:xfrm rot="16200000" flipH="1">
              <a:off x="1045901" y="4346961"/>
              <a:ext cx="590347" cy="1548000"/>
            </a:xfrm>
            <a:custGeom>
              <a:avLst/>
              <a:gdLst>
                <a:gd name="connsiteX0" fmla="*/ 0 w 541355"/>
                <a:gd name="connsiteY0" fmla="*/ 0 h 1477802"/>
                <a:gd name="connsiteX1" fmla="*/ 373838 w 541355"/>
                <a:gd name="connsiteY1" fmla="*/ 0 h 1477802"/>
                <a:gd name="connsiteX2" fmla="*/ 541355 w 541355"/>
                <a:gd name="connsiteY2" fmla="*/ 738901 h 1477802"/>
                <a:gd name="connsiteX3" fmla="*/ 373838 w 541355"/>
                <a:gd name="connsiteY3" fmla="*/ 1477802 h 1477802"/>
                <a:gd name="connsiteX4" fmla="*/ 0 w 541355"/>
                <a:gd name="connsiteY4" fmla="*/ 1477802 h 1477802"/>
                <a:gd name="connsiteX5" fmla="*/ 0 w 541355"/>
                <a:gd name="connsiteY5" fmla="*/ 0 h 1477802"/>
                <a:gd name="connsiteX0" fmla="*/ 0 w 593609"/>
                <a:gd name="connsiteY0" fmla="*/ 0 h 1477802"/>
                <a:gd name="connsiteX1" fmla="*/ 373838 w 593609"/>
                <a:gd name="connsiteY1" fmla="*/ 0 h 1477802"/>
                <a:gd name="connsiteX2" fmla="*/ 593609 w 593609"/>
                <a:gd name="connsiteY2" fmla="*/ 747613 h 1477802"/>
                <a:gd name="connsiteX3" fmla="*/ 373838 w 593609"/>
                <a:gd name="connsiteY3" fmla="*/ 1477802 h 1477802"/>
                <a:gd name="connsiteX4" fmla="*/ 0 w 593609"/>
                <a:gd name="connsiteY4" fmla="*/ 1477802 h 1477802"/>
                <a:gd name="connsiteX5" fmla="*/ 0 w 593609"/>
                <a:gd name="connsiteY5" fmla="*/ 0 h 1477802"/>
                <a:gd name="connsiteX0" fmla="*/ 0 w 590347"/>
                <a:gd name="connsiteY0" fmla="*/ 0 h 1477802"/>
                <a:gd name="connsiteX1" fmla="*/ 373838 w 590347"/>
                <a:gd name="connsiteY1" fmla="*/ 0 h 1477802"/>
                <a:gd name="connsiteX2" fmla="*/ 590347 w 590347"/>
                <a:gd name="connsiteY2" fmla="*/ 738263 h 1477802"/>
                <a:gd name="connsiteX3" fmla="*/ 373838 w 590347"/>
                <a:gd name="connsiteY3" fmla="*/ 1477802 h 1477802"/>
                <a:gd name="connsiteX4" fmla="*/ 0 w 590347"/>
                <a:gd name="connsiteY4" fmla="*/ 1477802 h 1477802"/>
                <a:gd name="connsiteX5" fmla="*/ 0 w 590347"/>
                <a:gd name="connsiteY5" fmla="*/ 0 h 14778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90347" h="1477802">
                  <a:moveTo>
                    <a:pt x="0" y="0"/>
                  </a:moveTo>
                  <a:lnTo>
                    <a:pt x="373838" y="0"/>
                  </a:lnTo>
                  <a:lnTo>
                    <a:pt x="590347" y="738263"/>
                  </a:lnTo>
                  <a:lnTo>
                    <a:pt x="373838" y="1477802"/>
                  </a:lnTo>
                  <a:lnTo>
                    <a:pt x="0" y="1477802"/>
                  </a:lnTo>
                  <a:lnTo>
                    <a:pt x="0" y="0"/>
                  </a:lnTo>
                  <a:close/>
                </a:path>
              </a:pathLst>
            </a:custGeom>
            <a:solidFill>
              <a:srgbClr val="7D194D"/>
            </a:solidFill>
            <a:ln w="12700">
              <a:noFill/>
              <a:miter lim="800000"/>
              <a:headEnd/>
              <a:tailEnd/>
            </a:ln>
          </p:spPr>
          <p:txBody>
            <a:bodyPr vert="eaVert" lIns="44596" tIns="44596" rIns="44596" bIns="44596" anchor="ctr">
              <a:noAutofit/>
            </a:bodyPr>
            <a:lstStyle/>
            <a:p>
              <a:pPr lvl="0" algn="ctr"/>
              <a:r>
                <a:rPr lang="en-GB" sz="1400" b="1" dirty="0">
                  <a:solidFill>
                    <a:schemeClr val="bg1"/>
                  </a:solidFill>
                  <a:latin typeface="Arial" panose="020B0604020202020204" pitchFamily="34" charset="0"/>
                  <a:cs typeface="Arial" panose="020B0604020202020204" pitchFamily="34" charset="0"/>
                </a:rPr>
                <a:t>Contracting Method</a:t>
              </a:r>
            </a:p>
          </p:txBody>
        </p:sp>
        <p:sp>
          <p:nvSpPr>
            <p:cNvPr id="18" name="Chevron 3">
              <a:extLst>
                <a:ext uri="{FF2B5EF4-FFF2-40B4-BE49-F238E27FC236}">
                  <a16:creationId xmlns:a16="http://schemas.microsoft.com/office/drawing/2014/main" id="{79B75B15-CF39-4C89-A874-DC563D153316}"/>
                </a:ext>
              </a:extLst>
            </p:cNvPr>
            <p:cNvSpPr/>
            <p:nvPr/>
          </p:nvSpPr>
          <p:spPr>
            <a:xfrm rot="16200000" flipH="1">
              <a:off x="538913" y="5292418"/>
              <a:ext cx="1604322" cy="1548000"/>
            </a:xfrm>
            <a:custGeom>
              <a:avLst/>
              <a:gdLst>
                <a:gd name="connsiteX0" fmla="*/ 0 w 2119126"/>
                <a:gd name="connsiteY0" fmla="*/ 0 h 2548223"/>
                <a:gd name="connsiteX1" fmla="*/ 1991046 w 2119126"/>
                <a:gd name="connsiteY1" fmla="*/ 0 h 2548223"/>
                <a:gd name="connsiteX2" fmla="*/ 2119126 w 2119126"/>
                <a:gd name="connsiteY2" fmla="*/ 1274112 h 2548223"/>
                <a:gd name="connsiteX3" fmla="*/ 1991046 w 2119126"/>
                <a:gd name="connsiteY3" fmla="*/ 2548223 h 2548223"/>
                <a:gd name="connsiteX4" fmla="*/ 0 w 2119126"/>
                <a:gd name="connsiteY4" fmla="*/ 2548223 h 2548223"/>
                <a:gd name="connsiteX5" fmla="*/ 128080 w 2119126"/>
                <a:gd name="connsiteY5" fmla="*/ 1274112 h 2548223"/>
                <a:gd name="connsiteX6" fmla="*/ 0 w 2119126"/>
                <a:gd name="connsiteY6" fmla="*/ 0 h 2548223"/>
                <a:gd name="connsiteX0" fmla="*/ 0 w 1991046"/>
                <a:gd name="connsiteY0" fmla="*/ 0 h 2548223"/>
                <a:gd name="connsiteX1" fmla="*/ 1991046 w 1991046"/>
                <a:gd name="connsiteY1" fmla="*/ 0 h 2548223"/>
                <a:gd name="connsiteX2" fmla="*/ 1991046 w 1991046"/>
                <a:gd name="connsiteY2" fmla="*/ 2548223 h 2548223"/>
                <a:gd name="connsiteX3" fmla="*/ 0 w 1991046"/>
                <a:gd name="connsiteY3" fmla="*/ 2548223 h 2548223"/>
                <a:gd name="connsiteX4" fmla="*/ 128080 w 1991046"/>
                <a:gd name="connsiteY4" fmla="*/ 1274112 h 2548223"/>
                <a:gd name="connsiteX5" fmla="*/ 0 w 1991046"/>
                <a:gd name="connsiteY5" fmla="*/ 0 h 2548223"/>
                <a:gd name="connsiteX0" fmla="*/ 0 w 1991046"/>
                <a:gd name="connsiteY0" fmla="*/ 0 h 2548223"/>
                <a:gd name="connsiteX1" fmla="*/ 1991046 w 1991046"/>
                <a:gd name="connsiteY1" fmla="*/ 0 h 2548223"/>
                <a:gd name="connsiteX2" fmla="*/ 1991046 w 1991046"/>
                <a:gd name="connsiteY2" fmla="*/ 2548223 h 2548223"/>
                <a:gd name="connsiteX3" fmla="*/ 0 w 1991046"/>
                <a:gd name="connsiteY3" fmla="*/ 2548223 h 2548223"/>
                <a:gd name="connsiteX4" fmla="*/ 296013 w 1991046"/>
                <a:gd name="connsiteY4" fmla="*/ 1264032 h 2548223"/>
                <a:gd name="connsiteX5" fmla="*/ 0 w 1991046"/>
                <a:gd name="connsiteY5" fmla="*/ 0 h 2548223"/>
                <a:gd name="connsiteX0" fmla="*/ 0 w 1991046"/>
                <a:gd name="connsiteY0" fmla="*/ 0 h 2548223"/>
                <a:gd name="connsiteX1" fmla="*/ 1991046 w 1991046"/>
                <a:gd name="connsiteY1" fmla="*/ 0 h 2548223"/>
                <a:gd name="connsiteX2" fmla="*/ 1991046 w 1991046"/>
                <a:gd name="connsiteY2" fmla="*/ 2548223 h 2548223"/>
                <a:gd name="connsiteX3" fmla="*/ 0 w 1991046"/>
                <a:gd name="connsiteY3" fmla="*/ 2548223 h 2548223"/>
                <a:gd name="connsiteX4" fmla="*/ 296016 w 1991046"/>
                <a:gd name="connsiteY4" fmla="*/ 1280165 h 2548223"/>
                <a:gd name="connsiteX5" fmla="*/ 0 w 1991046"/>
                <a:gd name="connsiteY5" fmla="*/ 0 h 2548223"/>
                <a:gd name="connsiteX0" fmla="*/ 0 w 1991046"/>
                <a:gd name="connsiteY0" fmla="*/ 0 h 2548223"/>
                <a:gd name="connsiteX1" fmla="*/ 1991046 w 1991046"/>
                <a:gd name="connsiteY1" fmla="*/ 0 h 2548223"/>
                <a:gd name="connsiteX2" fmla="*/ 1991046 w 1991046"/>
                <a:gd name="connsiteY2" fmla="*/ 2548223 h 2548223"/>
                <a:gd name="connsiteX3" fmla="*/ 0 w 1991046"/>
                <a:gd name="connsiteY3" fmla="*/ 2548223 h 2548223"/>
                <a:gd name="connsiteX4" fmla="*/ 291475 w 1991046"/>
                <a:gd name="connsiteY4" fmla="*/ 1274792 h 2548223"/>
                <a:gd name="connsiteX5" fmla="*/ 0 w 1991046"/>
                <a:gd name="connsiteY5" fmla="*/ 0 h 2548223"/>
                <a:gd name="connsiteX0" fmla="*/ 0 w 1991046"/>
                <a:gd name="connsiteY0" fmla="*/ 0 h 2548223"/>
                <a:gd name="connsiteX1" fmla="*/ 1991046 w 1991046"/>
                <a:gd name="connsiteY1" fmla="*/ 0 h 2548223"/>
                <a:gd name="connsiteX2" fmla="*/ 1991046 w 1991046"/>
                <a:gd name="connsiteY2" fmla="*/ 2548223 h 2548223"/>
                <a:gd name="connsiteX3" fmla="*/ 0 w 1991046"/>
                <a:gd name="connsiteY3" fmla="*/ 2548223 h 2548223"/>
                <a:gd name="connsiteX4" fmla="*/ 305107 w 1991046"/>
                <a:gd name="connsiteY4" fmla="*/ 1269421 h 2548223"/>
                <a:gd name="connsiteX5" fmla="*/ 0 w 1991046"/>
                <a:gd name="connsiteY5" fmla="*/ 0 h 2548223"/>
                <a:gd name="connsiteX0" fmla="*/ 0 w 1991046"/>
                <a:gd name="connsiteY0" fmla="*/ 0 h 2548223"/>
                <a:gd name="connsiteX1" fmla="*/ 1991046 w 1991046"/>
                <a:gd name="connsiteY1" fmla="*/ 0 h 2548223"/>
                <a:gd name="connsiteX2" fmla="*/ 1991046 w 1991046"/>
                <a:gd name="connsiteY2" fmla="*/ 2548223 h 2548223"/>
                <a:gd name="connsiteX3" fmla="*/ 0 w 1991046"/>
                <a:gd name="connsiteY3" fmla="*/ 2548223 h 2548223"/>
                <a:gd name="connsiteX4" fmla="*/ 296024 w 1991046"/>
                <a:gd name="connsiteY4" fmla="*/ 1280178 h 2548223"/>
                <a:gd name="connsiteX5" fmla="*/ 0 w 1991046"/>
                <a:gd name="connsiteY5" fmla="*/ 0 h 2548223"/>
                <a:gd name="connsiteX0" fmla="*/ 0 w 1991046"/>
                <a:gd name="connsiteY0" fmla="*/ 0 h 2548223"/>
                <a:gd name="connsiteX1" fmla="*/ 1991046 w 1991046"/>
                <a:gd name="connsiteY1" fmla="*/ 0 h 2548223"/>
                <a:gd name="connsiteX2" fmla="*/ 1991046 w 1991046"/>
                <a:gd name="connsiteY2" fmla="*/ 2548223 h 2548223"/>
                <a:gd name="connsiteX3" fmla="*/ 0 w 1991046"/>
                <a:gd name="connsiteY3" fmla="*/ 2548223 h 2548223"/>
                <a:gd name="connsiteX4" fmla="*/ 305113 w 1991046"/>
                <a:gd name="connsiteY4" fmla="*/ 1280182 h 2548223"/>
                <a:gd name="connsiteX5" fmla="*/ 0 w 1991046"/>
                <a:gd name="connsiteY5" fmla="*/ 0 h 2548223"/>
                <a:gd name="connsiteX0" fmla="*/ 0 w 1991046"/>
                <a:gd name="connsiteY0" fmla="*/ 0 h 2548223"/>
                <a:gd name="connsiteX1" fmla="*/ 1991046 w 1991046"/>
                <a:gd name="connsiteY1" fmla="*/ 0 h 2548223"/>
                <a:gd name="connsiteX2" fmla="*/ 1991046 w 1991046"/>
                <a:gd name="connsiteY2" fmla="*/ 2548223 h 2548223"/>
                <a:gd name="connsiteX3" fmla="*/ 0 w 1991046"/>
                <a:gd name="connsiteY3" fmla="*/ 2548223 h 2548223"/>
                <a:gd name="connsiteX4" fmla="*/ 291656 w 1991046"/>
                <a:gd name="connsiteY4" fmla="*/ 1276205 h 2548223"/>
                <a:gd name="connsiteX5" fmla="*/ 0 w 1991046"/>
                <a:gd name="connsiteY5" fmla="*/ 0 h 2548223"/>
                <a:gd name="connsiteX0" fmla="*/ 0 w 1991046"/>
                <a:gd name="connsiteY0" fmla="*/ 0 h 2548223"/>
                <a:gd name="connsiteX1" fmla="*/ 1991046 w 1991046"/>
                <a:gd name="connsiteY1" fmla="*/ 0 h 2548223"/>
                <a:gd name="connsiteX2" fmla="*/ 1991046 w 1991046"/>
                <a:gd name="connsiteY2" fmla="*/ 2548223 h 2548223"/>
                <a:gd name="connsiteX3" fmla="*/ 0 w 1991046"/>
                <a:gd name="connsiteY3" fmla="*/ 2548223 h 2548223"/>
                <a:gd name="connsiteX4" fmla="*/ 298389 w 1991046"/>
                <a:gd name="connsiteY4" fmla="*/ 1276210 h 2548223"/>
                <a:gd name="connsiteX5" fmla="*/ 0 w 1991046"/>
                <a:gd name="connsiteY5" fmla="*/ 0 h 25482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991046" h="2548223">
                  <a:moveTo>
                    <a:pt x="0" y="0"/>
                  </a:moveTo>
                  <a:lnTo>
                    <a:pt x="1991046" y="0"/>
                  </a:lnTo>
                  <a:lnTo>
                    <a:pt x="1991046" y="2548223"/>
                  </a:lnTo>
                  <a:lnTo>
                    <a:pt x="0" y="2548223"/>
                  </a:lnTo>
                  <a:lnTo>
                    <a:pt x="298389" y="1276210"/>
                  </a:lnTo>
                  <a:lnTo>
                    <a:pt x="0" y="0"/>
                  </a:lnTo>
                  <a:close/>
                </a:path>
              </a:pathLst>
            </a:custGeom>
            <a:solidFill>
              <a:srgbClr val="FAE6F0"/>
            </a:solidFill>
            <a:ln w="12700">
              <a:noFill/>
            </a:ln>
          </p:spPr>
          <p:style>
            <a:lnRef idx="0">
              <a:schemeClr val="accent1"/>
            </a:lnRef>
            <a:fillRef idx="1">
              <a:schemeClr val="accent1"/>
            </a:fillRef>
            <a:effectRef idx="0">
              <a:schemeClr val="dk1"/>
            </a:effectRef>
            <a:fontRef idx="minor">
              <a:schemeClr val="lt1"/>
            </a:fontRef>
          </p:style>
          <p:txBody>
            <a:bodyPr rtlCol="0" anchor="ctr"/>
            <a:lstStyle/>
            <a:p>
              <a:pPr algn="ctr">
                <a:lnSpc>
                  <a:spcPct val="100000"/>
                </a:lnSpc>
              </a:pPr>
              <a:endParaRPr lang="en-US" sz="800">
                <a:solidFill>
                  <a:schemeClr val="tx1"/>
                </a:solidFill>
                <a:latin typeface="Arial" panose="020B0604020202020204" pitchFamily="34" charset="0"/>
                <a:cs typeface="Arial" panose="020B0604020202020204" pitchFamily="34" charset="0"/>
              </a:endParaRPr>
            </a:p>
          </p:txBody>
        </p:sp>
      </p:grpSp>
      <p:sp>
        <p:nvSpPr>
          <p:cNvPr id="11" name="Rectangle 11">
            <a:extLst>
              <a:ext uri="{FF2B5EF4-FFF2-40B4-BE49-F238E27FC236}">
                <a16:creationId xmlns:a16="http://schemas.microsoft.com/office/drawing/2014/main" id="{DA9427E8-4962-4133-B691-06C572A88062}"/>
              </a:ext>
            </a:extLst>
          </p:cNvPr>
          <p:cNvSpPr>
            <a:spLocks noChangeArrowheads="1"/>
          </p:cNvSpPr>
          <p:nvPr/>
        </p:nvSpPr>
        <p:spPr bwMode="auto">
          <a:xfrm>
            <a:off x="3374860" y="3417872"/>
            <a:ext cx="1790011" cy="2038649"/>
          </a:xfrm>
          <a:prstGeom prst="rect">
            <a:avLst/>
          </a:prstGeom>
          <a:noFill/>
          <a:ln w="12700">
            <a:noFill/>
            <a:miter lim="800000"/>
            <a:headEnd/>
            <a:tailEnd/>
          </a:ln>
          <a:effectLst/>
        </p:spPr>
        <p:txBody>
          <a:bodyPr lIns="0" tIns="0" rIns="0" bIns="0">
            <a:noAutofit/>
          </a:bodyPr>
          <a:lstStyle/>
          <a:p>
            <a:pPr marL="171450" lvl="0" indent="-171450">
              <a:buFont typeface="Arial" panose="020B0604020202020204" pitchFamily="34" charset="0"/>
              <a:buChar char="•"/>
            </a:pPr>
            <a:r>
              <a:rPr lang="en-GB" sz="1200" dirty="0">
                <a:latin typeface="Arial" panose="020B0604020202020204" pitchFamily="34" charset="0"/>
                <a:cs typeface="Arial" panose="020B0604020202020204" pitchFamily="34" charset="0"/>
              </a:rPr>
              <a:t>The Grand Tenders Committee (GTC) will manage the procurement process for Ashghal which in turn is conducting the procurement on behalf of MOEHE</a:t>
            </a:r>
          </a:p>
        </p:txBody>
      </p:sp>
      <p:sp>
        <p:nvSpPr>
          <p:cNvPr id="15" name="Rectangle 11">
            <a:extLst>
              <a:ext uri="{FF2B5EF4-FFF2-40B4-BE49-F238E27FC236}">
                <a16:creationId xmlns:a16="http://schemas.microsoft.com/office/drawing/2014/main" id="{DCFCD873-F0F8-4426-9CC4-FCF75D410FFE}"/>
              </a:ext>
            </a:extLst>
          </p:cNvPr>
          <p:cNvSpPr>
            <a:spLocks noChangeArrowheads="1"/>
          </p:cNvSpPr>
          <p:nvPr/>
        </p:nvSpPr>
        <p:spPr bwMode="auto">
          <a:xfrm>
            <a:off x="1210521" y="3417877"/>
            <a:ext cx="1790011" cy="2038649"/>
          </a:xfrm>
          <a:prstGeom prst="rect">
            <a:avLst/>
          </a:prstGeom>
          <a:noFill/>
          <a:ln w="12700">
            <a:noFill/>
            <a:miter lim="800000"/>
            <a:headEnd/>
            <a:tailEnd/>
          </a:ln>
          <a:effectLst/>
        </p:spPr>
        <p:txBody>
          <a:bodyPr lIns="0" tIns="0" rIns="0" bIns="0">
            <a:noAutofit/>
          </a:bodyPr>
          <a:lstStyle/>
          <a:p>
            <a:pPr marL="171450" lvl="0" indent="-171450">
              <a:buFont typeface="Arial" panose="020B0604020202020204" pitchFamily="34" charset="0"/>
              <a:buChar char="•"/>
            </a:pPr>
            <a:r>
              <a:rPr lang="en-GB" sz="1200" dirty="0">
                <a:latin typeface="Arial" panose="020B0604020202020204" pitchFamily="34" charset="0"/>
                <a:cs typeface="Arial" panose="020B0604020202020204" pitchFamily="34" charset="0"/>
              </a:rPr>
              <a:t>The procurement process is government by the Tenders Law (Law No. 24 of 2015) and it’s implementing Executive Regulations (Cabinet Decision No. 16 of 2019)</a:t>
            </a:r>
          </a:p>
        </p:txBody>
      </p:sp>
      <p:sp>
        <p:nvSpPr>
          <p:cNvPr id="16" name="Rectangle 11">
            <a:extLst>
              <a:ext uri="{FF2B5EF4-FFF2-40B4-BE49-F238E27FC236}">
                <a16:creationId xmlns:a16="http://schemas.microsoft.com/office/drawing/2014/main" id="{A640BE50-DF4D-422F-8FAB-824A945DC907}"/>
              </a:ext>
            </a:extLst>
          </p:cNvPr>
          <p:cNvSpPr>
            <a:spLocks noChangeArrowheads="1"/>
          </p:cNvSpPr>
          <p:nvPr/>
        </p:nvSpPr>
        <p:spPr bwMode="auto">
          <a:xfrm>
            <a:off x="5585335" y="3417879"/>
            <a:ext cx="1790011" cy="2038649"/>
          </a:xfrm>
          <a:prstGeom prst="rect">
            <a:avLst/>
          </a:prstGeom>
          <a:noFill/>
          <a:ln w="12700">
            <a:noFill/>
            <a:miter lim="800000"/>
            <a:headEnd/>
            <a:tailEnd/>
          </a:ln>
          <a:effectLst/>
        </p:spPr>
        <p:txBody>
          <a:bodyPr lIns="0" tIns="0" rIns="0" bIns="0">
            <a:noAutofit/>
          </a:bodyPr>
          <a:lstStyle/>
          <a:p>
            <a:pPr marL="171450" lvl="0" indent="-171450">
              <a:buFont typeface="Arial" panose="020B0604020202020204" pitchFamily="34" charset="0"/>
              <a:buChar char="•"/>
            </a:pPr>
            <a:r>
              <a:rPr lang="en-GB" sz="1200" dirty="0">
                <a:latin typeface="Arial" panose="020B0604020202020204" pitchFamily="34" charset="0"/>
                <a:cs typeface="Arial" panose="020B0604020202020204" pitchFamily="34" charset="0"/>
              </a:rPr>
              <a:t>Public tender conducted in accordance with Book 2, Chapter 1 (Public Tender) of the Executive Regulations</a:t>
            </a:r>
          </a:p>
        </p:txBody>
      </p:sp>
    </p:spTree>
    <p:extLst>
      <p:ext uri="{BB962C8B-B14F-4D97-AF65-F5344CB8AC3E}">
        <p14:creationId xmlns:p14="http://schemas.microsoft.com/office/powerpoint/2010/main" val="419997825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EBEFD8-56F4-4D84-8722-066D4A53AB65}"/>
              </a:ext>
            </a:extLst>
          </p:cNvPr>
          <p:cNvSpPr>
            <a:spLocks noGrp="1"/>
          </p:cNvSpPr>
          <p:nvPr>
            <p:ph type="title"/>
          </p:nvPr>
        </p:nvSpPr>
        <p:spPr/>
        <p:txBody>
          <a:bodyPr/>
          <a:lstStyle/>
          <a:p>
            <a:r>
              <a:rPr lang="en-GB" dirty="0"/>
              <a:t>Contractual Framework</a:t>
            </a:r>
          </a:p>
        </p:txBody>
      </p:sp>
      <p:sp>
        <p:nvSpPr>
          <p:cNvPr id="3" name="Slide Number Placeholder 2">
            <a:extLst>
              <a:ext uri="{FF2B5EF4-FFF2-40B4-BE49-F238E27FC236}">
                <a16:creationId xmlns:a16="http://schemas.microsoft.com/office/drawing/2014/main" id="{DD0DB4BD-DE9C-422F-AC46-0E6129508BC1}"/>
              </a:ext>
            </a:extLst>
          </p:cNvPr>
          <p:cNvSpPr>
            <a:spLocks noGrp="1"/>
          </p:cNvSpPr>
          <p:nvPr>
            <p:ph type="sldNum" sz="quarter" idx="12"/>
          </p:nvPr>
        </p:nvSpPr>
        <p:spPr/>
        <p:txBody>
          <a:bodyPr/>
          <a:lstStyle/>
          <a:p>
            <a:fld id="{9AD10803-7FE1-45F7-884C-C0236A56194E}" type="slidenum">
              <a:rPr lang="en-GB" smtClean="0"/>
              <a:pPr/>
              <a:t>24</a:t>
            </a:fld>
            <a:endParaRPr lang="en-GB" dirty="0"/>
          </a:p>
        </p:txBody>
      </p:sp>
      <p:grpSp>
        <p:nvGrpSpPr>
          <p:cNvPr id="4" name="Group 3">
            <a:extLst>
              <a:ext uri="{FF2B5EF4-FFF2-40B4-BE49-F238E27FC236}">
                <a16:creationId xmlns:a16="http://schemas.microsoft.com/office/drawing/2014/main" id="{BE0352E2-7FF0-45C8-9930-DA6437EA433E}"/>
              </a:ext>
            </a:extLst>
          </p:cNvPr>
          <p:cNvGrpSpPr/>
          <p:nvPr/>
        </p:nvGrpSpPr>
        <p:grpSpPr>
          <a:xfrm>
            <a:off x="1068759" y="1941983"/>
            <a:ext cx="8657530" cy="4248474"/>
            <a:chOff x="574891" y="4825787"/>
            <a:chExt cx="6353954" cy="2042795"/>
          </a:xfrm>
        </p:grpSpPr>
        <p:grpSp>
          <p:nvGrpSpPr>
            <p:cNvPr id="5" name="Group 4">
              <a:extLst>
                <a:ext uri="{FF2B5EF4-FFF2-40B4-BE49-F238E27FC236}">
                  <a16:creationId xmlns:a16="http://schemas.microsoft.com/office/drawing/2014/main" id="{C643CED3-7655-473E-94AA-06E66E65D041}"/>
                </a:ext>
              </a:extLst>
            </p:cNvPr>
            <p:cNvGrpSpPr/>
            <p:nvPr/>
          </p:nvGrpSpPr>
          <p:grpSpPr>
            <a:xfrm>
              <a:off x="2178396" y="4825787"/>
              <a:ext cx="1541729" cy="2042794"/>
              <a:chOff x="567074" y="4825787"/>
              <a:chExt cx="1548001" cy="2042794"/>
            </a:xfrm>
          </p:grpSpPr>
          <p:sp>
            <p:nvSpPr>
              <p:cNvPr id="19" name="AutoShape 3">
                <a:extLst>
                  <a:ext uri="{FF2B5EF4-FFF2-40B4-BE49-F238E27FC236}">
                    <a16:creationId xmlns:a16="http://schemas.microsoft.com/office/drawing/2014/main" id="{45736D95-88A1-40B4-BE4D-EAB15282E35D}"/>
                  </a:ext>
                </a:extLst>
              </p:cNvPr>
              <p:cNvSpPr>
                <a:spLocks noChangeArrowheads="1"/>
              </p:cNvSpPr>
              <p:nvPr/>
            </p:nvSpPr>
            <p:spPr bwMode="auto">
              <a:xfrm rot="16200000" flipH="1">
                <a:off x="1045901" y="4346961"/>
                <a:ext cx="590347" cy="1548000"/>
              </a:xfrm>
              <a:custGeom>
                <a:avLst/>
                <a:gdLst>
                  <a:gd name="connsiteX0" fmla="*/ 0 w 541355"/>
                  <a:gd name="connsiteY0" fmla="*/ 0 h 1477802"/>
                  <a:gd name="connsiteX1" fmla="*/ 373838 w 541355"/>
                  <a:gd name="connsiteY1" fmla="*/ 0 h 1477802"/>
                  <a:gd name="connsiteX2" fmla="*/ 541355 w 541355"/>
                  <a:gd name="connsiteY2" fmla="*/ 738901 h 1477802"/>
                  <a:gd name="connsiteX3" fmla="*/ 373838 w 541355"/>
                  <a:gd name="connsiteY3" fmla="*/ 1477802 h 1477802"/>
                  <a:gd name="connsiteX4" fmla="*/ 0 w 541355"/>
                  <a:gd name="connsiteY4" fmla="*/ 1477802 h 1477802"/>
                  <a:gd name="connsiteX5" fmla="*/ 0 w 541355"/>
                  <a:gd name="connsiteY5" fmla="*/ 0 h 1477802"/>
                  <a:gd name="connsiteX0" fmla="*/ 0 w 593609"/>
                  <a:gd name="connsiteY0" fmla="*/ 0 h 1477802"/>
                  <a:gd name="connsiteX1" fmla="*/ 373838 w 593609"/>
                  <a:gd name="connsiteY1" fmla="*/ 0 h 1477802"/>
                  <a:gd name="connsiteX2" fmla="*/ 593609 w 593609"/>
                  <a:gd name="connsiteY2" fmla="*/ 747613 h 1477802"/>
                  <a:gd name="connsiteX3" fmla="*/ 373838 w 593609"/>
                  <a:gd name="connsiteY3" fmla="*/ 1477802 h 1477802"/>
                  <a:gd name="connsiteX4" fmla="*/ 0 w 593609"/>
                  <a:gd name="connsiteY4" fmla="*/ 1477802 h 1477802"/>
                  <a:gd name="connsiteX5" fmla="*/ 0 w 593609"/>
                  <a:gd name="connsiteY5" fmla="*/ 0 h 1477802"/>
                  <a:gd name="connsiteX0" fmla="*/ 0 w 590347"/>
                  <a:gd name="connsiteY0" fmla="*/ 0 h 1477802"/>
                  <a:gd name="connsiteX1" fmla="*/ 373838 w 590347"/>
                  <a:gd name="connsiteY1" fmla="*/ 0 h 1477802"/>
                  <a:gd name="connsiteX2" fmla="*/ 590347 w 590347"/>
                  <a:gd name="connsiteY2" fmla="*/ 738263 h 1477802"/>
                  <a:gd name="connsiteX3" fmla="*/ 373838 w 590347"/>
                  <a:gd name="connsiteY3" fmla="*/ 1477802 h 1477802"/>
                  <a:gd name="connsiteX4" fmla="*/ 0 w 590347"/>
                  <a:gd name="connsiteY4" fmla="*/ 1477802 h 1477802"/>
                  <a:gd name="connsiteX5" fmla="*/ 0 w 590347"/>
                  <a:gd name="connsiteY5" fmla="*/ 0 h 14778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90347" h="1477802">
                    <a:moveTo>
                      <a:pt x="0" y="0"/>
                    </a:moveTo>
                    <a:lnTo>
                      <a:pt x="373838" y="0"/>
                    </a:lnTo>
                    <a:lnTo>
                      <a:pt x="590347" y="738263"/>
                    </a:lnTo>
                    <a:lnTo>
                      <a:pt x="373838" y="1477802"/>
                    </a:lnTo>
                    <a:lnTo>
                      <a:pt x="0" y="1477802"/>
                    </a:lnTo>
                    <a:lnTo>
                      <a:pt x="0" y="0"/>
                    </a:lnTo>
                    <a:close/>
                  </a:path>
                </a:pathLst>
              </a:custGeom>
              <a:solidFill>
                <a:srgbClr val="9C2061"/>
              </a:solidFill>
              <a:ln w="12700">
                <a:noFill/>
                <a:miter lim="800000"/>
                <a:headEnd/>
                <a:tailEnd/>
              </a:ln>
            </p:spPr>
            <p:txBody>
              <a:bodyPr vert="eaVert" lIns="44596" tIns="44596" rIns="44596" bIns="44596" anchor="ctr">
                <a:noAutofit/>
              </a:bodyPr>
              <a:lstStyle/>
              <a:p>
                <a:pPr lvl="0" algn="ctr"/>
                <a:r>
                  <a:rPr lang="en-GB" sz="1400" b="1" dirty="0">
                    <a:solidFill>
                      <a:schemeClr val="bg1"/>
                    </a:solidFill>
                    <a:latin typeface="Arial" panose="020B0604020202020204" pitchFamily="34" charset="0"/>
                    <a:cs typeface="Arial" panose="020B0604020202020204" pitchFamily="34" charset="0"/>
                  </a:rPr>
                  <a:t>Other Agreements and Documents</a:t>
                </a:r>
              </a:p>
            </p:txBody>
          </p:sp>
          <p:sp>
            <p:nvSpPr>
              <p:cNvPr id="20" name="Chevron 3">
                <a:extLst>
                  <a:ext uri="{FF2B5EF4-FFF2-40B4-BE49-F238E27FC236}">
                    <a16:creationId xmlns:a16="http://schemas.microsoft.com/office/drawing/2014/main" id="{5FD1DEE0-BC68-4A9A-AA6B-083F58329249}"/>
                  </a:ext>
                </a:extLst>
              </p:cNvPr>
              <p:cNvSpPr/>
              <p:nvPr/>
            </p:nvSpPr>
            <p:spPr>
              <a:xfrm rot="16200000" flipH="1">
                <a:off x="538912" y="5292419"/>
                <a:ext cx="1604324" cy="1548000"/>
              </a:xfrm>
              <a:custGeom>
                <a:avLst/>
                <a:gdLst>
                  <a:gd name="connsiteX0" fmla="*/ 0 w 2119126"/>
                  <a:gd name="connsiteY0" fmla="*/ 0 h 2548223"/>
                  <a:gd name="connsiteX1" fmla="*/ 1991046 w 2119126"/>
                  <a:gd name="connsiteY1" fmla="*/ 0 h 2548223"/>
                  <a:gd name="connsiteX2" fmla="*/ 2119126 w 2119126"/>
                  <a:gd name="connsiteY2" fmla="*/ 1274112 h 2548223"/>
                  <a:gd name="connsiteX3" fmla="*/ 1991046 w 2119126"/>
                  <a:gd name="connsiteY3" fmla="*/ 2548223 h 2548223"/>
                  <a:gd name="connsiteX4" fmla="*/ 0 w 2119126"/>
                  <a:gd name="connsiteY4" fmla="*/ 2548223 h 2548223"/>
                  <a:gd name="connsiteX5" fmla="*/ 128080 w 2119126"/>
                  <a:gd name="connsiteY5" fmla="*/ 1274112 h 2548223"/>
                  <a:gd name="connsiteX6" fmla="*/ 0 w 2119126"/>
                  <a:gd name="connsiteY6" fmla="*/ 0 h 2548223"/>
                  <a:gd name="connsiteX0" fmla="*/ 0 w 1991046"/>
                  <a:gd name="connsiteY0" fmla="*/ 0 h 2548223"/>
                  <a:gd name="connsiteX1" fmla="*/ 1991046 w 1991046"/>
                  <a:gd name="connsiteY1" fmla="*/ 0 h 2548223"/>
                  <a:gd name="connsiteX2" fmla="*/ 1991046 w 1991046"/>
                  <a:gd name="connsiteY2" fmla="*/ 2548223 h 2548223"/>
                  <a:gd name="connsiteX3" fmla="*/ 0 w 1991046"/>
                  <a:gd name="connsiteY3" fmla="*/ 2548223 h 2548223"/>
                  <a:gd name="connsiteX4" fmla="*/ 128080 w 1991046"/>
                  <a:gd name="connsiteY4" fmla="*/ 1274112 h 2548223"/>
                  <a:gd name="connsiteX5" fmla="*/ 0 w 1991046"/>
                  <a:gd name="connsiteY5" fmla="*/ 0 h 2548223"/>
                  <a:gd name="connsiteX0" fmla="*/ 0 w 1991046"/>
                  <a:gd name="connsiteY0" fmla="*/ 0 h 2548223"/>
                  <a:gd name="connsiteX1" fmla="*/ 1991046 w 1991046"/>
                  <a:gd name="connsiteY1" fmla="*/ 0 h 2548223"/>
                  <a:gd name="connsiteX2" fmla="*/ 1991046 w 1991046"/>
                  <a:gd name="connsiteY2" fmla="*/ 2548223 h 2548223"/>
                  <a:gd name="connsiteX3" fmla="*/ 0 w 1991046"/>
                  <a:gd name="connsiteY3" fmla="*/ 2548223 h 2548223"/>
                  <a:gd name="connsiteX4" fmla="*/ 296013 w 1991046"/>
                  <a:gd name="connsiteY4" fmla="*/ 1264032 h 2548223"/>
                  <a:gd name="connsiteX5" fmla="*/ 0 w 1991046"/>
                  <a:gd name="connsiteY5" fmla="*/ 0 h 2548223"/>
                  <a:gd name="connsiteX0" fmla="*/ 0 w 1991046"/>
                  <a:gd name="connsiteY0" fmla="*/ 0 h 2548223"/>
                  <a:gd name="connsiteX1" fmla="*/ 1991046 w 1991046"/>
                  <a:gd name="connsiteY1" fmla="*/ 0 h 2548223"/>
                  <a:gd name="connsiteX2" fmla="*/ 1991046 w 1991046"/>
                  <a:gd name="connsiteY2" fmla="*/ 2548223 h 2548223"/>
                  <a:gd name="connsiteX3" fmla="*/ 0 w 1991046"/>
                  <a:gd name="connsiteY3" fmla="*/ 2548223 h 2548223"/>
                  <a:gd name="connsiteX4" fmla="*/ 296016 w 1991046"/>
                  <a:gd name="connsiteY4" fmla="*/ 1280165 h 2548223"/>
                  <a:gd name="connsiteX5" fmla="*/ 0 w 1991046"/>
                  <a:gd name="connsiteY5" fmla="*/ 0 h 2548223"/>
                  <a:gd name="connsiteX0" fmla="*/ 0 w 1991046"/>
                  <a:gd name="connsiteY0" fmla="*/ 0 h 2548223"/>
                  <a:gd name="connsiteX1" fmla="*/ 1991046 w 1991046"/>
                  <a:gd name="connsiteY1" fmla="*/ 0 h 2548223"/>
                  <a:gd name="connsiteX2" fmla="*/ 1991046 w 1991046"/>
                  <a:gd name="connsiteY2" fmla="*/ 2548223 h 2548223"/>
                  <a:gd name="connsiteX3" fmla="*/ 0 w 1991046"/>
                  <a:gd name="connsiteY3" fmla="*/ 2548223 h 2548223"/>
                  <a:gd name="connsiteX4" fmla="*/ 291475 w 1991046"/>
                  <a:gd name="connsiteY4" fmla="*/ 1274792 h 2548223"/>
                  <a:gd name="connsiteX5" fmla="*/ 0 w 1991046"/>
                  <a:gd name="connsiteY5" fmla="*/ 0 h 2548223"/>
                  <a:gd name="connsiteX0" fmla="*/ 0 w 1991046"/>
                  <a:gd name="connsiteY0" fmla="*/ 0 h 2548223"/>
                  <a:gd name="connsiteX1" fmla="*/ 1991046 w 1991046"/>
                  <a:gd name="connsiteY1" fmla="*/ 0 h 2548223"/>
                  <a:gd name="connsiteX2" fmla="*/ 1991046 w 1991046"/>
                  <a:gd name="connsiteY2" fmla="*/ 2548223 h 2548223"/>
                  <a:gd name="connsiteX3" fmla="*/ 0 w 1991046"/>
                  <a:gd name="connsiteY3" fmla="*/ 2548223 h 2548223"/>
                  <a:gd name="connsiteX4" fmla="*/ 305107 w 1991046"/>
                  <a:gd name="connsiteY4" fmla="*/ 1269421 h 2548223"/>
                  <a:gd name="connsiteX5" fmla="*/ 0 w 1991046"/>
                  <a:gd name="connsiteY5" fmla="*/ 0 h 2548223"/>
                  <a:gd name="connsiteX0" fmla="*/ 0 w 1991046"/>
                  <a:gd name="connsiteY0" fmla="*/ 0 h 2548223"/>
                  <a:gd name="connsiteX1" fmla="*/ 1991046 w 1991046"/>
                  <a:gd name="connsiteY1" fmla="*/ 0 h 2548223"/>
                  <a:gd name="connsiteX2" fmla="*/ 1991046 w 1991046"/>
                  <a:gd name="connsiteY2" fmla="*/ 2548223 h 2548223"/>
                  <a:gd name="connsiteX3" fmla="*/ 0 w 1991046"/>
                  <a:gd name="connsiteY3" fmla="*/ 2548223 h 2548223"/>
                  <a:gd name="connsiteX4" fmla="*/ 296024 w 1991046"/>
                  <a:gd name="connsiteY4" fmla="*/ 1280178 h 2548223"/>
                  <a:gd name="connsiteX5" fmla="*/ 0 w 1991046"/>
                  <a:gd name="connsiteY5" fmla="*/ 0 h 2548223"/>
                  <a:gd name="connsiteX0" fmla="*/ 0 w 1991046"/>
                  <a:gd name="connsiteY0" fmla="*/ 0 h 2548223"/>
                  <a:gd name="connsiteX1" fmla="*/ 1991046 w 1991046"/>
                  <a:gd name="connsiteY1" fmla="*/ 0 h 2548223"/>
                  <a:gd name="connsiteX2" fmla="*/ 1991046 w 1991046"/>
                  <a:gd name="connsiteY2" fmla="*/ 2548223 h 2548223"/>
                  <a:gd name="connsiteX3" fmla="*/ 0 w 1991046"/>
                  <a:gd name="connsiteY3" fmla="*/ 2548223 h 2548223"/>
                  <a:gd name="connsiteX4" fmla="*/ 305113 w 1991046"/>
                  <a:gd name="connsiteY4" fmla="*/ 1280182 h 2548223"/>
                  <a:gd name="connsiteX5" fmla="*/ 0 w 1991046"/>
                  <a:gd name="connsiteY5" fmla="*/ 0 h 2548223"/>
                  <a:gd name="connsiteX0" fmla="*/ 0 w 1991046"/>
                  <a:gd name="connsiteY0" fmla="*/ 0 h 2548223"/>
                  <a:gd name="connsiteX1" fmla="*/ 1991046 w 1991046"/>
                  <a:gd name="connsiteY1" fmla="*/ 0 h 2548223"/>
                  <a:gd name="connsiteX2" fmla="*/ 1991046 w 1991046"/>
                  <a:gd name="connsiteY2" fmla="*/ 2548223 h 2548223"/>
                  <a:gd name="connsiteX3" fmla="*/ 0 w 1991046"/>
                  <a:gd name="connsiteY3" fmla="*/ 2548223 h 2548223"/>
                  <a:gd name="connsiteX4" fmla="*/ 291656 w 1991046"/>
                  <a:gd name="connsiteY4" fmla="*/ 1276205 h 2548223"/>
                  <a:gd name="connsiteX5" fmla="*/ 0 w 1991046"/>
                  <a:gd name="connsiteY5" fmla="*/ 0 h 2548223"/>
                  <a:gd name="connsiteX0" fmla="*/ 0 w 1991046"/>
                  <a:gd name="connsiteY0" fmla="*/ 0 h 2548223"/>
                  <a:gd name="connsiteX1" fmla="*/ 1991046 w 1991046"/>
                  <a:gd name="connsiteY1" fmla="*/ 0 h 2548223"/>
                  <a:gd name="connsiteX2" fmla="*/ 1991046 w 1991046"/>
                  <a:gd name="connsiteY2" fmla="*/ 2548223 h 2548223"/>
                  <a:gd name="connsiteX3" fmla="*/ 0 w 1991046"/>
                  <a:gd name="connsiteY3" fmla="*/ 2548223 h 2548223"/>
                  <a:gd name="connsiteX4" fmla="*/ 298389 w 1991046"/>
                  <a:gd name="connsiteY4" fmla="*/ 1276210 h 2548223"/>
                  <a:gd name="connsiteX5" fmla="*/ 0 w 1991046"/>
                  <a:gd name="connsiteY5" fmla="*/ 0 h 25482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991046" h="2548223">
                    <a:moveTo>
                      <a:pt x="0" y="0"/>
                    </a:moveTo>
                    <a:lnTo>
                      <a:pt x="1991046" y="0"/>
                    </a:lnTo>
                    <a:lnTo>
                      <a:pt x="1991046" y="2548223"/>
                    </a:lnTo>
                    <a:lnTo>
                      <a:pt x="0" y="2548223"/>
                    </a:lnTo>
                    <a:lnTo>
                      <a:pt x="298389" y="1276210"/>
                    </a:lnTo>
                    <a:lnTo>
                      <a:pt x="0" y="0"/>
                    </a:lnTo>
                    <a:close/>
                  </a:path>
                </a:pathLst>
              </a:custGeom>
              <a:solidFill>
                <a:srgbClr val="FAE6F0"/>
              </a:solidFill>
              <a:ln w="12700">
                <a:noFill/>
              </a:ln>
            </p:spPr>
            <p:style>
              <a:lnRef idx="0">
                <a:schemeClr val="accent1"/>
              </a:lnRef>
              <a:fillRef idx="1">
                <a:schemeClr val="accent1"/>
              </a:fillRef>
              <a:effectRef idx="0">
                <a:schemeClr val="dk1"/>
              </a:effectRef>
              <a:fontRef idx="minor">
                <a:schemeClr val="lt1"/>
              </a:fontRef>
            </p:style>
            <p:txBody>
              <a:bodyPr rtlCol="0" anchor="ctr"/>
              <a:lstStyle/>
              <a:p>
                <a:pPr algn="ctr">
                  <a:lnSpc>
                    <a:spcPct val="100000"/>
                  </a:lnSpc>
                </a:pPr>
                <a:endParaRPr lang="en-US" sz="800">
                  <a:solidFill>
                    <a:schemeClr val="tx1"/>
                  </a:solidFill>
                  <a:latin typeface="Arial" panose="020B0604020202020204" pitchFamily="34" charset="0"/>
                  <a:cs typeface="Arial" panose="020B0604020202020204" pitchFamily="34" charset="0"/>
                </a:endParaRPr>
              </a:p>
            </p:txBody>
          </p:sp>
        </p:grpSp>
        <p:grpSp>
          <p:nvGrpSpPr>
            <p:cNvPr id="6" name="Group 5">
              <a:extLst>
                <a:ext uri="{FF2B5EF4-FFF2-40B4-BE49-F238E27FC236}">
                  <a16:creationId xmlns:a16="http://schemas.microsoft.com/office/drawing/2014/main" id="{7F547BB5-DC5D-4476-B67B-5AB8B329B7A6}"/>
                </a:ext>
              </a:extLst>
            </p:cNvPr>
            <p:cNvGrpSpPr/>
            <p:nvPr/>
          </p:nvGrpSpPr>
          <p:grpSpPr>
            <a:xfrm>
              <a:off x="5387115" y="4825787"/>
              <a:ext cx="1541730" cy="2042795"/>
              <a:chOff x="567073" y="4825787"/>
              <a:chExt cx="1548002" cy="2042795"/>
            </a:xfrm>
          </p:grpSpPr>
          <p:sp>
            <p:nvSpPr>
              <p:cNvPr id="17" name="AutoShape 3">
                <a:extLst>
                  <a:ext uri="{FF2B5EF4-FFF2-40B4-BE49-F238E27FC236}">
                    <a16:creationId xmlns:a16="http://schemas.microsoft.com/office/drawing/2014/main" id="{A8269287-569A-4CE1-80C9-E3A98C292081}"/>
                  </a:ext>
                </a:extLst>
              </p:cNvPr>
              <p:cNvSpPr>
                <a:spLocks noChangeArrowheads="1"/>
              </p:cNvSpPr>
              <p:nvPr/>
            </p:nvSpPr>
            <p:spPr bwMode="auto">
              <a:xfrm rot="16200000" flipH="1">
                <a:off x="1045901" y="4346961"/>
                <a:ext cx="590347" cy="1548000"/>
              </a:xfrm>
              <a:custGeom>
                <a:avLst/>
                <a:gdLst>
                  <a:gd name="connsiteX0" fmla="*/ 0 w 541355"/>
                  <a:gd name="connsiteY0" fmla="*/ 0 h 1477802"/>
                  <a:gd name="connsiteX1" fmla="*/ 373838 w 541355"/>
                  <a:gd name="connsiteY1" fmla="*/ 0 h 1477802"/>
                  <a:gd name="connsiteX2" fmla="*/ 541355 w 541355"/>
                  <a:gd name="connsiteY2" fmla="*/ 738901 h 1477802"/>
                  <a:gd name="connsiteX3" fmla="*/ 373838 w 541355"/>
                  <a:gd name="connsiteY3" fmla="*/ 1477802 h 1477802"/>
                  <a:gd name="connsiteX4" fmla="*/ 0 w 541355"/>
                  <a:gd name="connsiteY4" fmla="*/ 1477802 h 1477802"/>
                  <a:gd name="connsiteX5" fmla="*/ 0 w 541355"/>
                  <a:gd name="connsiteY5" fmla="*/ 0 h 1477802"/>
                  <a:gd name="connsiteX0" fmla="*/ 0 w 593609"/>
                  <a:gd name="connsiteY0" fmla="*/ 0 h 1477802"/>
                  <a:gd name="connsiteX1" fmla="*/ 373838 w 593609"/>
                  <a:gd name="connsiteY1" fmla="*/ 0 h 1477802"/>
                  <a:gd name="connsiteX2" fmla="*/ 593609 w 593609"/>
                  <a:gd name="connsiteY2" fmla="*/ 747613 h 1477802"/>
                  <a:gd name="connsiteX3" fmla="*/ 373838 w 593609"/>
                  <a:gd name="connsiteY3" fmla="*/ 1477802 h 1477802"/>
                  <a:gd name="connsiteX4" fmla="*/ 0 w 593609"/>
                  <a:gd name="connsiteY4" fmla="*/ 1477802 h 1477802"/>
                  <a:gd name="connsiteX5" fmla="*/ 0 w 593609"/>
                  <a:gd name="connsiteY5" fmla="*/ 0 h 1477802"/>
                  <a:gd name="connsiteX0" fmla="*/ 0 w 590347"/>
                  <a:gd name="connsiteY0" fmla="*/ 0 h 1477802"/>
                  <a:gd name="connsiteX1" fmla="*/ 373838 w 590347"/>
                  <a:gd name="connsiteY1" fmla="*/ 0 h 1477802"/>
                  <a:gd name="connsiteX2" fmla="*/ 590347 w 590347"/>
                  <a:gd name="connsiteY2" fmla="*/ 738263 h 1477802"/>
                  <a:gd name="connsiteX3" fmla="*/ 373838 w 590347"/>
                  <a:gd name="connsiteY3" fmla="*/ 1477802 h 1477802"/>
                  <a:gd name="connsiteX4" fmla="*/ 0 w 590347"/>
                  <a:gd name="connsiteY4" fmla="*/ 1477802 h 1477802"/>
                  <a:gd name="connsiteX5" fmla="*/ 0 w 590347"/>
                  <a:gd name="connsiteY5" fmla="*/ 0 h 14778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90347" h="1477802">
                    <a:moveTo>
                      <a:pt x="0" y="0"/>
                    </a:moveTo>
                    <a:lnTo>
                      <a:pt x="373838" y="0"/>
                    </a:lnTo>
                    <a:lnTo>
                      <a:pt x="590347" y="738263"/>
                    </a:lnTo>
                    <a:lnTo>
                      <a:pt x="373838" y="1477802"/>
                    </a:lnTo>
                    <a:lnTo>
                      <a:pt x="0" y="1477802"/>
                    </a:lnTo>
                    <a:lnTo>
                      <a:pt x="0" y="0"/>
                    </a:lnTo>
                    <a:close/>
                  </a:path>
                </a:pathLst>
              </a:custGeom>
              <a:solidFill>
                <a:srgbClr val="9C2061"/>
              </a:solidFill>
              <a:ln w="12700">
                <a:noFill/>
                <a:miter lim="800000"/>
                <a:headEnd/>
                <a:tailEnd/>
              </a:ln>
            </p:spPr>
            <p:txBody>
              <a:bodyPr vert="eaVert" lIns="44596" tIns="44596" rIns="44596" bIns="44596" anchor="ctr">
                <a:noAutofit/>
              </a:bodyPr>
              <a:lstStyle/>
              <a:p>
                <a:pPr lvl="0" algn="ctr"/>
                <a:r>
                  <a:rPr lang="en-GB" sz="1400" b="1" dirty="0">
                    <a:solidFill>
                      <a:schemeClr val="bg1"/>
                    </a:solidFill>
                    <a:latin typeface="Arial" panose="020B0604020202020204" pitchFamily="34" charset="0"/>
                    <a:cs typeface="Arial" panose="020B0604020202020204" pitchFamily="34" charset="0"/>
                  </a:rPr>
                  <a:t>Key Terms</a:t>
                </a:r>
              </a:p>
            </p:txBody>
          </p:sp>
          <p:sp>
            <p:nvSpPr>
              <p:cNvPr id="18" name="Chevron 3">
                <a:extLst>
                  <a:ext uri="{FF2B5EF4-FFF2-40B4-BE49-F238E27FC236}">
                    <a16:creationId xmlns:a16="http://schemas.microsoft.com/office/drawing/2014/main" id="{4AC22EB3-1626-4A5C-801D-3BDF2CDAE10E}"/>
                  </a:ext>
                </a:extLst>
              </p:cNvPr>
              <p:cNvSpPr/>
              <p:nvPr/>
            </p:nvSpPr>
            <p:spPr>
              <a:xfrm rot="16200000" flipH="1">
                <a:off x="538912" y="5292420"/>
                <a:ext cx="1604323" cy="1548001"/>
              </a:xfrm>
              <a:custGeom>
                <a:avLst/>
                <a:gdLst>
                  <a:gd name="connsiteX0" fmla="*/ 0 w 2119126"/>
                  <a:gd name="connsiteY0" fmla="*/ 0 h 2548223"/>
                  <a:gd name="connsiteX1" fmla="*/ 1991046 w 2119126"/>
                  <a:gd name="connsiteY1" fmla="*/ 0 h 2548223"/>
                  <a:gd name="connsiteX2" fmla="*/ 2119126 w 2119126"/>
                  <a:gd name="connsiteY2" fmla="*/ 1274112 h 2548223"/>
                  <a:gd name="connsiteX3" fmla="*/ 1991046 w 2119126"/>
                  <a:gd name="connsiteY3" fmla="*/ 2548223 h 2548223"/>
                  <a:gd name="connsiteX4" fmla="*/ 0 w 2119126"/>
                  <a:gd name="connsiteY4" fmla="*/ 2548223 h 2548223"/>
                  <a:gd name="connsiteX5" fmla="*/ 128080 w 2119126"/>
                  <a:gd name="connsiteY5" fmla="*/ 1274112 h 2548223"/>
                  <a:gd name="connsiteX6" fmla="*/ 0 w 2119126"/>
                  <a:gd name="connsiteY6" fmla="*/ 0 h 2548223"/>
                  <a:gd name="connsiteX0" fmla="*/ 0 w 1991046"/>
                  <a:gd name="connsiteY0" fmla="*/ 0 h 2548223"/>
                  <a:gd name="connsiteX1" fmla="*/ 1991046 w 1991046"/>
                  <a:gd name="connsiteY1" fmla="*/ 0 h 2548223"/>
                  <a:gd name="connsiteX2" fmla="*/ 1991046 w 1991046"/>
                  <a:gd name="connsiteY2" fmla="*/ 2548223 h 2548223"/>
                  <a:gd name="connsiteX3" fmla="*/ 0 w 1991046"/>
                  <a:gd name="connsiteY3" fmla="*/ 2548223 h 2548223"/>
                  <a:gd name="connsiteX4" fmla="*/ 128080 w 1991046"/>
                  <a:gd name="connsiteY4" fmla="*/ 1274112 h 2548223"/>
                  <a:gd name="connsiteX5" fmla="*/ 0 w 1991046"/>
                  <a:gd name="connsiteY5" fmla="*/ 0 h 2548223"/>
                  <a:gd name="connsiteX0" fmla="*/ 0 w 1991046"/>
                  <a:gd name="connsiteY0" fmla="*/ 0 h 2548223"/>
                  <a:gd name="connsiteX1" fmla="*/ 1991046 w 1991046"/>
                  <a:gd name="connsiteY1" fmla="*/ 0 h 2548223"/>
                  <a:gd name="connsiteX2" fmla="*/ 1991046 w 1991046"/>
                  <a:gd name="connsiteY2" fmla="*/ 2548223 h 2548223"/>
                  <a:gd name="connsiteX3" fmla="*/ 0 w 1991046"/>
                  <a:gd name="connsiteY3" fmla="*/ 2548223 h 2548223"/>
                  <a:gd name="connsiteX4" fmla="*/ 296013 w 1991046"/>
                  <a:gd name="connsiteY4" fmla="*/ 1264032 h 2548223"/>
                  <a:gd name="connsiteX5" fmla="*/ 0 w 1991046"/>
                  <a:gd name="connsiteY5" fmla="*/ 0 h 2548223"/>
                  <a:gd name="connsiteX0" fmla="*/ 0 w 1991046"/>
                  <a:gd name="connsiteY0" fmla="*/ 0 h 2548223"/>
                  <a:gd name="connsiteX1" fmla="*/ 1991046 w 1991046"/>
                  <a:gd name="connsiteY1" fmla="*/ 0 h 2548223"/>
                  <a:gd name="connsiteX2" fmla="*/ 1991046 w 1991046"/>
                  <a:gd name="connsiteY2" fmla="*/ 2548223 h 2548223"/>
                  <a:gd name="connsiteX3" fmla="*/ 0 w 1991046"/>
                  <a:gd name="connsiteY3" fmla="*/ 2548223 h 2548223"/>
                  <a:gd name="connsiteX4" fmla="*/ 296016 w 1991046"/>
                  <a:gd name="connsiteY4" fmla="*/ 1280165 h 2548223"/>
                  <a:gd name="connsiteX5" fmla="*/ 0 w 1991046"/>
                  <a:gd name="connsiteY5" fmla="*/ 0 h 2548223"/>
                  <a:gd name="connsiteX0" fmla="*/ 0 w 1991046"/>
                  <a:gd name="connsiteY0" fmla="*/ 0 h 2548223"/>
                  <a:gd name="connsiteX1" fmla="*/ 1991046 w 1991046"/>
                  <a:gd name="connsiteY1" fmla="*/ 0 h 2548223"/>
                  <a:gd name="connsiteX2" fmla="*/ 1991046 w 1991046"/>
                  <a:gd name="connsiteY2" fmla="*/ 2548223 h 2548223"/>
                  <a:gd name="connsiteX3" fmla="*/ 0 w 1991046"/>
                  <a:gd name="connsiteY3" fmla="*/ 2548223 h 2548223"/>
                  <a:gd name="connsiteX4" fmla="*/ 291475 w 1991046"/>
                  <a:gd name="connsiteY4" fmla="*/ 1274792 h 2548223"/>
                  <a:gd name="connsiteX5" fmla="*/ 0 w 1991046"/>
                  <a:gd name="connsiteY5" fmla="*/ 0 h 2548223"/>
                  <a:gd name="connsiteX0" fmla="*/ 0 w 1991046"/>
                  <a:gd name="connsiteY0" fmla="*/ 0 h 2548223"/>
                  <a:gd name="connsiteX1" fmla="*/ 1991046 w 1991046"/>
                  <a:gd name="connsiteY1" fmla="*/ 0 h 2548223"/>
                  <a:gd name="connsiteX2" fmla="*/ 1991046 w 1991046"/>
                  <a:gd name="connsiteY2" fmla="*/ 2548223 h 2548223"/>
                  <a:gd name="connsiteX3" fmla="*/ 0 w 1991046"/>
                  <a:gd name="connsiteY3" fmla="*/ 2548223 h 2548223"/>
                  <a:gd name="connsiteX4" fmla="*/ 305107 w 1991046"/>
                  <a:gd name="connsiteY4" fmla="*/ 1269421 h 2548223"/>
                  <a:gd name="connsiteX5" fmla="*/ 0 w 1991046"/>
                  <a:gd name="connsiteY5" fmla="*/ 0 h 2548223"/>
                  <a:gd name="connsiteX0" fmla="*/ 0 w 1991046"/>
                  <a:gd name="connsiteY0" fmla="*/ 0 h 2548223"/>
                  <a:gd name="connsiteX1" fmla="*/ 1991046 w 1991046"/>
                  <a:gd name="connsiteY1" fmla="*/ 0 h 2548223"/>
                  <a:gd name="connsiteX2" fmla="*/ 1991046 w 1991046"/>
                  <a:gd name="connsiteY2" fmla="*/ 2548223 h 2548223"/>
                  <a:gd name="connsiteX3" fmla="*/ 0 w 1991046"/>
                  <a:gd name="connsiteY3" fmla="*/ 2548223 h 2548223"/>
                  <a:gd name="connsiteX4" fmla="*/ 296024 w 1991046"/>
                  <a:gd name="connsiteY4" fmla="*/ 1280178 h 2548223"/>
                  <a:gd name="connsiteX5" fmla="*/ 0 w 1991046"/>
                  <a:gd name="connsiteY5" fmla="*/ 0 h 2548223"/>
                  <a:gd name="connsiteX0" fmla="*/ 0 w 1991046"/>
                  <a:gd name="connsiteY0" fmla="*/ 0 h 2548223"/>
                  <a:gd name="connsiteX1" fmla="*/ 1991046 w 1991046"/>
                  <a:gd name="connsiteY1" fmla="*/ 0 h 2548223"/>
                  <a:gd name="connsiteX2" fmla="*/ 1991046 w 1991046"/>
                  <a:gd name="connsiteY2" fmla="*/ 2548223 h 2548223"/>
                  <a:gd name="connsiteX3" fmla="*/ 0 w 1991046"/>
                  <a:gd name="connsiteY3" fmla="*/ 2548223 h 2548223"/>
                  <a:gd name="connsiteX4" fmla="*/ 305113 w 1991046"/>
                  <a:gd name="connsiteY4" fmla="*/ 1280182 h 2548223"/>
                  <a:gd name="connsiteX5" fmla="*/ 0 w 1991046"/>
                  <a:gd name="connsiteY5" fmla="*/ 0 h 2548223"/>
                  <a:gd name="connsiteX0" fmla="*/ 0 w 1991046"/>
                  <a:gd name="connsiteY0" fmla="*/ 0 h 2548223"/>
                  <a:gd name="connsiteX1" fmla="*/ 1991046 w 1991046"/>
                  <a:gd name="connsiteY1" fmla="*/ 0 h 2548223"/>
                  <a:gd name="connsiteX2" fmla="*/ 1991046 w 1991046"/>
                  <a:gd name="connsiteY2" fmla="*/ 2548223 h 2548223"/>
                  <a:gd name="connsiteX3" fmla="*/ 0 w 1991046"/>
                  <a:gd name="connsiteY3" fmla="*/ 2548223 h 2548223"/>
                  <a:gd name="connsiteX4" fmla="*/ 291656 w 1991046"/>
                  <a:gd name="connsiteY4" fmla="*/ 1276205 h 2548223"/>
                  <a:gd name="connsiteX5" fmla="*/ 0 w 1991046"/>
                  <a:gd name="connsiteY5" fmla="*/ 0 h 2548223"/>
                  <a:gd name="connsiteX0" fmla="*/ 0 w 1991046"/>
                  <a:gd name="connsiteY0" fmla="*/ 0 h 2548223"/>
                  <a:gd name="connsiteX1" fmla="*/ 1991046 w 1991046"/>
                  <a:gd name="connsiteY1" fmla="*/ 0 h 2548223"/>
                  <a:gd name="connsiteX2" fmla="*/ 1991046 w 1991046"/>
                  <a:gd name="connsiteY2" fmla="*/ 2548223 h 2548223"/>
                  <a:gd name="connsiteX3" fmla="*/ 0 w 1991046"/>
                  <a:gd name="connsiteY3" fmla="*/ 2548223 h 2548223"/>
                  <a:gd name="connsiteX4" fmla="*/ 298389 w 1991046"/>
                  <a:gd name="connsiteY4" fmla="*/ 1276210 h 2548223"/>
                  <a:gd name="connsiteX5" fmla="*/ 0 w 1991046"/>
                  <a:gd name="connsiteY5" fmla="*/ 0 h 25482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991046" h="2548223">
                    <a:moveTo>
                      <a:pt x="0" y="0"/>
                    </a:moveTo>
                    <a:lnTo>
                      <a:pt x="1991046" y="0"/>
                    </a:lnTo>
                    <a:lnTo>
                      <a:pt x="1991046" y="2548223"/>
                    </a:lnTo>
                    <a:lnTo>
                      <a:pt x="0" y="2548223"/>
                    </a:lnTo>
                    <a:lnTo>
                      <a:pt x="298389" y="1276210"/>
                    </a:lnTo>
                    <a:lnTo>
                      <a:pt x="0" y="0"/>
                    </a:lnTo>
                    <a:close/>
                  </a:path>
                </a:pathLst>
              </a:custGeom>
              <a:solidFill>
                <a:srgbClr val="FAE6F0"/>
              </a:solidFill>
              <a:ln w="12700">
                <a:noFill/>
              </a:ln>
            </p:spPr>
            <p:style>
              <a:lnRef idx="0">
                <a:schemeClr val="accent1"/>
              </a:lnRef>
              <a:fillRef idx="1">
                <a:schemeClr val="accent1"/>
              </a:fillRef>
              <a:effectRef idx="0">
                <a:schemeClr val="dk1"/>
              </a:effectRef>
              <a:fontRef idx="minor">
                <a:schemeClr val="lt1"/>
              </a:fontRef>
            </p:style>
            <p:txBody>
              <a:bodyPr rtlCol="0" anchor="ctr"/>
              <a:lstStyle/>
              <a:p>
                <a:pPr algn="ctr">
                  <a:lnSpc>
                    <a:spcPct val="100000"/>
                  </a:lnSpc>
                </a:pPr>
                <a:endParaRPr lang="en-US" sz="800">
                  <a:solidFill>
                    <a:schemeClr val="tx1"/>
                  </a:solidFill>
                  <a:latin typeface="Arial" panose="020B0604020202020204" pitchFamily="34" charset="0"/>
                  <a:cs typeface="Arial" panose="020B0604020202020204" pitchFamily="34" charset="0"/>
                </a:endParaRPr>
              </a:p>
            </p:txBody>
          </p:sp>
        </p:grpSp>
        <p:grpSp>
          <p:nvGrpSpPr>
            <p:cNvPr id="7" name="Group 6">
              <a:extLst>
                <a:ext uri="{FF2B5EF4-FFF2-40B4-BE49-F238E27FC236}">
                  <a16:creationId xmlns:a16="http://schemas.microsoft.com/office/drawing/2014/main" id="{069146AA-3993-40F9-8A83-CC165BA0A790}"/>
                </a:ext>
              </a:extLst>
            </p:cNvPr>
            <p:cNvGrpSpPr/>
            <p:nvPr/>
          </p:nvGrpSpPr>
          <p:grpSpPr>
            <a:xfrm>
              <a:off x="574891" y="4825787"/>
              <a:ext cx="1541729" cy="2042794"/>
              <a:chOff x="567074" y="4825787"/>
              <a:chExt cx="1548001" cy="2042794"/>
            </a:xfrm>
          </p:grpSpPr>
          <p:sp>
            <p:nvSpPr>
              <p:cNvPr id="15" name="AutoShape 3">
                <a:extLst>
                  <a:ext uri="{FF2B5EF4-FFF2-40B4-BE49-F238E27FC236}">
                    <a16:creationId xmlns:a16="http://schemas.microsoft.com/office/drawing/2014/main" id="{3C221D20-3033-4EBD-BD13-F164A8E4F67E}"/>
                  </a:ext>
                </a:extLst>
              </p:cNvPr>
              <p:cNvSpPr>
                <a:spLocks noChangeArrowheads="1"/>
              </p:cNvSpPr>
              <p:nvPr/>
            </p:nvSpPr>
            <p:spPr bwMode="auto">
              <a:xfrm rot="16200000" flipH="1">
                <a:off x="1045901" y="4346961"/>
                <a:ext cx="590347" cy="1548000"/>
              </a:xfrm>
              <a:custGeom>
                <a:avLst/>
                <a:gdLst>
                  <a:gd name="connsiteX0" fmla="*/ 0 w 541355"/>
                  <a:gd name="connsiteY0" fmla="*/ 0 h 1477802"/>
                  <a:gd name="connsiteX1" fmla="*/ 373838 w 541355"/>
                  <a:gd name="connsiteY1" fmla="*/ 0 h 1477802"/>
                  <a:gd name="connsiteX2" fmla="*/ 541355 w 541355"/>
                  <a:gd name="connsiteY2" fmla="*/ 738901 h 1477802"/>
                  <a:gd name="connsiteX3" fmla="*/ 373838 w 541355"/>
                  <a:gd name="connsiteY3" fmla="*/ 1477802 h 1477802"/>
                  <a:gd name="connsiteX4" fmla="*/ 0 w 541355"/>
                  <a:gd name="connsiteY4" fmla="*/ 1477802 h 1477802"/>
                  <a:gd name="connsiteX5" fmla="*/ 0 w 541355"/>
                  <a:gd name="connsiteY5" fmla="*/ 0 h 1477802"/>
                  <a:gd name="connsiteX0" fmla="*/ 0 w 593609"/>
                  <a:gd name="connsiteY0" fmla="*/ 0 h 1477802"/>
                  <a:gd name="connsiteX1" fmla="*/ 373838 w 593609"/>
                  <a:gd name="connsiteY1" fmla="*/ 0 h 1477802"/>
                  <a:gd name="connsiteX2" fmla="*/ 593609 w 593609"/>
                  <a:gd name="connsiteY2" fmla="*/ 747613 h 1477802"/>
                  <a:gd name="connsiteX3" fmla="*/ 373838 w 593609"/>
                  <a:gd name="connsiteY3" fmla="*/ 1477802 h 1477802"/>
                  <a:gd name="connsiteX4" fmla="*/ 0 w 593609"/>
                  <a:gd name="connsiteY4" fmla="*/ 1477802 h 1477802"/>
                  <a:gd name="connsiteX5" fmla="*/ 0 w 593609"/>
                  <a:gd name="connsiteY5" fmla="*/ 0 h 1477802"/>
                  <a:gd name="connsiteX0" fmla="*/ 0 w 590347"/>
                  <a:gd name="connsiteY0" fmla="*/ 0 h 1477802"/>
                  <a:gd name="connsiteX1" fmla="*/ 373838 w 590347"/>
                  <a:gd name="connsiteY1" fmla="*/ 0 h 1477802"/>
                  <a:gd name="connsiteX2" fmla="*/ 590347 w 590347"/>
                  <a:gd name="connsiteY2" fmla="*/ 738263 h 1477802"/>
                  <a:gd name="connsiteX3" fmla="*/ 373838 w 590347"/>
                  <a:gd name="connsiteY3" fmla="*/ 1477802 h 1477802"/>
                  <a:gd name="connsiteX4" fmla="*/ 0 w 590347"/>
                  <a:gd name="connsiteY4" fmla="*/ 1477802 h 1477802"/>
                  <a:gd name="connsiteX5" fmla="*/ 0 w 590347"/>
                  <a:gd name="connsiteY5" fmla="*/ 0 h 14778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90347" h="1477802">
                    <a:moveTo>
                      <a:pt x="0" y="0"/>
                    </a:moveTo>
                    <a:lnTo>
                      <a:pt x="373838" y="0"/>
                    </a:lnTo>
                    <a:lnTo>
                      <a:pt x="590347" y="738263"/>
                    </a:lnTo>
                    <a:lnTo>
                      <a:pt x="373838" y="1477802"/>
                    </a:lnTo>
                    <a:lnTo>
                      <a:pt x="0" y="1477802"/>
                    </a:lnTo>
                    <a:lnTo>
                      <a:pt x="0" y="0"/>
                    </a:lnTo>
                    <a:close/>
                  </a:path>
                </a:pathLst>
              </a:custGeom>
              <a:solidFill>
                <a:srgbClr val="9C2061"/>
              </a:solidFill>
              <a:ln w="12700">
                <a:noFill/>
                <a:miter lim="800000"/>
                <a:headEnd/>
                <a:tailEnd/>
              </a:ln>
            </p:spPr>
            <p:txBody>
              <a:bodyPr vert="eaVert" lIns="44596" tIns="44596" rIns="44596" bIns="44596" anchor="ctr">
                <a:noAutofit/>
              </a:bodyPr>
              <a:lstStyle/>
              <a:p>
                <a:pPr lvl="0" algn="ctr"/>
                <a:r>
                  <a:rPr lang="en-GB" sz="1400" b="1" dirty="0">
                    <a:solidFill>
                      <a:schemeClr val="bg1"/>
                    </a:solidFill>
                    <a:latin typeface="Arial" panose="020B0604020202020204" pitchFamily="34" charset="0"/>
                    <a:cs typeface="Arial" panose="020B0604020202020204" pitchFamily="34" charset="0"/>
                  </a:rPr>
                  <a:t>Key Agreements with </a:t>
                </a:r>
                <a:r>
                  <a:rPr lang="en-GB" sz="1400" b="1" dirty="0" err="1">
                    <a:solidFill>
                      <a:schemeClr val="bg1"/>
                    </a:solidFill>
                    <a:latin typeface="Arial" panose="020B0604020202020204" pitchFamily="34" charset="0"/>
                    <a:cs typeface="Arial" panose="020B0604020202020204" pitchFamily="34" charset="0"/>
                  </a:rPr>
                  <a:t>MoEHE</a:t>
                </a:r>
                <a:endParaRPr lang="en-GB" sz="1400" b="1" dirty="0">
                  <a:solidFill>
                    <a:schemeClr val="bg1"/>
                  </a:solidFill>
                  <a:latin typeface="Arial" panose="020B0604020202020204" pitchFamily="34" charset="0"/>
                  <a:cs typeface="Arial" panose="020B0604020202020204" pitchFamily="34" charset="0"/>
                </a:endParaRPr>
              </a:p>
            </p:txBody>
          </p:sp>
          <p:sp>
            <p:nvSpPr>
              <p:cNvPr id="16" name="Chevron 3">
                <a:extLst>
                  <a:ext uri="{FF2B5EF4-FFF2-40B4-BE49-F238E27FC236}">
                    <a16:creationId xmlns:a16="http://schemas.microsoft.com/office/drawing/2014/main" id="{FD4DD603-A42D-44A5-97FF-33432A5335A5}"/>
                  </a:ext>
                </a:extLst>
              </p:cNvPr>
              <p:cNvSpPr/>
              <p:nvPr/>
            </p:nvSpPr>
            <p:spPr>
              <a:xfrm rot="16200000" flipH="1">
                <a:off x="538912" y="5292420"/>
                <a:ext cx="1604323" cy="1548000"/>
              </a:xfrm>
              <a:custGeom>
                <a:avLst/>
                <a:gdLst>
                  <a:gd name="connsiteX0" fmla="*/ 0 w 2119126"/>
                  <a:gd name="connsiteY0" fmla="*/ 0 h 2548223"/>
                  <a:gd name="connsiteX1" fmla="*/ 1991046 w 2119126"/>
                  <a:gd name="connsiteY1" fmla="*/ 0 h 2548223"/>
                  <a:gd name="connsiteX2" fmla="*/ 2119126 w 2119126"/>
                  <a:gd name="connsiteY2" fmla="*/ 1274112 h 2548223"/>
                  <a:gd name="connsiteX3" fmla="*/ 1991046 w 2119126"/>
                  <a:gd name="connsiteY3" fmla="*/ 2548223 h 2548223"/>
                  <a:gd name="connsiteX4" fmla="*/ 0 w 2119126"/>
                  <a:gd name="connsiteY4" fmla="*/ 2548223 h 2548223"/>
                  <a:gd name="connsiteX5" fmla="*/ 128080 w 2119126"/>
                  <a:gd name="connsiteY5" fmla="*/ 1274112 h 2548223"/>
                  <a:gd name="connsiteX6" fmla="*/ 0 w 2119126"/>
                  <a:gd name="connsiteY6" fmla="*/ 0 h 2548223"/>
                  <a:gd name="connsiteX0" fmla="*/ 0 w 1991046"/>
                  <a:gd name="connsiteY0" fmla="*/ 0 h 2548223"/>
                  <a:gd name="connsiteX1" fmla="*/ 1991046 w 1991046"/>
                  <a:gd name="connsiteY1" fmla="*/ 0 h 2548223"/>
                  <a:gd name="connsiteX2" fmla="*/ 1991046 w 1991046"/>
                  <a:gd name="connsiteY2" fmla="*/ 2548223 h 2548223"/>
                  <a:gd name="connsiteX3" fmla="*/ 0 w 1991046"/>
                  <a:gd name="connsiteY3" fmla="*/ 2548223 h 2548223"/>
                  <a:gd name="connsiteX4" fmla="*/ 128080 w 1991046"/>
                  <a:gd name="connsiteY4" fmla="*/ 1274112 h 2548223"/>
                  <a:gd name="connsiteX5" fmla="*/ 0 w 1991046"/>
                  <a:gd name="connsiteY5" fmla="*/ 0 h 2548223"/>
                  <a:gd name="connsiteX0" fmla="*/ 0 w 1991046"/>
                  <a:gd name="connsiteY0" fmla="*/ 0 h 2548223"/>
                  <a:gd name="connsiteX1" fmla="*/ 1991046 w 1991046"/>
                  <a:gd name="connsiteY1" fmla="*/ 0 h 2548223"/>
                  <a:gd name="connsiteX2" fmla="*/ 1991046 w 1991046"/>
                  <a:gd name="connsiteY2" fmla="*/ 2548223 h 2548223"/>
                  <a:gd name="connsiteX3" fmla="*/ 0 w 1991046"/>
                  <a:gd name="connsiteY3" fmla="*/ 2548223 h 2548223"/>
                  <a:gd name="connsiteX4" fmla="*/ 296013 w 1991046"/>
                  <a:gd name="connsiteY4" fmla="*/ 1264032 h 2548223"/>
                  <a:gd name="connsiteX5" fmla="*/ 0 w 1991046"/>
                  <a:gd name="connsiteY5" fmla="*/ 0 h 2548223"/>
                  <a:gd name="connsiteX0" fmla="*/ 0 w 1991046"/>
                  <a:gd name="connsiteY0" fmla="*/ 0 h 2548223"/>
                  <a:gd name="connsiteX1" fmla="*/ 1991046 w 1991046"/>
                  <a:gd name="connsiteY1" fmla="*/ 0 h 2548223"/>
                  <a:gd name="connsiteX2" fmla="*/ 1991046 w 1991046"/>
                  <a:gd name="connsiteY2" fmla="*/ 2548223 h 2548223"/>
                  <a:gd name="connsiteX3" fmla="*/ 0 w 1991046"/>
                  <a:gd name="connsiteY3" fmla="*/ 2548223 h 2548223"/>
                  <a:gd name="connsiteX4" fmla="*/ 296016 w 1991046"/>
                  <a:gd name="connsiteY4" fmla="*/ 1280165 h 2548223"/>
                  <a:gd name="connsiteX5" fmla="*/ 0 w 1991046"/>
                  <a:gd name="connsiteY5" fmla="*/ 0 h 2548223"/>
                  <a:gd name="connsiteX0" fmla="*/ 0 w 1991046"/>
                  <a:gd name="connsiteY0" fmla="*/ 0 h 2548223"/>
                  <a:gd name="connsiteX1" fmla="*/ 1991046 w 1991046"/>
                  <a:gd name="connsiteY1" fmla="*/ 0 h 2548223"/>
                  <a:gd name="connsiteX2" fmla="*/ 1991046 w 1991046"/>
                  <a:gd name="connsiteY2" fmla="*/ 2548223 h 2548223"/>
                  <a:gd name="connsiteX3" fmla="*/ 0 w 1991046"/>
                  <a:gd name="connsiteY3" fmla="*/ 2548223 h 2548223"/>
                  <a:gd name="connsiteX4" fmla="*/ 291475 w 1991046"/>
                  <a:gd name="connsiteY4" fmla="*/ 1274792 h 2548223"/>
                  <a:gd name="connsiteX5" fmla="*/ 0 w 1991046"/>
                  <a:gd name="connsiteY5" fmla="*/ 0 h 2548223"/>
                  <a:gd name="connsiteX0" fmla="*/ 0 w 1991046"/>
                  <a:gd name="connsiteY0" fmla="*/ 0 h 2548223"/>
                  <a:gd name="connsiteX1" fmla="*/ 1991046 w 1991046"/>
                  <a:gd name="connsiteY1" fmla="*/ 0 h 2548223"/>
                  <a:gd name="connsiteX2" fmla="*/ 1991046 w 1991046"/>
                  <a:gd name="connsiteY2" fmla="*/ 2548223 h 2548223"/>
                  <a:gd name="connsiteX3" fmla="*/ 0 w 1991046"/>
                  <a:gd name="connsiteY3" fmla="*/ 2548223 h 2548223"/>
                  <a:gd name="connsiteX4" fmla="*/ 305107 w 1991046"/>
                  <a:gd name="connsiteY4" fmla="*/ 1269421 h 2548223"/>
                  <a:gd name="connsiteX5" fmla="*/ 0 w 1991046"/>
                  <a:gd name="connsiteY5" fmla="*/ 0 h 2548223"/>
                  <a:gd name="connsiteX0" fmla="*/ 0 w 1991046"/>
                  <a:gd name="connsiteY0" fmla="*/ 0 h 2548223"/>
                  <a:gd name="connsiteX1" fmla="*/ 1991046 w 1991046"/>
                  <a:gd name="connsiteY1" fmla="*/ 0 h 2548223"/>
                  <a:gd name="connsiteX2" fmla="*/ 1991046 w 1991046"/>
                  <a:gd name="connsiteY2" fmla="*/ 2548223 h 2548223"/>
                  <a:gd name="connsiteX3" fmla="*/ 0 w 1991046"/>
                  <a:gd name="connsiteY3" fmla="*/ 2548223 h 2548223"/>
                  <a:gd name="connsiteX4" fmla="*/ 296024 w 1991046"/>
                  <a:gd name="connsiteY4" fmla="*/ 1280178 h 2548223"/>
                  <a:gd name="connsiteX5" fmla="*/ 0 w 1991046"/>
                  <a:gd name="connsiteY5" fmla="*/ 0 h 2548223"/>
                  <a:gd name="connsiteX0" fmla="*/ 0 w 1991046"/>
                  <a:gd name="connsiteY0" fmla="*/ 0 h 2548223"/>
                  <a:gd name="connsiteX1" fmla="*/ 1991046 w 1991046"/>
                  <a:gd name="connsiteY1" fmla="*/ 0 h 2548223"/>
                  <a:gd name="connsiteX2" fmla="*/ 1991046 w 1991046"/>
                  <a:gd name="connsiteY2" fmla="*/ 2548223 h 2548223"/>
                  <a:gd name="connsiteX3" fmla="*/ 0 w 1991046"/>
                  <a:gd name="connsiteY3" fmla="*/ 2548223 h 2548223"/>
                  <a:gd name="connsiteX4" fmla="*/ 305113 w 1991046"/>
                  <a:gd name="connsiteY4" fmla="*/ 1280182 h 2548223"/>
                  <a:gd name="connsiteX5" fmla="*/ 0 w 1991046"/>
                  <a:gd name="connsiteY5" fmla="*/ 0 h 2548223"/>
                  <a:gd name="connsiteX0" fmla="*/ 0 w 1991046"/>
                  <a:gd name="connsiteY0" fmla="*/ 0 h 2548223"/>
                  <a:gd name="connsiteX1" fmla="*/ 1991046 w 1991046"/>
                  <a:gd name="connsiteY1" fmla="*/ 0 h 2548223"/>
                  <a:gd name="connsiteX2" fmla="*/ 1991046 w 1991046"/>
                  <a:gd name="connsiteY2" fmla="*/ 2548223 h 2548223"/>
                  <a:gd name="connsiteX3" fmla="*/ 0 w 1991046"/>
                  <a:gd name="connsiteY3" fmla="*/ 2548223 h 2548223"/>
                  <a:gd name="connsiteX4" fmla="*/ 291656 w 1991046"/>
                  <a:gd name="connsiteY4" fmla="*/ 1276205 h 2548223"/>
                  <a:gd name="connsiteX5" fmla="*/ 0 w 1991046"/>
                  <a:gd name="connsiteY5" fmla="*/ 0 h 2548223"/>
                  <a:gd name="connsiteX0" fmla="*/ 0 w 1991046"/>
                  <a:gd name="connsiteY0" fmla="*/ 0 h 2548223"/>
                  <a:gd name="connsiteX1" fmla="*/ 1991046 w 1991046"/>
                  <a:gd name="connsiteY1" fmla="*/ 0 h 2548223"/>
                  <a:gd name="connsiteX2" fmla="*/ 1991046 w 1991046"/>
                  <a:gd name="connsiteY2" fmla="*/ 2548223 h 2548223"/>
                  <a:gd name="connsiteX3" fmla="*/ 0 w 1991046"/>
                  <a:gd name="connsiteY3" fmla="*/ 2548223 h 2548223"/>
                  <a:gd name="connsiteX4" fmla="*/ 298389 w 1991046"/>
                  <a:gd name="connsiteY4" fmla="*/ 1276210 h 2548223"/>
                  <a:gd name="connsiteX5" fmla="*/ 0 w 1991046"/>
                  <a:gd name="connsiteY5" fmla="*/ 0 h 25482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991046" h="2548223">
                    <a:moveTo>
                      <a:pt x="0" y="0"/>
                    </a:moveTo>
                    <a:lnTo>
                      <a:pt x="1991046" y="0"/>
                    </a:lnTo>
                    <a:lnTo>
                      <a:pt x="1991046" y="2548223"/>
                    </a:lnTo>
                    <a:lnTo>
                      <a:pt x="0" y="2548223"/>
                    </a:lnTo>
                    <a:lnTo>
                      <a:pt x="298389" y="1276210"/>
                    </a:lnTo>
                    <a:lnTo>
                      <a:pt x="0" y="0"/>
                    </a:lnTo>
                    <a:close/>
                  </a:path>
                </a:pathLst>
              </a:custGeom>
              <a:solidFill>
                <a:srgbClr val="D52F86">
                  <a:alpha val="12157"/>
                </a:srgbClr>
              </a:solidFill>
              <a:ln w="12700">
                <a:noFill/>
              </a:ln>
            </p:spPr>
            <p:style>
              <a:lnRef idx="0">
                <a:schemeClr val="accent1"/>
              </a:lnRef>
              <a:fillRef idx="1">
                <a:schemeClr val="accent1"/>
              </a:fillRef>
              <a:effectRef idx="0">
                <a:schemeClr val="dk1"/>
              </a:effectRef>
              <a:fontRef idx="minor">
                <a:schemeClr val="lt1"/>
              </a:fontRef>
            </p:style>
            <p:txBody>
              <a:bodyPr rtlCol="0" anchor="ctr"/>
              <a:lstStyle/>
              <a:p>
                <a:pPr algn="ctr">
                  <a:lnSpc>
                    <a:spcPct val="100000"/>
                  </a:lnSpc>
                </a:pPr>
                <a:endParaRPr lang="en-US" sz="800">
                  <a:solidFill>
                    <a:schemeClr val="tx1"/>
                  </a:solidFill>
                  <a:latin typeface="Arial" panose="020B0604020202020204" pitchFamily="34" charset="0"/>
                  <a:cs typeface="Arial" panose="020B0604020202020204" pitchFamily="34" charset="0"/>
                </a:endParaRPr>
              </a:p>
            </p:txBody>
          </p:sp>
        </p:grpSp>
        <p:grpSp>
          <p:nvGrpSpPr>
            <p:cNvPr id="8" name="Group 7">
              <a:extLst>
                <a:ext uri="{FF2B5EF4-FFF2-40B4-BE49-F238E27FC236}">
                  <a16:creationId xmlns:a16="http://schemas.microsoft.com/office/drawing/2014/main" id="{C248876D-8E0C-4951-A574-44EAC1290E51}"/>
                </a:ext>
              </a:extLst>
            </p:cNvPr>
            <p:cNvGrpSpPr/>
            <p:nvPr/>
          </p:nvGrpSpPr>
          <p:grpSpPr>
            <a:xfrm>
              <a:off x="3781900" y="4825787"/>
              <a:ext cx="1541729" cy="2042794"/>
              <a:chOff x="567074" y="4825787"/>
              <a:chExt cx="1548001" cy="2042794"/>
            </a:xfrm>
          </p:grpSpPr>
          <p:sp>
            <p:nvSpPr>
              <p:cNvPr id="13" name="AutoShape 3">
                <a:extLst>
                  <a:ext uri="{FF2B5EF4-FFF2-40B4-BE49-F238E27FC236}">
                    <a16:creationId xmlns:a16="http://schemas.microsoft.com/office/drawing/2014/main" id="{A939E25D-BD44-43DA-96C4-5E6DA1963CB2}"/>
                  </a:ext>
                </a:extLst>
              </p:cNvPr>
              <p:cNvSpPr>
                <a:spLocks noChangeArrowheads="1"/>
              </p:cNvSpPr>
              <p:nvPr/>
            </p:nvSpPr>
            <p:spPr bwMode="auto">
              <a:xfrm rot="16200000" flipH="1">
                <a:off x="1045901" y="4346961"/>
                <a:ext cx="590347" cy="1548000"/>
              </a:xfrm>
              <a:custGeom>
                <a:avLst/>
                <a:gdLst>
                  <a:gd name="connsiteX0" fmla="*/ 0 w 541355"/>
                  <a:gd name="connsiteY0" fmla="*/ 0 h 1477802"/>
                  <a:gd name="connsiteX1" fmla="*/ 373838 w 541355"/>
                  <a:gd name="connsiteY1" fmla="*/ 0 h 1477802"/>
                  <a:gd name="connsiteX2" fmla="*/ 541355 w 541355"/>
                  <a:gd name="connsiteY2" fmla="*/ 738901 h 1477802"/>
                  <a:gd name="connsiteX3" fmla="*/ 373838 w 541355"/>
                  <a:gd name="connsiteY3" fmla="*/ 1477802 h 1477802"/>
                  <a:gd name="connsiteX4" fmla="*/ 0 w 541355"/>
                  <a:gd name="connsiteY4" fmla="*/ 1477802 h 1477802"/>
                  <a:gd name="connsiteX5" fmla="*/ 0 w 541355"/>
                  <a:gd name="connsiteY5" fmla="*/ 0 h 1477802"/>
                  <a:gd name="connsiteX0" fmla="*/ 0 w 593609"/>
                  <a:gd name="connsiteY0" fmla="*/ 0 h 1477802"/>
                  <a:gd name="connsiteX1" fmla="*/ 373838 w 593609"/>
                  <a:gd name="connsiteY1" fmla="*/ 0 h 1477802"/>
                  <a:gd name="connsiteX2" fmla="*/ 593609 w 593609"/>
                  <a:gd name="connsiteY2" fmla="*/ 747613 h 1477802"/>
                  <a:gd name="connsiteX3" fmla="*/ 373838 w 593609"/>
                  <a:gd name="connsiteY3" fmla="*/ 1477802 h 1477802"/>
                  <a:gd name="connsiteX4" fmla="*/ 0 w 593609"/>
                  <a:gd name="connsiteY4" fmla="*/ 1477802 h 1477802"/>
                  <a:gd name="connsiteX5" fmla="*/ 0 w 593609"/>
                  <a:gd name="connsiteY5" fmla="*/ 0 h 1477802"/>
                  <a:gd name="connsiteX0" fmla="*/ 0 w 590347"/>
                  <a:gd name="connsiteY0" fmla="*/ 0 h 1477802"/>
                  <a:gd name="connsiteX1" fmla="*/ 373838 w 590347"/>
                  <a:gd name="connsiteY1" fmla="*/ 0 h 1477802"/>
                  <a:gd name="connsiteX2" fmla="*/ 590347 w 590347"/>
                  <a:gd name="connsiteY2" fmla="*/ 738263 h 1477802"/>
                  <a:gd name="connsiteX3" fmla="*/ 373838 w 590347"/>
                  <a:gd name="connsiteY3" fmla="*/ 1477802 h 1477802"/>
                  <a:gd name="connsiteX4" fmla="*/ 0 w 590347"/>
                  <a:gd name="connsiteY4" fmla="*/ 1477802 h 1477802"/>
                  <a:gd name="connsiteX5" fmla="*/ 0 w 590347"/>
                  <a:gd name="connsiteY5" fmla="*/ 0 h 14778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90347" h="1477802">
                    <a:moveTo>
                      <a:pt x="0" y="0"/>
                    </a:moveTo>
                    <a:lnTo>
                      <a:pt x="373838" y="0"/>
                    </a:lnTo>
                    <a:lnTo>
                      <a:pt x="590347" y="738263"/>
                    </a:lnTo>
                    <a:lnTo>
                      <a:pt x="373838" y="1477802"/>
                    </a:lnTo>
                    <a:lnTo>
                      <a:pt x="0" y="1477802"/>
                    </a:lnTo>
                    <a:lnTo>
                      <a:pt x="0" y="0"/>
                    </a:lnTo>
                    <a:close/>
                  </a:path>
                </a:pathLst>
              </a:custGeom>
              <a:solidFill>
                <a:srgbClr val="9C2061"/>
              </a:solidFill>
              <a:ln w="12700">
                <a:noFill/>
                <a:miter lim="800000"/>
                <a:headEnd/>
                <a:tailEnd/>
              </a:ln>
            </p:spPr>
            <p:txBody>
              <a:bodyPr vert="eaVert" lIns="44596" tIns="44596" rIns="44596" bIns="44596" anchor="ctr">
                <a:noAutofit/>
              </a:bodyPr>
              <a:lstStyle/>
              <a:p>
                <a:pPr lvl="0" algn="ctr"/>
                <a:r>
                  <a:rPr lang="en-GB" sz="1400" b="1" dirty="0">
                    <a:solidFill>
                      <a:schemeClr val="bg1"/>
                    </a:solidFill>
                    <a:latin typeface="Arial" panose="020B0604020202020204" pitchFamily="34" charset="0"/>
                    <a:cs typeface="Arial" panose="020B0604020202020204" pitchFamily="34" charset="0"/>
                  </a:rPr>
                  <a:t>The PPP Agreement</a:t>
                </a:r>
              </a:p>
            </p:txBody>
          </p:sp>
          <p:sp>
            <p:nvSpPr>
              <p:cNvPr id="14" name="Chevron 3">
                <a:extLst>
                  <a:ext uri="{FF2B5EF4-FFF2-40B4-BE49-F238E27FC236}">
                    <a16:creationId xmlns:a16="http://schemas.microsoft.com/office/drawing/2014/main" id="{20A8403D-752F-4965-AE47-5D1989C0D08C}"/>
                  </a:ext>
                </a:extLst>
              </p:cNvPr>
              <p:cNvSpPr/>
              <p:nvPr/>
            </p:nvSpPr>
            <p:spPr>
              <a:xfrm rot="16200000" flipH="1">
                <a:off x="538912" y="5292420"/>
                <a:ext cx="1604323" cy="1548000"/>
              </a:xfrm>
              <a:custGeom>
                <a:avLst/>
                <a:gdLst>
                  <a:gd name="connsiteX0" fmla="*/ 0 w 2119126"/>
                  <a:gd name="connsiteY0" fmla="*/ 0 h 2548223"/>
                  <a:gd name="connsiteX1" fmla="*/ 1991046 w 2119126"/>
                  <a:gd name="connsiteY1" fmla="*/ 0 h 2548223"/>
                  <a:gd name="connsiteX2" fmla="*/ 2119126 w 2119126"/>
                  <a:gd name="connsiteY2" fmla="*/ 1274112 h 2548223"/>
                  <a:gd name="connsiteX3" fmla="*/ 1991046 w 2119126"/>
                  <a:gd name="connsiteY3" fmla="*/ 2548223 h 2548223"/>
                  <a:gd name="connsiteX4" fmla="*/ 0 w 2119126"/>
                  <a:gd name="connsiteY4" fmla="*/ 2548223 h 2548223"/>
                  <a:gd name="connsiteX5" fmla="*/ 128080 w 2119126"/>
                  <a:gd name="connsiteY5" fmla="*/ 1274112 h 2548223"/>
                  <a:gd name="connsiteX6" fmla="*/ 0 w 2119126"/>
                  <a:gd name="connsiteY6" fmla="*/ 0 h 2548223"/>
                  <a:gd name="connsiteX0" fmla="*/ 0 w 1991046"/>
                  <a:gd name="connsiteY0" fmla="*/ 0 h 2548223"/>
                  <a:gd name="connsiteX1" fmla="*/ 1991046 w 1991046"/>
                  <a:gd name="connsiteY1" fmla="*/ 0 h 2548223"/>
                  <a:gd name="connsiteX2" fmla="*/ 1991046 w 1991046"/>
                  <a:gd name="connsiteY2" fmla="*/ 2548223 h 2548223"/>
                  <a:gd name="connsiteX3" fmla="*/ 0 w 1991046"/>
                  <a:gd name="connsiteY3" fmla="*/ 2548223 h 2548223"/>
                  <a:gd name="connsiteX4" fmla="*/ 128080 w 1991046"/>
                  <a:gd name="connsiteY4" fmla="*/ 1274112 h 2548223"/>
                  <a:gd name="connsiteX5" fmla="*/ 0 w 1991046"/>
                  <a:gd name="connsiteY5" fmla="*/ 0 h 2548223"/>
                  <a:gd name="connsiteX0" fmla="*/ 0 w 1991046"/>
                  <a:gd name="connsiteY0" fmla="*/ 0 h 2548223"/>
                  <a:gd name="connsiteX1" fmla="*/ 1991046 w 1991046"/>
                  <a:gd name="connsiteY1" fmla="*/ 0 h 2548223"/>
                  <a:gd name="connsiteX2" fmla="*/ 1991046 w 1991046"/>
                  <a:gd name="connsiteY2" fmla="*/ 2548223 h 2548223"/>
                  <a:gd name="connsiteX3" fmla="*/ 0 w 1991046"/>
                  <a:gd name="connsiteY3" fmla="*/ 2548223 h 2548223"/>
                  <a:gd name="connsiteX4" fmla="*/ 296013 w 1991046"/>
                  <a:gd name="connsiteY4" fmla="*/ 1264032 h 2548223"/>
                  <a:gd name="connsiteX5" fmla="*/ 0 w 1991046"/>
                  <a:gd name="connsiteY5" fmla="*/ 0 h 2548223"/>
                  <a:gd name="connsiteX0" fmla="*/ 0 w 1991046"/>
                  <a:gd name="connsiteY0" fmla="*/ 0 h 2548223"/>
                  <a:gd name="connsiteX1" fmla="*/ 1991046 w 1991046"/>
                  <a:gd name="connsiteY1" fmla="*/ 0 h 2548223"/>
                  <a:gd name="connsiteX2" fmla="*/ 1991046 w 1991046"/>
                  <a:gd name="connsiteY2" fmla="*/ 2548223 h 2548223"/>
                  <a:gd name="connsiteX3" fmla="*/ 0 w 1991046"/>
                  <a:gd name="connsiteY3" fmla="*/ 2548223 h 2548223"/>
                  <a:gd name="connsiteX4" fmla="*/ 296016 w 1991046"/>
                  <a:gd name="connsiteY4" fmla="*/ 1280165 h 2548223"/>
                  <a:gd name="connsiteX5" fmla="*/ 0 w 1991046"/>
                  <a:gd name="connsiteY5" fmla="*/ 0 h 2548223"/>
                  <a:gd name="connsiteX0" fmla="*/ 0 w 1991046"/>
                  <a:gd name="connsiteY0" fmla="*/ 0 h 2548223"/>
                  <a:gd name="connsiteX1" fmla="*/ 1991046 w 1991046"/>
                  <a:gd name="connsiteY1" fmla="*/ 0 h 2548223"/>
                  <a:gd name="connsiteX2" fmla="*/ 1991046 w 1991046"/>
                  <a:gd name="connsiteY2" fmla="*/ 2548223 h 2548223"/>
                  <a:gd name="connsiteX3" fmla="*/ 0 w 1991046"/>
                  <a:gd name="connsiteY3" fmla="*/ 2548223 h 2548223"/>
                  <a:gd name="connsiteX4" fmla="*/ 291475 w 1991046"/>
                  <a:gd name="connsiteY4" fmla="*/ 1274792 h 2548223"/>
                  <a:gd name="connsiteX5" fmla="*/ 0 w 1991046"/>
                  <a:gd name="connsiteY5" fmla="*/ 0 h 2548223"/>
                  <a:gd name="connsiteX0" fmla="*/ 0 w 1991046"/>
                  <a:gd name="connsiteY0" fmla="*/ 0 h 2548223"/>
                  <a:gd name="connsiteX1" fmla="*/ 1991046 w 1991046"/>
                  <a:gd name="connsiteY1" fmla="*/ 0 h 2548223"/>
                  <a:gd name="connsiteX2" fmla="*/ 1991046 w 1991046"/>
                  <a:gd name="connsiteY2" fmla="*/ 2548223 h 2548223"/>
                  <a:gd name="connsiteX3" fmla="*/ 0 w 1991046"/>
                  <a:gd name="connsiteY3" fmla="*/ 2548223 h 2548223"/>
                  <a:gd name="connsiteX4" fmla="*/ 305107 w 1991046"/>
                  <a:gd name="connsiteY4" fmla="*/ 1269421 h 2548223"/>
                  <a:gd name="connsiteX5" fmla="*/ 0 w 1991046"/>
                  <a:gd name="connsiteY5" fmla="*/ 0 h 2548223"/>
                  <a:gd name="connsiteX0" fmla="*/ 0 w 1991046"/>
                  <a:gd name="connsiteY0" fmla="*/ 0 h 2548223"/>
                  <a:gd name="connsiteX1" fmla="*/ 1991046 w 1991046"/>
                  <a:gd name="connsiteY1" fmla="*/ 0 h 2548223"/>
                  <a:gd name="connsiteX2" fmla="*/ 1991046 w 1991046"/>
                  <a:gd name="connsiteY2" fmla="*/ 2548223 h 2548223"/>
                  <a:gd name="connsiteX3" fmla="*/ 0 w 1991046"/>
                  <a:gd name="connsiteY3" fmla="*/ 2548223 h 2548223"/>
                  <a:gd name="connsiteX4" fmla="*/ 296024 w 1991046"/>
                  <a:gd name="connsiteY4" fmla="*/ 1280178 h 2548223"/>
                  <a:gd name="connsiteX5" fmla="*/ 0 w 1991046"/>
                  <a:gd name="connsiteY5" fmla="*/ 0 h 2548223"/>
                  <a:gd name="connsiteX0" fmla="*/ 0 w 1991046"/>
                  <a:gd name="connsiteY0" fmla="*/ 0 h 2548223"/>
                  <a:gd name="connsiteX1" fmla="*/ 1991046 w 1991046"/>
                  <a:gd name="connsiteY1" fmla="*/ 0 h 2548223"/>
                  <a:gd name="connsiteX2" fmla="*/ 1991046 w 1991046"/>
                  <a:gd name="connsiteY2" fmla="*/ 2548223 h 2548223"/>
                  <a:gd name="connsiteX3" fmla="*/ 0 w 1991046"/>
                  <a:gd name="connsiteY3" fmla="*/ 2548223 h 2548223"/>
                  <a:gd name="connsiteX4" fmla="*/ 305113 w 1991046"/>
                  <a:gd name="connsiteY4" fmla="*/ 1280182 h 2548223"/>
                  <a:gd name="connsiteX5" fmla="*/ 0 w 1991046"/>
                  <a:gd name="connsiteY5" fmla="*/ 0 h 2548223"/>
                  <a:gd name="connsiteX0" fmla="*/ 0 w 1991046"/>
                  <a:gd name="connsiteY0" fmla="*/ 0 h 2548223"/>
                  <a:gd name="connsiteX1" fmla="*/ 1991046 w 1991046"/>
                  <a:gd name="connsiteY1" fmla="*/ 0 h 2548223"/>
                  <a:gd name="connsiteX2" fmla="*/ 1991046 w 1991046"/>
                  <a:gd name="connsiteY2" fmla="*/ 2548223 h 2548223"/>
                  <a:gd name="connsiteX3" fmla="*/ 0 w 1991046"/>
                  <a:gd name="connsiteY3" fmla="*/ 2548223 h 2548223"/>
                  <a:gd name="connsiteX4" fmla="*/ 291656 w 1991046"/>
                  <a:gd name="connsiteY4" fmla="*/ 1276205 h 2548223"/>
                  <a:gd name="connsiteX5" fmla="*/ 0 w 1991046"/>
                  <a:gd name="connsiteY5" fmla="*/ 0 h 2548223"/>
                  <a:gd name="connsiteX0" fmla="*/ 0 w 1991046"/>
                  <a:gd name="connsiteY0" fmla="*/ 0 h 2548223"/>
                  <a:gd name="connsiteX1" fmla="*/ 1991046 w 1991046"/>
                  <a:gd name="connsiteY1" fmla="*/ 0 h 2548223"/>
                  <a:gd name="connsiteX2" fmla="*/ 1991046 w 1991046"/>
                  <a:gd name="connsiteY2" fmla="*/ 2548223 h 2548223"/>
                  <a:gd name="connsiteX3" fmla="*/ 0 w 1991046"/>
                  <a:gd name="connsiteY3" fmla="*/ 2548223 h 2548223"/>
                  <a:gd name="connsiteX4" fmla="*/ 298389 w 1991046"/>
                  <a:gd name="connsiteY4" fmla="*/ 1276210 h 2548223"/>
                  <a:gd name="connsiteX5" fmla="*/ 0 w 1991046"/>
                  <a:gd name="connsiteY5" fmla="*/ 0 h 25482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991046" h="2548223">
                    <a:moveTo>
                      <a:pt x="0" y="0"/>
                    </a:moveTo>
                    <a:lnTo>
                      <a:pt x="1991046" y="0"/>
                    </a:lnTo>
                    <a:lnTo>
                      <a:pt x="1991046" y="2548223"/>
                    </a:lnTo>
                    <a:lnTo>
                      <a:pt x="0" y="2548223"/>
                    </a:lnTo>
                    <a:lnTo>
                      <a:pt x="298389" y="1276210"/>
                    </a:lnTo>
                    <a:lnTo>
                      <a:pt x="0" y="0"/>
                    </a:lnTo>
                    <a:close/>
                  </a:path>
                </a:pathLst>
              </a:custGeom>
              <a:solidFill>
                <a:srgbClr val="FAE6F0"/>
              </a:solidFill>
              <a:ln w="12700">
                <a:noFill/>
              </a:ln>
            </p:spPr>
            <p:style>
              <a:lnRef idx="0">
                <a:schemeClr val="accent1"/>
              </a:lnRef>
              <a:fillRef idx="1">
                <a:schemeClr val="accent1"/>
              </a:fillRef>
              <a:effectRef idx="0">
                <a:schemeClr val="dk1"/>
              </a:effectRef>
              <a:fontRef idx="minor">
                <a:schemeClr val="lt1"/>
              </a:fontRef>
            </p:style>
            <p:txBody>
              <a:bodyPr rtlCol="0" anchor="ctr"/>
              <a:lstStyle/>
              <a:p>
                <a:pPr algn="ctr">
                  <a:lnSpc>
                    <a:spcPct val="100000"/>
                  </a:lnSpc>
                </a:pPr>
                <a:endParaRPr lang="en-US" sz="800">
                  <a:solidFill>
                    <a:schemeClr val="tx1"/>
                  </a:solidFill>
                  <a:latin typeface="Arial" panose="020B0604020202020204" pitchFamily="34" charset="0"/>
                  <a:cs typeface="Arial" panose="020B0604020202020204" pitchFamily="34" charset="0"/>
                </a:endParaRPr>
              </a:p>
            </p:txBody>
          </p:sp>
        </p:grpSp>
        <p:sp>
          <p:nvSpPr>
            <p:cNvPr id="9" name="Rectangle 11">
              <a:extLst>
                <a:ext uri="{FF2B5EF4-FFF2-40B4-BE49-F238E27FC236}">
                  <a16:creationId xmlns:a16="http://schemas.microsoft.com/office/drawing/2014/main" id="{F0E40286-2D62-4032-8C44-9436F7B2D452}"/>
                </a:ext>
              </a:extLst>
            </p:cNvPr>
            <p:cNvSpPr>
              <a:spLocks noChangeArrowheads="1"/>
            </p:cNvSpPr>
            <p:nvPr/>
          </p:nvSpPr>
          <p:spPr bwMode="auto">
            <a:xfrm>
              <a:off x="2267390" y="5527420"/>
              <a:ext cx="1313729" cy="980243"/>
            </a:xfrm>
            <a:prstGeom prst="rect">
              <a:avLst/>
            </a:prstGeom>
            <a:noFill/>
            <a:ln w="12700">
              <a:noFill/>
              <a:miter lim="800000"/>
              <a:headEnd/>
              <a:tailEnd/>
            </a:ln>
            <a:effectLst/>
          </p:spPr>
          <p:txBody>
            <a:bodyPr lIns="0" tIns="0" rIns="0" bIns="0">
              <a:noAutofit/>
            </a:bodyPr>
            <a:lstStyle/>
            <a:p>
              <a:pPr marL="171450" lvl="0" indent="-171450">
                <a:buFont typeface="Arial" panose="020B0604020202020204" pitchFamily="34" charset="0"/>
                <a:buChar char="•"/>
              </a:pPr>
              <a:r>
                <a:rPr lang="en-GB" sz="1200" dirty="0">
                  <a:latin typeface="Arial" panose="020B0604020202020204" pitchFamily="34" charset="0"/>
                  <a:cs typeface="Arial" panose="020B0604020202020204" pitchFamily="34" charset="0"/>
                </a:rPr>
                <a:t>Prior to closing the PPP Agreement, the Project Company will need to deliver its project and financing documents, including EPC Contracts, O&amp;M Contracts, any other subcontracts, senior and subordinated financing documents, collateral warranties and insurance policies</a:t>
              </a:r>
            </a:p>
          </p:txBody>
        </p:sp>
        <p:sp>
          <p:nvSpPr>
            <p:cNvPr id="10" name="Rectangle 9">
              <a:extLst>
                <a:ext uri="{FF2B5EF4-FFF2-40B4-BE49-F238E27FC236}">
                  <a16:creationId xmlns:a16="http://schemas.microsoft.com/office/drawing/2014/main" id="{0AE83547-8A79-4EF1-875B-B2F9AC0BF40A}"/>
                </a:ext>
              </a:extLst>
            </p:cNvPr>
            <p:cNvSpPr>
              <a:spLocks noChangeArrowheads="1"/>
            </p:cNvSpPr>
            <p:nvPr/>
          </p:nvSpPr>
          <p:spPr bwMode="auto">
            <a:xfrm>
              <a:off x="5479872" y="5527421"/>
              <a:ext cx="1313729" cy="980243"/>
            </a:xfrm>
            <a:prstGeom prst="rect">
              <a:avLst/>
            </a:prstGeom>
            <a:noFill/>
            <a:ln w="12700">
              <a:noFill/>
              <a:miter lim="800000"/>
              <a:headEnd/>
              <a:tailEnd/>
            </a:ln>
            <a:effectLst/>
          </p:spPr>
          <p:txBody>
            <a:bodyPr lIns="0" tIns="0" rIns="0" bIns="0">
              <a:noAutofit/>
            </a:bodyPr>
            <a:lstStyle/>
            <a:p>
              <a:pPr marL="171450" lvl="0" indent="-171450">
                <a:buFont typeface="Arial" panose="020B0604020202020204" pitchFamily="34" charset="0"/>
                <a:buChar char="•"/>
              </a:pPr>
              <a:r>
                <a:rPr lang="en-GB" sz="1200" dirty="0">
                  <a:latin typeface="Arial" panose="020B0604020202020204" pitchFamily="34" charset="0"/>
                  <a:cs typeface="Arial" panose="020B0604020202020204" pitchFamily="34" charset="0"/>
                </a:rPr>
                <a:t>Include without limitation compensation events, relief events, force majeure events, change in law, indemnities, insurance requirements, early termination and termination payments, refinancing and dispute resolution</a:t>
              </a:r>
              <a:endParaRPr lang="en-GB" sz="1200" dirty="0">
                <a:highlight>
                  <a:srgbClr val="FFFF00"/>
                </a:highlight>
                <a:latin typeface="Arial" panose="020B0604020202020204" pitchFamily="34" charset="0"/>
                <a:cs typeface="Arial" panose="020B0604020202020204" pitchFamily="34" charset="0"/>
              </a:endParaRPr>
            </a:p>
            <a:p>
              <a:pPr marL="154738" lvl="1" indent="-154738" defTabSz="851060" eaLnBrk="0" hangingPunct="0">
                <a:buSzPct val="100000"/>
                <a:buFont typeface="Arial" pitchFamily="34" charset="0"/>
                <a:buChar char="•"/>
                <a:defRPr/>
              </a:pPr>
              <a:endParaRPr lang="en-US" sz="1200" kern="0" dirty="0">
                <a:solidFill>
                  <a:srgbClr val="000000"/>
                </a:solidFill>
                <a:latin typeface="Arial" panose="020B0604020202020204" pitchFamily="34" charset="0"/>
                <a:cs typeface="Arial" panose="020B0604020202020204" pitchFamily="34" charset="0"/>
              </a:endParaRPr>
            </a:p>
          </p:txBody>
        </p:sp>
        <p:sp>
          <p:nvSpPr>
            <p:cNvPr id="11" name="Rectangle 11">
              <a:extLst>
                <a:ext uri="{FF2B5EF4-FFF2-40B4-BE49-F238E27FC236}">
                  <a16:creationId xmlns:a16="http://schemas.microsoft.com/office/drawing/2014/main" id="{CC46ECF8-38D2-424F-8AC8-031721AEF07D}"/>
                </a:ext>
              </a:extLst>
            </p:cNvPr>
            <p:cNvSpPr>
              <a:spLocks noChangeArrowheads="1"/>
            </p:cNvSpPr>
            <p:nvPr/>
          </p:nvSpPr>
          <p:spPr bwMode="auto">
            <a:xfrm>
              <a:off x="678933" y="5527423"/>
              <a:ext cx="1313729" cy="980243"/>
            </a:xfrm>
            <a:prstGeom prst="rect">
              <a:avLst/>
            </a:prstGeom>
            <a:noFill/>
            <a:ln w="12700">
              <a:noFill/>
              <a:miter lim="800000"/>
              <a:headEnd/>
              <a:tailEnd/>
            </a:ln>
            <a:effectLst/>
          </p:spPr>
          <p:txBody>
            <a:bodyPr lIns="0" tIns="0" rIns="0" bIns="0">
              <a:noAutofit/>
            </a:bodyPr>
            <a:lstStyle/>
            <a:p>
              <a:pPr marL="171450" lvl="0" indent="-171450">
                <a:buFont typeface="Arial" panose="020B0604020202020204" pitchFamily="34" charset="0"/>
                <a:buChar char="•"/>
              </a:pPr>
              <a:r>
                <a:rPr lang="en-GB" sz="1200" dirty="0">
                  <a:latin typeface="Arial" panose="020B0604020202020204" pitchFamily="34" charset="0"/>
                  <a:cs typeface="Arial" panose="020B0604020202020204" pitchFamily="34" charset="0"/>
                </a:rPr>
                <a:t>A draft of the PPP Agreement, which will govern the contractual relationship between </a:t>
              </a:r>
              <a:r>
                <a:rPr lang="en-GB" sz="1200" dirty="0" err="1">
                  <a:latin typeface="Arial" panose="020B0604020202020204" pitchFamily="34" charset="0"/>
                  <a:cs typeface="Arial" panose="020B0604020202020204" pitchFamily="34" charset="0"/>
                </a:rPr>
                <a:t>MoEHE</a:t>
              </a:r>
              <a:r>
                <a:rPr lang="en-GB" sz="1200" dirty="0">
                  <a:latin typeface="Arial" panose="020B0604020202020204" pitchFamily="34" charset="0"/>
                  <a:cs typeface="Arial" panose="020B0604020202020204" pitchFamily="34" charset="0"/>
                </a:rPr>
                <a:t> and the Project Company for the Project</a:t>
              </a:r>
            </a:p>
            <a:p>
              <a:pPr marL="171450" lvl="0" indent="-171450">
                <a:buFont typeface="Arial" panose="020B0604020202020204" pitchFamily="34" charset="0"/>
                <a:buChar char="•"/>
              </a:pPr>
              <a:r>
                <a:rPr lang="en-GB" sz="1200" dirty="0">
                  <a:latin typeface="Arial" panose="020B0604020202020204" pitchFamily="34" charset="0"/>
                  <a:cs typeface="Arial" panose="020B0604020202020204" pitchFamily="34" charset="0"/>
                </a:rPr>
                <a:t>Other agreements will include site leases, on-street licensing and a substitution agreement governing lenders’ relationship with </a:t>
              </a:r>
              <a:r>
                <a:rPr lang="en-GB" sz="1200" dirty="0" err="1">
                  <a:latin typeface="Arial" panose="020B0604020202020204" pitchFamily="34" charset="0"/>
                  <a:cs typeface="Arial" panose="020B0604020202020204" pitchFamily="34" charset="0"/>
                </a:rPr>
                <a:t>MoEHE</a:t>
              </a:r>
              <a:endParaRPr lang="en-GB" sz="1200" dirty="0">
                <a:latin typeface="Arial" panose="020B0604020202020204" pitchFamily="34" charset="0"/>
                <a:cs typeface="Arial" panose="020B0604020202020204" pitchFamily="34" charset="0"/>
              </a:endParaRPr>
            </a:p>
          </p:txBody>
        </p:sp>
        <p:sp>
          <p:nvSpPr>
            <p:cNvPr id="12" name="Rectangle 11">
              <a:extLst>
                <a:ext uri="{FF2B5EF4-FFF2-40B4-BE49-F238E27FC236}">
                  <a16:creationId xmlns:a16="http://schemas.microsoft.com/office/drawing/2014/main" id="{A7C6396F-0DAF-4003-8CF9-61653898EADD}"/>
                </a:ext>
              </a:extLst>
            </p:cNvPr>
            <p:cNvSpPr>
              <a:spLocks noChangeArrowheads="1"/>
            </p:cNvSpPr>
            <p:nvPr/>
          </p:nvSpPr>
          <p:spPr bwMode="auto">
            <a:xfrm>
              <a:off x="3889707" y="5527423"/>
              <a:ext cx="1313729" cy="980243"/>
            </a:xfrm>
            <a:prstGeom prst="rect">
              <a:avLst/>
            </a:prstGeom>
            <a:noFill/>
            <a:ln w="12700">
              <a:noFill/>
              <a:miter lim="800000"/>
              <a:headEnd/>
              <a:tailEnd/>
            </a:ln>
            <a:effectLst/>
          </p:spPr>
          <p:txBody>
            <a:bodyPr lIns="0" tIns="0" rIns="0" bIns="0">
              <a:noAutofit/>
            </a:bodyPr>
            <a:lstStyle/>
            <a:p>
              <a:pPr marL="171450" lvl="0" indent="-171450">
                <a:buFont typeface="Arial" panose="020B0604020202020204" pitchFamily="34" charset="0"/>
                <a:buChar char="•"/>
              </a:pPr>
              <a:r>
                <a:rPr lang="en-GB" sz="1200" dirty="0">
                  <a:latin typeface="Arial" panose="020B0604020202020204" pitchFamily="34" charset="0"/>
                  <a:cs typeface="Arial" panose="020B0604020202020204" pitchFamily="34" charset="0"/>
                </a:rPr>
                <a:t>Structured in accordance with regional, particularly recent Qatari PPP documentation and international precedent</a:t>
              </a:r>
            </a:p>
            <a:p>
              <a:pPr marL="171450" lvl="0" indent="-171450">
                <a:buFont typeface="Arial" panose="020B0604020202020204" pitchFamily="34" charset="0"/>
                <a:buChar char="•"/>
              </a:pPr>
              <a:r>
                <a:rPr lang="en-GB" sz="1200" dirty="0">
                  <a:latin typeface="Arial" panose="020B0604020202020204" pitchFamily="34" charset="0"/>
                  <a:cs typeface="Arial" panose="020B0604020202020204" pitchFamily="34" charset="0"/>
                </a:rPr>
                <a:t>Technical output specifications to be attached as schedules</a:t>
              </a:r>
            </a:p>
            <a:p>
              <a:pPr marL="171450" lvl="0" indent="-171450">
                <a:buFont typeface="Arial" panose="020B0604020202020204" pitchFamily="34" charset="0"/>
                <a:buChar char="•"/>
              </a:pPr>
              <a:r>
                <a:rPr lang="en-GB" sz="1200" dirty="0">
                  <a:latin typeface="Arial" panose="020B0604020202020204" pitchFamily="34" charset="0"/>
                  <a:cs typeface="Arial" panose="020B0604020202020204" pitchFamily="34" charset="0"/>
                </a:rPr>
                <a:t>Defines financial matters, including substitution agreement, collateral warranties and securities</a:t>
              </a:r>
            </a:p>
          </p:txBody>
        </p:sp>
      </p:grpSp>
    </p:spTree>
    <p:extLst>
      <p:ext uri="{BB962C8B-B14F-4D97-AF65-F5344CB8AC3E}">
        <p14:creationId xmlns:p14="http://schemas.microsoft.com/office/powerpoint/2010/main" val="95928042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CBB658BD-1FE3-4BA4-84FD-014A524C5F3E}"/>
              </a:ext>
            </a:extLst>
          </p:cNvPr>
          <p:cNvSpPr>
            <a:spLocks noGrp="1"/>
          </p:cNvSpPr>
          <p:nvPr>
            <p:ph type="body" sz="quarter" idx="12"/>
          </p:nvPr>
        </p:nvSpPr>
        <p:spPr>
          <a:xfrm>
            <a:off x="2811600" y="3916800"/>
            <a:ext cx="3801776" cy="1468800"/>
          </a:xfrm>
        </p:spPr>
        <p:txBody>
          <a:bodyPr>
            <a:normAutofit/>
          </a:bodyPr>
          <a:lstStyle/>
          <a:p>
            <a:r>
              <a:rPr lang="en-GB" dirty="0"/>
              <a:t>Q&amp;A</a:t>
            </a:r>
          </a:p>
        </p:txBody>
      </p:sp>
    </p:spTree>
    <p:extLst>
      <p:ext uri="{BB962C8B-B14F-4D97-AF65-F5344CB8AC3E}">
        <p14:creationId xmlns:p14="http://schemas.microsoft.com/office/powerpoint/2010/main" val="335639439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2">
            <a:extLst>
              <a:ext uri="{FF2B5EF4-FFF2-40B4-BE49-F238E27FC236}">
                <a16:creationId xmlns:a16="http://schemas.microsoft.com/office/drawing/2014/main" id="{D7BC9D8B-6BD9-41A1-B297-A33E9109F18A}"/>
              </a:ext>
            </a:extLst>
          </p:cNvPr>
          <p:cNvSpPr txBox="1">
            <a:spLocks/>
          </p:cNvSpPr>
          <p:nvPr>
            <p:custDataLst>
              <p:tags r:id="rId1"/>
            </p:custDataLst>
          </p:nvPr>
        </p:nvSpPr>
        <p:spPr>
          <a:xfrm>
            <a:off x="3733056" y="6262464"/>
            <a:ext cx="5760640" cy="1219200"/>
          </a:xfrm>
          <a:prstGeom prst="rect">
            <a:avLst/>
          </a:prstGeom>
        </p:spPr>
        <p:txBody>
          <a:bodyPr/>
          <a:lstStyle>
            <a:lvl1pPr marL="251460" indent="-251460" algn="l" defTabSz="1005840" rtl="0" eaLnBrk="1" latinLnBrk="0" hangingPunct="1">
              <a:lnSpc>
                <a:spcPct val="90000"/>
              </a:lnSpc>
              <a:spcBef>
                <a:spcPts val="1100"/>
              </a:spcBef>
              <a:buFont typeface="Arial" panose="020B0604020202020204" pitchFamily="34" charset="0"/>
              <a:buChar char="•"/>
              <a:defRPr sz="3080" kern="1200">
                <a:solidFill>
                  <a:schemeClr val="tx1"/>
                </a:solidFill>
                <a:latin typeface="+mn-lt"/>
                <a:ea typeface="+mn-ea"/>
                <a:cs typeface="+mn-cs"/>
              </a:defRPr>
            </a:lvl1pPr>
            <a:lvl2pPr marL="754380" indent="-251460" algn="l" defTabSz="1005840" rtl="0" eaLnBrk="1" latinLnBrk="0" hangingPunct="1">
              <a:lnSpc>
                <a:spcPct val="90000"/>
              </a:lnSpc>
              <a:spcBef>
                <a:spcPts val="550"/>
              </a:spcBef>
              <a:buFont typeface="Arial" panose="020B0604020202020204" pitchFamily="34" charset="0"/>
              <a:buChar char="•"/>
              <a:defRPr sz="2640" kern="1200">
                <a:solidFill>
                  <a:schemeClr val="tx1"/>
                </a:solidFill>
                <a:latin typeface="+mn-lt"/>
                <a:ea typeface="+mn-ea"/>
                <a:cs typeface="+mn-cs"/>
              </a:defRPr>
            </a:lvl2pPr>
            <a:lvl3pPr marL="1257300" indent="-251460" algn="l" defTabSz="1005840" rtl="0" eaLnBrk="1" latinLnBrk="0" hangingPunct="1">
              <a:lnSpc>
                <a:spcPct val="90000"/>
              </a:lnSpc>
              <a:spcBef>
                <a:spcPts val="550"/>
              </a:spcBef>
              <a:buFont typeface="Arial" panose="020B0604020202020204" pitchFamily="34" charset="0"/>
              <a:buChar char="•"/>
              <a:defRPr sz="2200" kern="1200">
                <a:solidFill>
                  <a:schemeClr val="tx1"/>
                </a:solidFill>
                <a:latin typeface="+mn-lt"/>
                <a:ea typeface="+mn-ea"/>
                <a:cs typeface="+mn-cs"/>
              </a:defRPr>
            </a:lvl3pPr>
            <a:lvl4pPr marL="17602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4pPr>
            <a:lvl5pPr marL="226314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5pPr>
            <a:lvl6pPr marL="276606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6pPr>
            <a:lvl7pPr marL="326898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7pPr>
            <a:lvl8pPr marL="377190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8pPr>
            <a:lvl9pPr marL="42748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9pPr>
          </a:lstStyle>
          <a:p>
            <a:pPr marL="0" indent="0" algn="ctr">
              <a:buNone/>
            </a:pPr>
            <a:r>
              <a:rPr lang="en-GB" sz="3600" b="1" dirty="0">
                <a:ea typeface="Georgia"/>
                <a:sym typeface="Georgia"/>
              </a:rPr>
              <a:t>Thank you </a:t>
            </a:r>
          </a:p>
          <a:p>
            <a:pPr marL="0" indent="0" algn="ctr">
              <a:buNone/>
            </a:pPr>
            <a:r>
              <a:rPr lang="en-US" sz="3600" b="1" i="1" dirty="0">
                <a:cs typeface="Arial" panose="020B0604020202020204" pitchFamily="34" charset="0"/>
                <a:sym typeface="Georgia"/>
              </a:rPr>
              <a:t>Q&amp;A</a:t>
            </a:r>
            <a:endParaRPr lang="en-GB" sz="3600" b="1" i="1" dirty="0">
              <a:cs typeface="Arial" panose="020B0604020202020204" pitchFamily="34" charset="0"/>
              <a:sym typeface="Georgia"/>
            </a:endParaRPr>
          </a:p>
        </p:txBody>
      </p:sp>
      <p:pic>
        <p:nvPicPr>
          <p:cNvPr id="3" name="Picture 2">
            <a:extLst>
              <a:ext uri="{FF2B5EF4-FFF2-40B4-BE49-F238E27FC236}">
                <a16:creationId xmlns:a16="http://schemas.microsoft.com/office/drawing/2014/main" id="{8E5B17B2-1530-4746-9CA2-BA225B69B1B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68760" y="1797968"/>
            <a:ext cx="1152128" cy="1152128"/>
          </a:xfrm>
          <a:prstGeom prst="rect">
            <a:avLst/>
          </a:prstGeom>
        </p:spPr>
      </p:pic>
    </p:spTree>
    <p:extLst>
      <p:ext uri="{BB962C8B-B14F-4D97-AF65-F5344CB8AC3E}">
        <p14:creationId xmlns:p14="http://schemas.microsoft.com/office/powerpoint/2010/main" val="150607721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 name="Text Placeholder 1">
            <a:extLst>
              <a:ext uri="{FF2B5EF4-FFF2-40B4-BE49-F238E27FC236}">
                <a16:creationId xmlns:a16="http://schemas.microsoft.com/office/drawing/2014/main" id="{F44D8343-410E-47A9-AEEF-48D25A52FBE9}"/>
              </a:ext>
            </a:extLst>
          </p:cNvPr>
          <p:cNvSpPr txBox="1">
            <a:spLocks/>
          </p:cNvSpPr>
          <p:nvPr/>
        </p:nvSpPr>
        <p:spPr>
          <a:xfrm>
            <a:off x="8364942" y="1828666"/>
            <a:ext cx="1215907" cy="381179"/>
          </a:xfrm>
          <a:prstGeom prst="roundRect">
            <a:avLst/>
          </a:prstGeom>
          <a:solidFill>
            <a:schemeClr val="bg1"/>
          </a:solidFill>
          <a:ln>
            <a:noFill/>
          </a:ln>
        </p:spPr>
        <p:txBody>
          <a:bodyPr spcFirstLastPara="1" vert="horz" wrap="square" lIns="0" tIns="0" rIns="0" bIns="0" rtlCol="0" anchor="b" anchorCtr="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spcBef>
                <a:spcPts val="0"/>
              </a:spcBef>
              <a:buSzPts val="1800"/>
              <a:buFont typeface="Arial" panose="020B0604020202020204" pitchFamily="34" charset="0"/>
              <a:buNone/>
            </a:pPr>
            <a:r>
              <a:rPr lang="en-GB" sz="1100" b="1" dirty="0"/>
              <a:t>No. of Staff</a:t>
            </a:r>
          </a:p>
        </p:txBody>
      </p:sp>
      <p:sp>
        <p:nvSpPr>
          <p:cNvPr id="2" name="Title 1">
            <a:extLst>
              <a:ext uri="{FF2B5EF4-FFF2-40B4-BE49-F238E27FC236}">
                <a16:creationId xmlns:a16="http://schemas.microsoft.com/office/drawing/2014/main" id="{C776E983-7F58-40C0-8CE2-FDE4F4338AA1}"/>
              </a:ext>
            </a:extLst>
          </p:cNvPr>
          <p:cNvSpPr>
            <a:spLocks noGrp="1"/>
          </p:cNvSpPr>
          <p:nvPr>
            <p:ph type="title"/>
          </p:nvPr>
        </p:nvSpPr>
        <p:spPr/>
        <p:txBody>
          <a:bodyPr/>
          <a:lstStyle/>
          <a:p>
            <a:r>
              <a:rPr lang="en-GB" dirty="0"/>
              <a:t>Project Scope</a:t>
            </a:r>
          </a:p>
        </p:txBody>
      </p:sp>
      <p:sp>
        <p:nvSpPr>
          <p:cNvPr id="73" name="Text Placeholder 1">
            <a:extLst>
              <a:ext uri="{FF2B5EF4-FFF2-40B4-BE49-F238E27FC236}">
                <a16:creationId xmlns:a16="http://schemas.microsoft.com/office/drawing/2014/main" id="{FA7C3FDC-80F5-489E-AA32-15E3DB0472A5}"/>
              </a:ext>
            </a:extLst>
          </p:cNvPr>
          <p:cNvSpPr txBox="1">
            <a:spLocks/>
          </p:cNvSpPr>
          <p:nvPr/>
        </p:nvSpPr>
        <p:spPr>
          <a:xfrm>
            <a:off x="2552007" y="1830928"/>
            <a:ext cx="1215907" cy="381179"/>
          </a:xfrm>
          <a:prstGeom prst="roundRect">
            <a:avLst/>
          </a:prstGeom>
          <a:solidFill>
            <a:schemeClr val="bg1"/>
          </a:solidFill>
          <a:ln>
            <a:noFill/>
          </a:ln>
        </p:spPr>
        <p:txBody>
          <a:bodyPr spcFirstLastPara="1" vert="horz" wrap="square" lIns="0" tIns="0" rIns="0" bIns="0" rtlCol="0" anchor="b" anchorCtr="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spcBef>
                <a:spcPts val="0"/>
              </a:spcBef>
              <a:buSzPts val="1800"/>
              <a:buFont typeface="Arial" panose="020B0604020202020204" pitchFamily="34" charset="0"/>
              <a:buNone/>
            </a:pPr>
            <a:r>
              <a:rPr lang="en-GB" sz="1100" b="1" dirty="0"/>
              <a:t>Gender</a:t>
            </a:r>
          </a:p>
        </p:txBody>
      </p:sp>
      <p:pic>
        <p:nvPicPr>
          <p:cNvPr id="78" name="Picture 77">
            <a:extLst>
              <a:ext uri="{FF2B5EF4-FFF2-40B4-BE49-F238E27FC236}">
                <a16:creationId xmlns:a16="http://schemas.microsoft.com/office/drawing/2014/main" id="{EDD9AC09-EF23-4E69-A4C7-BDD48445C604}"/>
              </a:ext>
            </a:extLst>
          </p:cNvPr>
          <p:cNvPicPr>
            <a:picLocks noChangeAspect="1"/>
          </p:cNvPicPr>
          <p:nvPr/>
        </p:nvPicPr>
        <p:blipFill>
          <a:blip r:embed="rId2"/>
          <a:stretch>
            <a:fillRect/>
          </a:stretch>
        </p:blipFill>
        <p:spPr>
          <a:xfrm>
            <a:off x="2869514" y="1630344"/>
            <a:ext cx="572206" cy="344512"/>
          </a:xfrm>
          <a:prstGeom prst="rect">
            <a:avLst/>
          </a:prstGeom>
        </p:spPr>
      </p:pic>
      <p:sp>
        <p:nvSpPr>
          <p:cNvPr id="76" name="Text Placeholder 1">
            <a:extLst>
              <a:ext uri="{FF2B5EF4-FFF2-40B4-BE49-F238E27FC236}">
                <a16:creationId xmlns:a16="http://schemas.microsoft.com/office/drawing/2014/main" id="{6FC9E1A3-239A-4E9A-8D98-5700F83C67D2}"/>
              </a:ext>
            </a:extLst>
          </p:cNvPr>
          <p:cNvSpPr txBox="1">
            <a:spLocks/>
          </p:cNvSpPr>
          <p:nvPr/>
        </p:nvSpPr>
        <p:spPr>
          <a:xfrm>
            <a:off x="5101413" y="1809617"/>
            <a:ext cx="2065442" cy="398655"/>
          </a:xfrm>
          <a:prstGeom prst="roundRect">
            <a:avLst/>
          </a:prstGeom>
          <a:solidFill>
            <a:schemeClr val="bg1"/>
          </a:solidFill>
          <a:ln>
            <a:noFill/>
          </a:ln>
        </p:spPr>
        <p:txBody>
          <a:bodyPr spcFirstLastPara="1" vert="horz" wrap="square" lIns="0" tIns="0" rIns="0" bIns="0" rtlCol="0" anchor="b" anchorCtr="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spcBef>
                <a:spcPts val="0"/>
              </a:spcBef>
              <a:buSzPts val="1800"/>
              <a:buFont typeface="Arial" panose="020B0604020202020204" pitchFamily="34" charset="0"/>
              <a:buNone/>
            </a:pPr>
            <a:r>
              <a:rPr lang="en-GB" sz="1100" b="1" dirty="0"/>
              <a:t>Approx. Site Area (</a:t>
            </a:r>
            <a:r>
              <a:rPr lang="en-GB" sz="1100" b="1" dirty="0" err="1"/>
              <a:t>Sq.m</a:t>
            </a:r>
            <a:r>
              <a:rPr lang="en-GB" sz="1100" b="1" dirty="0"/>
              <a:t>)</a:t>
            </a:r>
          </a:p>
        </p:txBody>
      </p:sp>
      <p:pic>
        <p:nvPicPr>
          <p:cNvPr id="79" name="Picture 6" descr="Image result for land size icon">
            <a:extLst>
              <a:ext uri="{FF2B5EF4-FFF2-40B4-BE49-F238E27FC236}">
                <a16:creationId xmlns:a16="http://schemas.microsoft.com/office/drawing/2014/main" id="{64FBC819-34E3-4042-A69E-8E73EA59BF9D}"/>
              </a:ext>
            </a:extLst>
          </p:cNvPr>
          <p:cNvPicPr>
            <a:picLocks noChangeAspect="1" noChangeArrowheads="1"/>
          </p:cNvPicPr>
          <p:nvPr/>
        </p:nvPicPr>
        <p:blipFill>
          <a:blip r:embed="rId3" cstate="print">
            <a:biLevel thresh="75000"/>
            <a:extLst>
              <a:ext uri="{28A0092B-C50C-407E-A947-70E740481C1C}">
                <a14:useLocalDpi xmlns:a14="http://schemas.microsoft.com/office/drawing/2010/main" val="0"/>
              </a:ext>
            </a:extLst>
          </a:blip>
          <a:srcRect/>
          <a:stretch>
            <a:fillRect/>
          </a:stretch>
        </p:blipFill>
        <p:spPr bwMode="auto">
          <a:xfrm>
            <a:off x="6013189" y="1590712"/>
            <a:ext cx="388161" cy="388161"/>
          </a:xfrm>
          <a:prstGeom prst="rect">
            <a:avLst/>
          </a:prstGeom>
          <a:noFill/>
          <a:extLst>
            <a:ext uri="{909E8E84-426E-40DD-AFC4-6F175D3DCCD1}">
              <a14:hiddenFill xmlns:a14="http://schemas.microsoft.com/office/drawing/2010/main">
                <a:solidFill>
                  <a:srgbClr val="FFFFFF"/>
                </a:solidFill>
              </a14:hiddenFill>
            </a:ext>
          </a:extLst>
        </p:spPr>
      </p:pic>
      <p:sp>
        <p:nvSpPr>
          <p:cNvPr id="74" name="Text Placeholder 1">
            <a:extLst>
              <a:ext uri="{FF2B5EF4-FFF2-40B4-BE49-F238E27FC236}">
                <a16:creationId xmlns:a16="http://schemas.microsoft.com/office/drawing/2014/main" id="{BB440890-EB36-408D-A5ED-546C25684A15}"/>
              </a:ext>
            </a:extLst>
          </p:cNvPr>
          <p:cNvSpPr txBox="1">
            <a:spLocks/>
          </p:cNvSpPr>
          <p:nvPr/>
        </p:nvSpPr>
        <p:spPr>
          <a:xfrm>
            <a:off x="7051265" y="1825990"/>
            <a:ext cx="1215907" cy="381179"/>
          </a:xfrm>
          <a:prstGeom prst="roundRect">
            <a:avLst/>
          </a:prstGeom>
          <a:solidFill>
            <a:schemeClr val="bg1"/>
          </a:solidFill>
          <a:ln>
            <a:noFill/>
          </a:ln>
        </p:spPr>
        <p:txBody>
          <a:bodyPr spcFirstLastPara="1" vert="horz" wrap="square" lIns="0" tIns="0" rIns="0" bIns="0" rtlCol="0" anchor="b" anchorCtr="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spcBef>
                <a:spcPts val="0"/>
              </a:spcBef>
              <a:buSzPts val="1800"/>
              <a:buFont typeface="Arial" panose="020B0604020202020204" pitchFamily="34" charset="0"/>
              <a:buNone/>
            </a:pPr>
            <a:r>
              <a:rPr lang="en-GB" sz="1100" b="1" dirty="0"/>
              <a:t>No. of Students</a:t>
            </a:r>
          </a:p>
        </p:txBody>
      </p:sp>
      <p:pic>
        <p:nvPicPr>
          <p:cNvPr id="80" name="Picture 8" descr="Image result for student desk icon transparent">
            <a:extLst>
              <a:ext uri="{FF2B5EF4-FFF2-40B4-BE49-F238E27FC236}">
                <a16:creationId xmlns:a16="http://schemas.microsoft.com/office/drawing/2014/main" id="{E6C6FBA8-506A-49A0-B349-F9CBF8280C75}"/>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421378" y="1592338"/>
            <a:ext cx="382518" cy="382518"/>
          </a:xfrm>
          <a:prstGeom prst="rect">
            <a:avLst/>
          </a:prstGeom>
          <a:noFill/>
          <a:extLst>
            <a:ext uri="{909E8E84-426E-40DD-AFC4-6F175D3DCCD1}">
              <a14:hiddenFill xmlns:a14="http://schemas.microsoft.com/office/drawing/2010/main">
                <a:solidFill>
                  <a:srgbClr val="FFFFFF"/>
                </a:solidFill>
              </a14:hiddenFill>
            </a:ext>
          </a:extLst>
        </p:spPr>
      </p:pic>
      <p:pic>
        <p:nvPicPr>
          <p:cNvPr id="81" name="Picture 80">
            <a:extLst>
              <a:ext uri="{FF2B5EF4-FFF2-40B4-BE49-F238E27FC236}">
                <a16:creationId xmlns:a16="http://schemas.microsoft.com/office/drawing/2014/main" id="{24BD9650-11EA-4E94-9A7E-A1E50B51D070}"/>
              </a:ext>
            </a:extLst>
          </p:cNvPr>
          <p:cNvPicPr>
            <a:picLocks noChangeAspect="1"/>
          </p:cNvPicPr>
          <p:nvPr/>
        </p:nvPicPr>
        <p:blipFill>
          <a:blip r:embed="rId5"/>
          <a:stretch>
            <a:fillRect/>
          </a:stretch>
        </p:blipFill>
        <p:spPr>
          <a:xfrm>
            <a:off x="8713156" y="1592339"/>
            <a:ext cx="405081" cy="421654"/>
          </a:xfrm>
          <a:prstGeom prst="rect">
            <a:avLst/>
          </a:prstGeom>
        </p:spPr>
      </p:pic>
      <p:sp>
        <p:nvSpPr>
          <p:cNvPr id="72" name="Text Placeholder 1">
            <a:extLst>
              <a:ext uri="{FF2B5EF4-FFF2-40B4-BE49-F238E27FC236}">
                <a16:creationId xmlns:a16="http://schemas.microsoft.com/office/drawing/2014/main" id="{86A13226-CD30-4580-BBE6-A9FDA29CB074}"/>
              </a:ext>
            </a:extLst>
          </p:cNvPr>
          <p:cNvSpPr txBox="1">
            <a:spLocks/>
          </p:cNvSpPr>
          <p:nvPr/>
        </p:nvSpPr>
        <p:spPr>
          <a:xfrm>
            <a:off x="4029317" y="1830928"/>
            <a:ext cx="1215907" cy="381179"/>
          </a:xfrm>
          <a:prstGeom prst="roundRect">
            <a:avLst/>
          </a:prstGeom>
          <a:solidFill>
            <a:schemeClr val="bg1"/>
          </a:solidFill>
          <a:ln>
            <a:noFill/>
          </a:ln>
        </p:spPr>
        <p:txBody>
          <a:bodyPr spcFirstLastPara="1" vert="horz" wrap="square" lIns="0" tIns="0" rIns="0" bIns="0" rtlCol="0" anchor="b" anchorCtr="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spcBef>
                <a:spcPts val="0"/>
              </a:spcBef>
              <a:buSzPts val="1800"/>
              <a:buFont typeface="Arial" panose="020B0604020202020204" pitchFamily="34" charset="0"/>
              <a:buNone/>
            </a:pPr>
            <a:r>
              <a:rPr lang="en-GB" sz="1100" b="1" dirty="0"/>
              <a:t>Location</a:t>
            </a:r>
          </a:p>
        </p:txBody>
      </p:sp>
      <p:pic>
        <p:nvPicPr>
          <p:cNvPr id="82" name="Picture 14" descr="Image result for location icon transparent">
            <a:extLst>
              <a:ext uri="{FF2B5EF4-FFF2-40B4-BE49-F238E27FC236}">
                <a16:creationId xmlns:a16="http://schemas.microsoft.com/office/drawing/2014/main" id="{068A1DFB-E5B0-47C3-BE87-49FE42FD5C1F}"/>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450723" y="1590711"/>
            <a:ext cx="276794" cy="388162"/>
          </a:xfrm>
          <a:prstGeom prst="rect">
            <a:avLst/>
          </a:prstGeom>
          <a:noFill/>
          <a:extLst>
            <a:ext uri="{909E8E84-426E-40DD-AFC4-6F175D3DCCD1}">
              <a14:hiddenFill xmlns:a14="http://schemas.microsoft.com/office/drawing/2010/main">
                <a:solidFill>
                  <a:srgbClr val="FFFFFF"/>
                </a:solidFill>
              </a14:hiddenFill>
            </a:ext>
          </a:extLst>
        </p:spPr>
      </p:pic>
      <p:pic>
        <p:nvPicPr>
          <p:cNvPr id="83" name="Picture 16" descr="Image result for school building icon transparent">
            <a:extLst>
              <a:ext uri="{FF2B5EF4-FFF2-40B4-BE49-F238E27FC236}">
                <a16:creationId xmlns:a16="http://schemas.microsoft.com/office/drawing/2014/main" id="{1D2B3806-B129-4D46-AC27-4DECA5B95E43}"/>
              </a:ext>
            </a:extLst>
          </p:cNvPr>
          <p:cNvPicPr>
            <a:picLocks noChangeAspect="1" noChangeArrowheads="1"/>
          </p:cNvPicPr>
          <p:nvPr/>
        </p:nvPicPr>
        <p:blipFill rotWithShape="1">
          <a:blip r:embed="rId7" cstate="print">
            <a:extLst>
              <a:ext uri="{28A0092B-C50C-407E-A947-70E740481C1C}">
                <a14:useLocalDpi xmlns:a14="http://schemas.microsoft.com/office/drawing/2010/main" val="0"/>
              </a:ext>
            </a:extLst>
          </a:blip>
          <a:srcRect t="12718" r="4900"/>
          <a:stretch/>
        </p:blipFill>
        <p:spPr bwMode="auto">
          <a:xfrm>
            <a:off x="1531377" y="1590711"/>
            <a:ext cx="544192" cy="499451"/>
          </a:xfrm>
          <a:prstGeom prst="rect">
            <a:avLst/>
          </a:prstGeom>
          <a:solidFill>
            <a:srgbClr val="FFFFFF"/>
          </a:solidFill>
          <a:extLst/>
        </p:spPr>
      </p:pic>
      <p:grpSp>
        <p:nvGrpSpPr>
          <p:cNvPr id="10" name="Group 9">
            <a:extLst>
              <a:ext uri="{FF2B5EF4-FFF2-40B4-BE49-F238E27FC236}">
                <a16:creationId xmlns:a16="http://schemas.microsoft.com/office/drawing/2014/main" id="{65688319-8989-4C11-B828-A6AF23454A3F}"/>
              </a:ext>
            </a:extLst>
          </p:cNvPr>
          <p:cNvGrpSpPr/>
          <p:nvPr/>
        </p:nvGrpSpPr>
        <p:grpSpPr>
          <a:xfrm>
            <a:off x="547200" y="2307462"/>
            <a:ext cx="9018806" cy="337632"/>
            <a:chOff x="546898" y="2348944"/>
            <a:chExt cx="9018806" cy="337632"/>
          </a:xfrm>
        </p:grpSpPr>
        <p:sp>
          <p:nvSpPr>
            <p:cNvPr id="95" name="Rectangle 94">
              <a:extLst>
                <a:ext uri="{FF2B5EF4-FFF2-40B4-BE49-F238E27FC236}">
                  <a16:creationId xmlns:a16="http://schemas.microsoft.com/office/drawing/2014/main" id="{5F7BA54E-BDEB-4193-A68C-3A872FBD7D93}"/>
                </a:ext>
              </a:extLst>
            </p:cNvPr>
            <p:cNvSpPr/>
            <p:nvPr/>
          </p:nvSpPr>
          <p:spPr>
            <a:xfrm rot="5400000">
              <a:off x="551839" y="2353886"/>
              <a:ext cx="314118" cy="324000"/>
            </a:xfrm>
            <a:prstGeom prst="rect">
              <a:avLst/>
            </a:prstGeom>
            <a:solidFill>
              <a:srgbClr val="8E1D58"/>
            </a:solidFill>
            <a:ln w="3175" cap="flat" cmpd="sng" algn="ctr">
              <a:noFill/>
              <a:prstDash val="solid"/>
            </a:ln>
            <a:effectLst/>
          </p:spPr>
          <p:txBody>
            <a:bodyPr rot="0" spcFirstLastPara="0" vert="vert270" wrap="square" lIns="91440" tIns="45720" rIns="91440" bIns="45720" numCol="1" spcCol="0" rtlCol="0" fromWordArt="0" anchor="ctr" anchorCtr="0" forceAA="0" compatLnSpc="1">
              <a:prstTxWarp prst="textNoShape">
                <a:avLst/>
              </a:prstTxWarp>
              <a:noAutofit/>
            </a:bodyPr>
            <a:lstStyle/>
            <a:p>
              <a:pPr algn="ctr" defTabSz="914400">
                <a:spcAft>
                  <a:spcPts val="600"/>
                </a:spcAft>
              </a:pPr>
              <a:r>
                <a:rPr lang="en-GB" b="1" kern="0" dirty="0">
                  <a:solidFill>
                    <a:srgbClr val="FFFFFF"/>
                  </a:solidFill>
                  <a:latin typeface="Arial" panose="020B0604020202020204" pitchFamily="34" charset="0"/>
                  <a:ea typeface="Arial" panose="020B0604020202020204" pitchFamily="34" charset="0"/>
                  <a:cs typeface="Arial" panose="020B0604020202020204" pitchFamily="34" charset="0"/>
                </a:rPr>
                <a:t>1</a:t>
              </a:r>
            </a:p>
          </p:txBody>
        </p:sp>
        <p:sp>
          <p:nvSpPr>
            <p:cNvPr id="114" name="Rectangle 113">
              <a:extLst>
                <a:ext uri="{FF2B5EF4-FFF2-40B4-BE49-F238E27FC236}">
                  <a16:creationId xmlns:a16="http://schemas.microsoft.com/office/drawing/2014/main" id="{B42EDDE1-190F-40F4-82E4-0A2C2ACCF56E}"/>
                </a:ext>
              </a:extLst>
            </p:cNvPr>
            <p:cNvSpPr/>
            <p:nvPr/>
          </p:nvSpPr>
          <p:spPr>
            <a:xfrm>
              <a:off x="990210" y="2358825"/>
              <a:ext cx="1661932" cy="324000"/>
            </a:xfrm>
            <a:prstGeom prst="rect">
              <a:avLst/>
            </a:prstGeom>
            <a:solidFill>
              <a:srgbClr val="8E1D58">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tx1"/>
                  </a:solidFill>
                  <a:latin typeface="Arial" panose="020B0604020202020204" pitchFamily="34" charset="0"/>
                  <a:cs typeface="Arial" panose="020B0604020202020204" pitchFamily="34" charset="0"/>
                </a:rPr>
                <a:t>Preparatory</a:t>
              </a:r>
            </a:p>
          </p:txBody>
        </p:sp>
        <p:sp>
          <p:nvSpPr>
            <p:cNvPr id="132" name="Rectangle 131">
              <a:extLst>
                <a:ext uri="{FF2B5EF4-FFF2-40B4-BE49-F238E27FC236}">
                  <a16:creationId xmlns:a16="http://schemas.microsoft.com/office/drawing/2014/main" id="{65297D44-8FD3-4C8A-A229-68BC00A1C82E}"/>
                </a:ext>
              </a:extLst>
            </p:cNvPr>
            <p:cNvSpPr/>
            <p:nvPr/>
          </p:nvSpPr>
          <p:spPr>
            <a:xfrm>
              <a:off x="2813226" y="2358825"/>
              <a:ext cx="830966" cy="324000"/>
            </a:xfrm>
            <a:prstGeom prst="rect">
              <a:avLst/>
            </a:prstGeom>
            <a:solidFill>
              <a:srgbClr val="8E1D58">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tx1"/>
                  </a:solidFill>
                  <a:latin typeface="Arial" panose="020B0604020202020204" pitchFamily="34" charset="0"/>
                  <a:cs typeface="Arial" panose="020B0604020202020204" pitchFamily="34" charset="0"/>
                </a:rPr>
                <a:t>Girls</a:t>
              </a:r>
            </a:p>
          </p:txBody>
        </p:sp>
        <p:sp>
          <p:nvSpPr>
            <p:cNvPr id="171" name="Rectangle 170">
              <a:extLst>
                <a:ext uri="{FF2B5EF4-FFF2-40B4-BE49-F238E27FC236}">
                  <a16:creationId xmlns:a16="http://schemas.microsoft.com/office/drawing/2014/main" id="{5D2C56B5-9B7C-4A1B-A2F8-C9BF723E5EF5}"/>
                </a:ext>
              </a:extLst>
            </p:cNvPr>
            <p:cNvSpPr/>
            <p:nvPr/>
          </p:nvSpPr>
          <p:spPr>
            <a:xfrm>
              <a:off x="5670182" y="2348944"/>
              <a:ext cx="1064082" cy="324000"/>
            </a:xfrm>
            <a:prstGeom prst="rect">
              <a:avLst/>
            </a:prstGeom>
            <a:solidFill>
              <a:srgbClr val="8E1D58">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latin typeface="Arial" panose="020B0604020202020204" pitchFamily="34" charset="0"/>
                  <a:cs typeface="Arial" panose="020B0604020202020204" pitchFamily="34" charset="0"/>
                </a:rPr>
                <a:t>24,868</a:t>
              </a:r>
              <a:endParaRPr lang="en-GB" dirty="0">
                <a:solidFill>
                  <a:schemeClr val="tx1"/>
                </a:solidFill>
                <a:latin typeface="Arial" panose="020B0604020202020204" pitchFamily="34" charset="0"/>
                <a:cs typeface="Arial" panose="020B0604020202020204" pitchFamily="34" charset="0"/>
              </a:endParaRPr>
            </a:p>
          </p:txBody>
        </p:sp>
        <p:sp>
          <p:nvSpPr>
            <p:cNvPr id="184" name="Rectangle 183">
              <a:extLst>
                <a:ext uri="{FF2B5EF4-FFF2-40B4-BE49-F238E27FC236}">
                  <a16:creationId xmlns:a16="http://schemas.microsoft.com/office/drawing/2014/main" id="{52319E5F-A643-4EAD-AA40-8A3A1BF33B28}"/>
                </a:ext>
              </a:extLst>
            </p:cNvPr>
            <p:cNvSpPr/>
            <p:nvPr/>
          </p:nvSpPr>
          <p:spPr>
            <a:xfrm>
              <a:off x="7085902" y="2348944"/>
              <a:ext cx="1064082" cy="324000"/>
            </a:xfrm>
            <a:prstGeom prst="rect">
              <a:avLst/>
            </a:prstGeom>
            <a:solidFill>
              <a:srgbClr val="8E1D58">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tx1"/>
                  </a:solidFill>
                  <a:latin typeface="Arial" panose="020B0604020202020204" pitchFamily="34" charset="0"/>
                  <a:cs typeface="Arial" panose="020B0604020202020204" pitchFamily="34" charset="0"/>
                </a:rPr>
                <a:t>750</a:t>
              </a:r>
            </a:p>
          </p:txBody>
        </p:sp>
        <p:sp>
          <p:nvSpPr>
            <p:cNvPr id="197" name="Rectangle 196">
              <a:extLst>
                <a:ext uri="{FF2B5EF4-FFF2-40B4-BE49-F238E27FC236}">
                  <a16:creationId xmlns:a16="http://schemas.microsoft.com/office/drawing/2014/main" id="{D82E3CBE-C7E4-4CBD-B9EB-502C2DFA68A4}"/>
                </a:ext>
              </a:extLst>
            </p:cNvPr>
            <p:cNvSpPr/>
            <p:nvPr/>
          </p:nvSpPr>
          <p:spPr>
            <a:xfrm>
              <a:off x="8501622" y="2355074"/>
              <a:ext cx="1064082" cy="324000"/>
            </a:xfrm>
            <a:prstGeom prst="rect">
              <a:avLst/>
            </a:prstGeom>
            <a:solidFill>
              <a:srgbClr val="8E1D58">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tx1"/>
                  </a:solidFill>
                  <a:latin typeface="Arial" panose="020B0604020202020204" pitchFamily="34" charset="0"/>
                  <a:cs typeface="Arial" panose="020B0604020202020204" pitchFamily="34" charset="0"/>
                </a:rPr>
                <a:t>90</a:t>
              </a:r>
            </a:p>
          </p:txBody>
        </p:sp>
        <p:sp>
          <p:nvSpPr>
            <p:cNvPr id="211" name="Rectangle 210">
              <a:extLst>
                <a:ext uri="{FF2B5EF4-FFF2-40B4-BE49-F238E27FC236}">
                  <a16:creationId xmlns:a16="http://schemas.microsoft.com/office/drawing/2014/main" id="{E50034EF-2258-401C-9A7E-D2C4D7F0E153}"/>
                </a:ext>
              </a:extLst>
            </p:cNvPr>
            <p:cNvSpPr/>
            <p:nvPr/>
          </p:nvSpPr>
          <p:spPr>
            <a:xfrm>
              <a:off x="3820785" y="2362576"/>
              <a:ext cx="1661932" cy="324000"/>
            </a:xfrm>
            <a:prstGeom prst="rect">
              <a:avLst/>
            </a:prstGeom>
            <a:solidFill>
              <a:srgbClr val="8E1D58">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err="1">
                  <a:solidFill>
                    <a:schemeClr val="tx1"/>
                  </a:solidFill>
                  <a:latin typeface="Arial" panose="020B0604020202020204" pitchFamily="34" charset="0"/>
                  <a:cs typeface="Arial" panose="020B0604020202020204" pitchFamily="34" charset="0"/>
                </a:rPr>
                <a:t>Muaither</a:t>
              </a:r>
              <a:r>
                <a:rPr lang="en-GB" dirty="0">
                  <a:solidFill>
                    <a:schemeClr val="tx1"/>
                  </a:solidFill>
                  <a:latin typeface="Arial" panose="020B0604020202020204" pitchFamily="34" charset="0"/>
                  <a:cs typeface="Arial" panose="020B0604020202020204" pitchFamily="34" charset="0"/>
                </a:rPr>
                <a:t>, Al Rayyan</a:t>
              </a:r>
            </a:p>
          </p:txBody>
        </p:sp>
      </p:grpSp>
      <p:grpSp>
        <p:nvGrpSpPr>
          <p:cNvPr id="11" name="Group 10">
            <a:extLst>
              <a:ext uri="{FF2B5EF4-FFF2-40B4-BE49-F238E27FC236}">
                <a16:creationId xmlns:a16="http://schemas.microsoft.com/office/drawing/2014/main" id="{1433436B-6609-4B01-8415-6131BBBD69CA}"/>
              </a:ext>
            </a:extLst>
          </p:cNvPr>
          <p:cNvGrpSpPr/>
          <p:nvPr/>
        </p:nvGrpSpPr>
        <p:grpSpPr>
          <a:xfrm>
            <a:off x="547200" y="2648631"/>
            <a:ext cx="9018806" cy="337317"/>
            <a:chOff x="546898" y="2734072"/>
            <a:chExt cx="9018806" cy="337317"/>
          </a:xfrm>
        </p:grpSpPr>
        <p:sp>
          <p:nvSpPr>
            <p:cNvPr id="103" name="Rectangle 102">
              <a:extLst>
                <a:ext uri="{FF2B5EF4-FFF2-40B4-BE49-F238E27FC236}">
                  <a16:creationId xmlns:a16="http://schemas.microsoft.com/office/drawing/2014/main" id="{BE410408-8F16-43A9-BD30-73A7C002A20A}"/>
                </a:ext>
              </a:extLst>
            </p:cNvPr>
            <p:cNvSpPr/>
            <p:nvPr/>
          </p:nvSpPr>
          <p:spPr>
            <a:xfrm rot="5400000">
              <a:off x="551851" y="2739026"/>
              <a:ext cx="314093" cy="324000"/>
            </a:xfrm>
            <a:prstGeom prst="rect">
              <a:avLst/>
            </a:prstGeom>
            <a:solidFill>
              <a:srgbClr val="8E1D58"/>
            </a:solidFill>
            <a:ln w="3175" cap="flat" cmpd="sng" algn="ctr">
              <a:noFill/>
              <a:prstDash val="solid"/>
            </a:ln>
            <a:effectLst/>
          </p:spPr>
          <p:txBody>
            <a:bodyPr rot="0" spcFirstLastPara="0" vert="vert270" wrap="square" lIns="91440" tIns="45720" rIns="91440" bIns="45720" numCol="1" spcCol="0" rtlCol="0" fromWordArt="0" anchor="ctr" anchorCtr="0" forceAA="0" compatLnSpc="1">
              <a:prstTxWarp prst="textNoShape">
                <a:avLst/>
              </a:prstTxWarp>
              <a:noAutofit/>
            </a:bodyPr>
            <a:lstStyle/>
            <a:p>
              <a:pPr algn="ctr" defTabSz="914400">
                <a:spcAft>
                  <a:spcPts val="600"/>
                </a:spcAft>
              </a:pPr>
              <a:r>
                <a:rPr lang="en-GB" b="1" kern="0" dirty="0">
                  <a:solidFill>
                    <a:srgbClr val="FFFFFF"/>
                  </a:solidFill>
                  <a:latin typeface="Arial" panose="020B0604020202020204" pitchFamily="34" charset="0"/>
                  <a:ea typeface="Arial" panose="020B0604020202020204" pitchFamily="34" charset="0"/>
                  <a:cs typeface="Arial" panose="020B0604020202020204" pitchFamily="34" charset="0"/>
                </a:rPr>
                <a:t>2</a:t>
              </a:r>
            </a:p>
          </p:txBody>
        </p:sp>
        <p:sp>
          <p:nvSpPr>
            <p:cNvPr id="115" name="Rectangle 114">
              <a:extLst>
                <a:ext uri="{FF2B5EF4-FFF2-40B4-BE49-F238E27FC236}">
                  <a16:creationId xmlns:a16="http://schemas.microsoft.com/office/drawing/2014/main" id="{4DC03ADC-B044-45F6-9C4F-3E272CE54DCD}"/>
                </a:ext>
              </a:extLst>
            </p:cNvPr>
            <p:cNvSpPr/>
            <p:nvPr/>
          </p:nvSpPr>
          <p:spPr>
            <a:xfrm>
              <a:off x="990210" y="2743638"/>
              <a:ext cx="1661932" cy="324000"/>
            </a:xfrm>
            <a:prstGeom prst="rect">
              <a:avLst/>
            </a:prstGeom>
            <a:solidFill>
              <a:srgbClr val="8E1D58">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tx1"/>
                  </a:solidFill>
                  <a:latin typeface="Arial" panose="020B0604020202020204" pitchFamily="34" charset="0"/>
                  <a:cs typeface="Arial" panose="020B0604020202020204" pitchFamily="34" charset="0"/>
                </a:rPr>
                <a:t>Secondary</a:t>
              </a:r>
            </a:p>
          </p:txBody>
        </p:sp>
        <p:sp>
          <p:nvSpPr>
            <p:cNvPr id="133" name="Rectangle 132">
              <a:extLst>
                <a:ext uri="{FF2B5EF4-FFF2-40B4-BE49-F238E27FC236}">
                  <a16:creationId xmlns:a16="http://schemas.microsoft.com/office/drawing/2014/main" id="{D415E967-CAE5-426E-8E6C-9F22FFBD8E77}"/>
                </a:ext>
              </a:extLst>
            </p:cNvPr>
            <p:cNvSpPr/>
            <p:nvPr/>
          </p:nvSpPr>
          <p:spPr>
            <a:xfrm>
              <a:off x="2813226" y="2743638"/>
              <a:ext cx="830966" cy="324000"/>
            </a:xfrm>
            <a:prstGeom prst="rect">
              <a:avLst/>
            </a:prstGeom>
            <a:solidFill>
              <a:srgbClr val="8E1D58">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tx1"/>
                  </a:solidFill>
                  <a:latin typeface="Arial" panose="020B0604020202020204" pitchFamily="34" charset="0"/>
                  <a:cs typeface="Arial" panose="020B0604020202020204" pitchFamily="34" charset="0"/>
                </a:rPr>
                <a:t>Boys</a:t>
              </a:r>
            </a:p>
          </p:txBody>
        </p:sp>
        <p:sp>
          <p:nvSpPr>
            <p:cNvPr id="172" name="Rectangle 171">
              <a:extLst>
                <a:ext uri="{FF2B5EF4-FFF2-40B4-BE49-F238E27FC236}">
                  <a16:creationId xmlns:a16="http://schemas.microsoft.com/office/drawing/2014/main" id="{2764AD8C-52AE-4389-B01D-2D9EA1B35597}"/>
                </a:ext>
              </a:extLst>
            </p:cNvPr>
            <p:cNvSpPr/>
            <p:nvPr/>
          </p:nvSpPr>
          <p:spPr>
            <a:xfrm>
              <a:off x="5670182" y="2734072"/>
              <a:ext cx="1064082" cy="324000"/>
            </a:xfrm>
            <a:prstGeom prst="rect">
              <a:avLst/>
            </a:prstGeom>
            <a:solidFill>
              <a:srgbClr val="8E1D58">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latin typeface="Arial" panose="020B0604020202020204" pitchFamily="34" charset="0"/>
                  <a:cs typeface="Arial" panose="020B0604020202020204" pitchFamily="34" charset="0"/>
                </a:rPr>
                <a:t>28,916</a:t>
              </a:r>
              <a:endParaRPr lang="en-GB" dirty="0">
                <a:solidFill>
                  <a:schemeClr val="tx1"/>
                </a:solidFill>
                <a:latin typeface="Arial" panose="020B0604020202020204" pitchFamily="34" charset="0"/>
                <a:cs typeface="Arial" panose="020B0604020202020204" pitchFamily="34" charset="0"/>
              </a:endParaRPr>
            </a:p>
          </p:txBody>
        </p:sp>
        <p:sp>
          <p:nvSpPr>
            <p:cNvPr id="185" name="Rectangle 184">
              <a:extLst>
                <a:ext uri="{FF2B5EF4-FFF2-40B4-BE49-F238E27FC236}">
                  <a16:creationId xmlns:a16="http://schemas.microsoft.com/office/drawing/2014/main" id="{CC22B064-568A-4B7B-B6B9-2B7F3ABEF392}"/>
                </a:ext>
              </a:extLst>
            </p:cNvPr>
            <p:cNvSpPr/>
            <p:nvPr/>
          </p:nvSpPr>
          <p:spPr>
            <a:xfrm>
              <a:off x="7085902" y="2734072"/>
              <a:ext cx="1064082" cy="324000"/>
            </a:xfrm>
            <a:prstGeom prst="rect">
              <a:avLst/>
            </a:prstGeom>
            <a:solidFill>
              <a:srgbClr val="8E1D58">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tx1"/>
                  </a:solidFill>
                  <a:latin typeface="Arial" panose="020B0604020202020204" pitchFamily="34" charset="0"/>
                  <a:cs typeface="Arial" panose="020B0604020202020204" pitchFamily="34" charset="0"/>
                </a:rPr>
                <a:t>750</a:t>
              </a:r>
            </a:p>
          </p:txBody>
        </p:sp>
        <p:sp>
          <p:nvSpPr>
            <p:cNvPr id="198" name="Rectangle 197">
              <a:extLst>
                <a:ext uri="{FF2B5EF4-FFF2-40B4-BE49-F238E27FC236}">
                  <a16:creationId xmlns:a16="http://schemas.microsoft.com/office/drawing/2014/main" id="{3E224E42-A5E7-4C32-89CC-648882DE02EE}"/>
                </a:ext>
              </a:extLst>
            </p:cNvPr>
            <p:cNvSpPr/>
            <p:nvPr/>
          </p:nvSpPr>
          <p:spPr>
            <a:xfrm>
              <a:off x="8501622" y="2740202"/>
              <a:ext cx="1064082" cy="324000"/>
            </a:xfrm>
            <a:prstGeom prst="rect">
              <a:avLst/>
            </a:prstGeom>
            <a:solidFill>
              <a:srgbClr val="8E1D58">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tx1"/>
                  </a:solidFill>
                  <a:latin typeface="Arial" panose="020B0604020202020204" pitchFamily="34" charset="0"/>
                  <a:cs typeface="Arial" panose="020B0604020202020204" pitchFamily="34" charset="0"/>
                </a:rPr>
                <a:t>90</a:t>
              </a:r>
            </a:p>
          </p:txBody>
        </p:sp>
        <p:sp>
          <p:nvSpPr>
            <p:cNvPr id="212" name="Rectangle 211">
              <a:extLst>
                <a:ext uri="{FF2B5EF4-FFF2-40B4-BE49-F238E27FC236}">
                  <a16:creationId xmlns:a16="http://schemas.microsoft.com/office/drawing/2014/main" id="{48F7DB81-F471-4784-9C4D-ABE7DDD263D1}"/>
                </a:ext>
              </a:extLst>
            </p:cNvPr>
            <p:cNvSpPr/>
            <p:nvPr/>
          </p:nvSpPr>
          <p:spPr>
            <a:xfrm>
              <a:off x="3820785" y="2747389"/>
              <a:ext cx="1661932" cy="324000"/>
            </a:xfrm>
            <a:prstGeom prst="rect">
              <a:avLst/>
            </a:prstGeom>
            <a:solidFill>
              <a:srgbClr val="8E1D58">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tx1"/>
                  </a:solidFill>
                  <a:latin typeface="Arial" panose="020B0604020202020204" pitchFamily="34" charset="0"/>
                  <a:cs typeface="Arial" panose="020B0604020202020204" pitchFamily="34" charset="0"/>
                </a:rPr>
                <a:t>South </a:t>
              </a:r>
              <a:r>
                <a:rPr lang="en-GB" dirty="0" err="1">
                  <a:solidFill>
                    <a:schemeClr val="tx1"/>
                  </a:solidFill>
                  <a:latin typeface="Arial" panose="020B0604020202020204" pitchFamily="34" charset="0"/>
                  <a:cs typeface="Arial" panose="020B0604020202020204" pitchFamily="34" charset="0"/>
                </a:rPr>
                <a:t>Wajbah</a:t>
              </a:r>
              <a:r>
                <a:rPr lang="en-GB" dirty="0">
                  <a:solidFill>
                    <a:schemeClr val="tx1"/>
                  </a:solidFill>
                  <a:latin typeface="Arial" panose="020B0604020202020204" pitchFamily="34" charset="0"/>
                  <a:cs typeface="Arial" panose="020B0604020202020204" pitchFamily="34" charset="0"/>
                </a:rPr>
                <a:t>, Al Rayyan</a:t>
              </a:r>
            </a:p>
          </p:txBody>
        </p:sp>
      </p:grpSp>
      <p:grpSp>
        <p:nvGrpSpPr>
          <p:cNvPr id="12" name="Group 11">
            <a:extLst>
              <a:ext uri="{FF2B5EF4-FFF2-40B4-BE49-F238E27FC236}">
                <a16:creationId xmlns:a16="http://schemas.microsoft.com/office/drawing/2014/main" id="{4B9EB82F-705B-45A1-8682-B1424CEEB1BF}"/>
              </a:ext>
            </a:extLst>
          </p:cNvPr>
          <p:cNvGrpSpPr/>
          <p:nvPr/>
        </p:nvGrpSpPr>
        <p:grpSpPr>
          <a:xfrm>
            <a:off x="547200" y="2989485"/>
            <a:ext cx="9018806" cy="337002"/>
            <a:chOff x="546898" y="3144890"/>
            <a:chExt cx="9018806" cy="337002"/>
          </a:xfrm>
        </p:grpSpPr>
        <p:sp>
          <p:nvSpPr>
            <p:cNvPr id="104" name="Rectangle 103">
              <a:extLst>
                <a:ext uri="{FF2B5EF4-FFF2-40B4-BE49-F238E27FC236}">
                  <a16:creationId xmlns:a16="http://schemas.microsoft.com/office/drawing/2014/main" id="{81722123-0F6C-4E1B-B14B-675B9D2C5CEC}"/>
                </a:ext>
              </a:extLst>
            </p:cNvPr>
            <p:cNvSpPr/>
            <p:nvPr/>
          </p:nvSpPr>
          <p:spPr>
            <a:xfrm rot="5400000">
              <a:off x="551850" y="3149189"/>
              <a:ext cx="314095" cy="324000"/>
            </a:xfrm>
            <a:prstGeom prst="rect">
              <a:avLst/>
            </a:prstGeom>
            <a:solidFill>
              <a:srgbClr val="8E1D58"/>
            </a:solidFill>
            <a:ln w="3175" cap="flat" cmpd="sng" algn="ctr">
              <a:noFill/>
              <a:prstDash val="solid"/>
            </a:ln>
            <a:effectLst/>
          </p:spPr>
          <p:txBody>
            <a:bodyPr rot="0" spcFirstLastPara="0" vert="vert270" wrap="square" lIns="91440" tIns="45720" rIns="91440" bIns="45720" numCol="1" spcCol="0" rtlCol="0" fromWordArt="0" anchor="ctr" anchorCtr="0" forceAA="0" compatLnSpc="1">
              <a:prstTxWarp prst="textNoShape">
                <a:avLst/>
              </a:prstTxWarp>
              <a:noAutofit/>
            </a:bodyPr>
            <a:lstStyle/>
            <a:p>
              <a:pPr algn="ctr" defTabSz="914400">
                <a:spcAft>
                  <a:spcPts val="600"/>
                </a:spcAft>
              </a:pPr>
              <a:r>
                <a:rPr lang="en-GB" b="1" kern="0" dirty="0">
                  <a:solidFill>
                    <a:srgbClr val="FFFFFF"/>
                  </a:solidFill>
                  <a:latin typeface="Arial" panose="020B0604020202020204" pitchFamily="34" charset="0"/>
                  <a:ea typeface="Arial" panose="020B0604020202020204" pitchFamily="34" charset="0"/>
                  <a:cs typeface="Arial" panose="020B0604020202020204" pitchFamily="34" charset="0"/>
                </a:rPr>
                <a:t>3</a:t>
              </a:r>
            </a:p>
          </p:txBody>
        </p:sp>
        <p:sp>
          <p:nvSpPr>
            <p:cNvPr id="116" name="Rectangle 115">
              <a:extLst>
                <a:ext uri="{FF2B5EF4-FFF2-40B4-BE49-F238E27FC236}">
                  <a16:creationId xmlns:a16="http://schemas.microsoft.com/office/drawing/2014/main" id="{151BBEA8-A1C5-4660-AF62-81D85E915BC1}"/>
                </a:ext>
              </a:extLst>
            </p:cNvPr>
            <p:cNvSpPr/>
            <p:nvPr/>
          </p:nvSpPr>
          <p:spPr>
            <a:xfrm>
              <a:off x="990210" y="3154141"/>
              <a:ext cx="1661932" cy="324000"/>
            </a:xfrm>
            <a:prstGeom prst="rect">
              <a:avLst/>
            </a:prstGeom>
            <a:solidFill>
              <a:srgbClr val="8E1D58">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tx1"/>
                  </a:solidFill>
                  <a:latin typeface="Arial" panose="020B0604020202020204" pitchFamily="34" charset="0"/>
                  <a:cs typeface="Arial" panose="020B0604020202020204" pitchFamily="34" charset="0"/>
                </a:rPr>
                <a:t>Preparatory</a:t>
              </a:r>
            </a:p>
          </p:txBody>
        </p:sp>
        <p:sp>
          <p:nvSpPr>
            <p:cNvPr id="134" name="Rectangle 133">
              <a:extLst>
                <a:ext uri="{FF2B5EF4-FFF2-40B4-BE49-F238E27FC236}">
                  <a16:creationId xmlns:a16="http://schemas.microsoft.com/office/drawing/2014/main" id="{F5441E18-AEA0-4D57-9B7B-C19B11E69B81}"/>
                </a:ext>
              </a:extLst>
            </p:cNvPr>
            <p:cNvSpPr/>
            <p:nvPr/>
          </p:nvSpPr>
          <p:spPr>
            <a:xfrm>
              <a:off x="2813226" y="3154141"/>
              <a:ext cx="830966" cy="324000"/>
            </a:xfrm>
            <a:prstGeom prst="rect">
              <a:avLst/>
            </a:prstGeom>
            <a:solidFill>
              <a:srgbClr val="8E1D58">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tx1"/>
                  </a:solidFill>
                  <a:latin typeface="Arial" panose="020B0604020202020204" pitchFamily="34" charset="0"/>
                  <a:cs typeface="Arial" panose="020B0604020202020204" pitchFamily="34" charset="0"/>
                </a:rPr>
                <a:t>Boys</a:t>
              </a:r>
            </a:p>
          </p:txBody>
        </p:sp>
        <p:sp>
          <p:nvSpPr>
            <p:cNvPr id="173" name="Rectangle 172">
              <a:extLst>
                <a:ext uri="{FF2B5EF4-FFF2-40B4-BE49-F238E27FC236}">
                  <a16:creationId xmlns:a16="http://schemas.microsoft.com/office/drawing/2014/main" id="{8B08E55B-CD80-455F-AD4C-9792F6D10020}"/>
                </a:ext>
              </a:extLst>
            </p:cNvPr>
            <p:cNvSpPr/>
            <p:nvPr/>
          </p:nvSpPr>
          <p:spPr>
            <a:xfrm>
              <a:off x="5670182" y="3144890"/>
              <a:ext cx="1064082" cy="324000"/>
            </a:xfrm>
            <a:prstGeom prst="rect">
              <a:avLst/>
            </a:prstGeom>
            <a:solidFill>
              <a:schemeClr val="tx1">
                <a:alpha val="1019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latin typeface="Arial" panose="020B0604020202020204" pitchFamily="34" charset="0"/>
                  <a:cs typeface="Arial" panose="020B0604020202020204" pitchFamily="34" charset="0"/>
                </a:rPr>
                <a:t>19,411</a:t>
              </a:r>
              <a:endParaRPr lang="en-GB" dirty="0">
                <a:solidFill>
                  <a:schemeClr val="tx1"/>
                </a:solidFill>
                <a:latin typeface="Arial" panose="020B0604020202020204" pitchFamily="34" charset="0"/>
                <a:cs typeface="Arial" panose="020B0604020202020204" pitchFamily="34" charset="0"/>
              </a:endParaRPr>
            </a:p>
          </p:txBody>
        </p:sp>
        <p:sp>
          <p:nvSpPr>
            <p:cNvPr id="186" name="Rectangle 185">
              <a:extLst>
                <a:ext uri="{FF2B5EF4-FFF2-40B4-BE49-F238E27FC236}">
                  <a16:creationId xmlns:a16="http://schemas.microsoft.com/office/drawing/2014/main" id="{D12AEA50-E741-41D2-BF1D-AC977861A85E}"/>
                </a:ext>
              </a:extLst>
            </p:cNvPr>
            <p:cNvSpPr/>
            <p:nvPr/>
          </p:nvSpPr>
          <p:spPr>
            <a:xfrm>
              <a:off x="7085902" y="3144890"/>
              <a:ext cx="1064082" cy="324000"/>
            </a:xfrm>
            <a:prstGeom prst="rect">
              <a:avLst/>
            </a:prstGeom>
            <a:solidFill>
              <a:srgbClr val="8E1D58">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tx1"/>
                  </a:solidFill>
                  <a:latin typeface="Arial" panose="020B0604020202020204" pitchFamily="34" charset="0"/>
                  <a:cs typeface="Arial" panose="020B0604020202020204" pitchFamily="34" charset="0"/>
                </a:rPr>
                <a:t>750</a:t>
              </a:r>
            </a:p>
          </p:txBody>
        </p:sp>
        <p:sp>
          <p:nvSpPr>
            <p:cNvPr id="199" name="Rectangle 198">
              <a:extLst>
                <a:ext uri="{FF2B5EF4-FFF2-40B4-BE49-F238E27FC236}">
                  <a16:creationId xmlns:a16="http://schemas.microsoft.com/office/drawing/2014/main" id="{626683D2-A4F5-4227-836D-E9A570997EEF}"/>
                </a:ext>
              </a:extLst>
            </p:cNvPr>
            <p:cNvSpPr/>
            <p:nvPr/>
          </p:nvSpPr>
          <p:spPr>
            <a:xfrm>
              <a:off x="8501622" y="3151020"/>
              <a:ext cx="1064082" cy="324000"/>
            </a:xfrm>
            <a:prstGeom prst="rect">
              <a:avLst/>
            </a:prstGeom>
            <a:solidFill>
              <a:srgbClr val="8E1D58">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tx1"/>
                  </a:solidFill>
                  <a:latin typeface="Arial" panose="020B0604020202020204" pitchFamily="34" charset="0"/>
                  <a:cs typeface="Arial" panose="020B0604020202020204" pitchFamily="34" charset="0"/>
                </a:rPr>
                <a:t>90</a:t>
              </a:r>
            </a:p>
          </p:txBody>
        </p:sp>
        <p:sp>
          <p:nvSpPr>
            <p:cNvPr id="213" name="Rectangle 212">
              <a:extLst>
                <a:ext uri="{FF2B5EF4-FFF2-40B4-BE49-F238E27FC236}">
                  <a16:creationId xmlns:a16="http://schemas.microsoft.com/office/drawing/2014/main" id="{9DD07506-680C-4CB9-B738-1D9ABB3BBBD3}"/>
                </a:ext>
              </a:extLst>
            </p:cNvPr>
            <p:cNvSpPr/>
            <p:nvPr/>
          </p:nvSpPr>
          <p:spPr>
            <a:xfrm>
              <a:off x="3820785" y="3157892"/>
              <a:ext cx="1661932" cy="324000"/>
            </a:xfrm>
            <a:prstGeom prst="rect">
              <a:avLst/>
            </a:prstGeom>
            <a:solidFill>
              <a:srgbClr val="8E1D58">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err="1">
                  <a:solidFill>
                    <a:schemeClr val="tx1"/>
                  </a:solidFill>
                  <a:latin typeface="Arial" panose="020B0604020202020204" pitchFamily="34" charset="0"/>
                  <a:cs typeface="Arial" panose="020B0604020202020204" pitchFamily="34" charset="0"/>
                </a:rPr>
                <a:t>Gharafa</a:t>
              </a:r>
              <a:r>
                <a:rPr lang="en-GB" dirty="0">
                  <a:solidFill>
                    <a:schemeClr val="tx1"/>
                  </a:solidFill>
                  <a:latin typeface="Arial" panose="020B0604020202020204" pitchFamily="34" charset="0"/>
                  <a:cs typeface="Arial" panose="020B0604020202020204" pitchFamily="34" charset="0"/>
                </a:rPr>
                <a:t>, Al Rayyan</a:t>
              </a:r>
            </a:p>
          </p:txBody>
        </p:sp>
      </p:grpSp>
      <p:grpSp>
        <p:nvGrpSpPr>
          <p:cNvPr id="13" name="Group 12">
            <a:extLst>
              <a:ext uri="{FF2B5EF4-FFF2-40B4-BE49-F238E27FC236}">
                <a16:creationId xmlns:a16="http://schemas.microsoft.com/office/drawing/2014/main" id="{4844671A-69BC-4068-8307-9E603EBDCE61}"/>
              </a:ext>
            </a:extLst>
          </p:cNvPr>
          <p:cNvGrpSpPr/>
          <p:nvPr/>
        </p:nvGrpSpPr>
        <p:grpSpPr>
          <a:xfrm>
            <a:off x="547200" y="3330024"/>
            <a:ext cx="9018806" cy="336687"/>
            <a:chOff x="546898" y="3542863"/>
            <a:chExt cx="9018806" cy="336687"/>
          </a:xfrm>
        </p:grpSpPr>
        <p:sp>
          <p:nvSpPr>
            <p:cNvPr id="105" name="Rectangle 104">
              <a:extLst>
                <a:ext uri="{FF2B5EF4-FFF2-40B4-BE49-F238E27FC236}">
                  <a16:creationId xmlns:a16="http://schemas.microsoft.com/office/drawing/2014/main" id="{061AE5B2-A9BC-4AE9-8669-FC45E2ED9B5E}"/>
                </a:ext>
              </a:extLst>
            </p:cNvPr>
            <p:cNvSpPr/>
            <p:nvPr/>
          </p:nvSpPr>
          <p:spPr>
            <a:xfrm rot="5400000">
              <a:off x="553241" y="3549207"/>
              <a:ext cx="311313" cy="324000"/>
            </a:xfrm>
            <a:prstGeom prst="rect">
              <a:avLst/>
            </a:prstGeom>
            <a:solidFill>
              <a:srgbClr val="8E1D58"/>
            </a:solidFill>
            <a:ln w="3175" cap="flat" cmpd="sng" algn="ctr">
              <a:noFill/>
              <a:prstDash val="solid"/>
            </a:ln>
            <a:effectLst/>
          </p:spPr>
          <p:txBody>
            <a:bodyPr rot="0" spcFirstLastPara="0" vert="vert270" wrap="square" lIns="91440" tIns="45720" rIns="91440" bIns="45720" numCol="1" spcCol="0" rtlCol="0" fromWordArt="0" anchor="ctr" anchorCtr="0" forceAA="0" compatLnSpc="1">
              <a:prstTxWarp prst="textNoShape">
                <a:avLst/>
              </a:prstTxWarp>
              <a:noAutofit/>
            </a:bodyPr>
            <a:lstStyle/>
            <a:p>
              <a:pPr algn="ctr" defTabSz="914400">
                <a:spcAft>
                  <a:spcPts val="600"/>
                </a:spcAft>
              </a:pPr>
              <a:r>
                <a:rPr lang="en-GB" b="1" kern="0" dirty="0">
                  <a:solidFill>
                    <a:srgbClr val="FFFFFF"/>
                  </a:solidFill>
                  <a:latin typeface="Arial" panose="020B0604020202020204" pitchFamily="34" charset="0"/>
                  <a:ea typeface="Arial" panose="020B0604020202020204" pitchFamily="34" charset="0"/>
                  <a:cs typeface="Arial" panose="020B0604020202020204" pitchFamily="34" charset="0"/>
                </a:rPr>
                <a:t>4</a:t>
              </a:r>
            </a:p>
          </p:txBody>
        </p:sp>
        <p:sp>
          <p:nvSpPr>
            <p:cNvPr id="117" name="Rectangle 116">
              <a:extLst>
                <a:ext uri="{FF2B5EF4-FFF2-40B4-BE49-F238E27FC236}">
                  <a16:creationId xmlns:a16="http://schemas.microsoft.com/office/drawing/2014/main" id="{3B68AF83-B1D9-4196-8609-FEA96947794F}"/>
                </a:ext>
              </a:extLst>
            </p:cNvPr>
            <p:cNvSpPr/>
            <p:nvPr/>
          </p:nvSpPr>
          <p:spPr>
            <a:xfrm>
              <a:off x="990210" y="3551799"/>
              <a:ext cx="1661932" cy="324000"/>
            </a:xfrm>
            <a:prstGeom prst="rect">
              <a:avLst/>
            </a:prstGeom>
            <a:solidFill>
              <a:srgbClr val="8E1D58">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tx1"/>
                  </a:solidFill>
                  <a:latin typeface="Arial" panose="020B0604020202020204" pitchFamily="34" charset="0"/>
                  <a:cs typeface="Arial" panose="020B0604020202020204" pitchFamily="34" charset="0"/>
                </a:rPr>
                <a:t>Primary</a:t>
              </a:r>
            </a:p>
          </p:txBody>
        </p:sp>
        <p:sp>
          <p:nvSpPr>
            <p:cNvPr id="135" name="Rectangle 134">
              <a:extLst>
                <a:ext uri="{FF2B5EF4-FFF2-40B4-BE49-F238E27FC236}">
                  <a16:creationId xmlns:a16="http://schemas.microsoft.com/office/drawing/2014/main" id="{A8F283EB-F618-407F-97E0-C574BA02860D}"/>
                </a:ext>
              </a:extLst>
            </p:cNvPr>
            <p:cNvSpPr/>
            <p:nvPr/>
          </p:nvSpPr>
          <p:spPr>
            <a:xfrm>
              <a:off x="2813226" y="3551799"/>
              <a:ext cx="830966" cy="324000"/>
            </a:xfrm>
            <a:prstGeom prst="rect">
              <a:avLst/>
            </a:prstGeom>
            <a:solidFill>
              <a:srgbClr val="8E1D58">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tx1"/>
                  </a:solidFill>
                  <a:latin typeface="Arial" panose="020B0604020202020204" pitchFamily="34" charset="0"/>
                  <a:cs typeface="Arial" panose="020B0604020202020204" pitchFamily="34" charset="0"/>
                </a:rPr>
                <a:t>Boys</a:t>
              </a:r>
            </a:p>
          </p:txBody>
        </p:sp>
        <p:sp>
          <p:nvSpPr>
            <p:cNvPr id="174" name="Rectangle 173">
              <a:extLst>
                <a:ext uri="{FF2B5EF4-FFF2-40B4-BE49-F238E27FC236}">
                  <a16:creationId xmlns:a16="http://schemas.microsoft.com/office/drawing/2014/main" id="{9A19E299-F383-4E42-B7D3-A8108DFDE4BA}"/>
                </a:ext>
              </a:extLst>
            </p:cNvPr>
            <p:cNvSpPr/>
            <p:nvPr/>
          </p:nvSpPr>
          <p:spPr>
            <a:xfrm>
              <a:off x="5670182" y="3542863"/>
              <a:ext cx="1064082" cy="324000"/>
            </a:xfrm>
            <a:prstGeom prst="rect">
              <a:avLst/>
            </a:prstGeom>
            <a:solidFill>
              <a:schemeClr val="accent1">
                <a:alpha val="1019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latin typeface="Arial" panose="020B0604020202020204" pitchFamily="34" charset="0"/>
                  <a:cs typeface="Arial" panose="020B0604020202020204" pitchFamily="34" charset="0"/>
                </a:rPr>
                <a:t>39,215</a:t>
              </a:r>
              <a:endParaRPr lang="en-GB" dirty="0">
                <a:solidFill>
                  <a:schemeClr val="tx1"/>
                </a:solidFill>
                <a:latin typeface="Arial" panose="020B0604020202020204" pitchFamily="34" charset="0"/>
                <a:cs typeface="Arial" panose="020B0604020202020204" pitchFamily="34" charset="0"/>
              </a:endParaRPr>
            </a:p>
          </p:txBody>
        </p:sp>
        <p:sp>
          <p:nvSpPr>
            <p:cNvPr id="187" name="Rectangle 186">
              <a:extLst>
                <a:ext uri="{FF2B5EF4-FFF2-40B4-BE49-F238E27FC236}">
                  <a16:creationId xmlns:a16="http://schemas.microsoft.com/office/drawing/2014/main" id="{3C2E3962-96BF-40B6-945D-8C48D0359B7C}"/>
                </a:ext>
              </a:extLst>
            </p:cNvPr>
            <p:cNvSpPr/>
            <p:nvPr/>
          </p:nvSpPr>
          <p:spPr>
            <a:xfrm>
              <a:off x="7085902" y="3542863"/>
              <a:ext cx="1064082" cy="324000"/>
            </a:xfrm>
            <a:prstGeom prst="rect">
              <a:avLst/>
            </a:prstGeom>
            <a:solidFill>
              <a:srgbClr val="8E1D58">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tx1"/>
                  </a:solidFill>
                  <a:latin typeface="Arial" panose="020B0604020202020204" pitchFamily="34" charset="0"/>
                  <a:cs typeface="Arial" panose="020B0604020202020204" pitchFamily="34" charset="0"/>
                </a:rPr>
                <a:t>750</a:t>
              </a:r>
            </a:p>
          </p:txBody>
        </p:sp>
        <p:sp>
          <p:nvSpPr>
            <p:cNvPr id="200" name="Rectangle 199">
              <a:extLst>
                <a:ext uri="{FF2B5EF4-FFF2-40B4-BE49-F238E27FC236}">
                  <a16:creationId xmlns:a16="http://schemas.microsoft.com/office/drawing/2014/main" id="{8FEBB278-3C4A-4D26-8039-0B74BDF5B55C}"/>
                </a:ext>
              </a:extLst>
            </p:cNvPr>
            <p:cNvSpPr/>
            <p:nvPr/>
          </p:nvSpPr>
          <p:spPr>
            <a:xfrm>
              <a:off x="8501622" y="3548993"/>
              <a:ext cx="1064082" cy="324000"/>
            </a:xfrm>
            <a:prstGeom prst="rect">
              <a:avLst/>
            </a:prstGeom>
            <a:solidFill>
              <a:srgbClr val="8E1D58">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tx1"/>
                  </a:solidFill>
                  <a:latin typeface="Arial" panose="020B0604020202020204" pitchFamily="34" charset="0"/>
                  <a:cs typeface="Arial" panose="020B0604020202020204" pitchFamily="34" charset="0"/>
                </a:rPr>
                <a:t>90</a:t>
              </a:r>
            </a:p>
          </p:txBody>
        </p:sp>
        <p:sp>
          <p:nvSpPr>
            <p:cNvPr id="214" name="Rectangle 213">
              <a:extLst>
                <a:ext uri="{FF2B5EF4-FFF2-40B4-BE49-F238E27FC236}">
                  <a16:creationId xmlns:a16="http://schemas.microsoft.com/office/drawing/2014/main" id="{FA94C197-D3C0-4172-BBC2-DC85E928295C}"/>
                </a:ext>
              </a:extLst>
            </p:cNvPr>
            <p:cNvSpPr/>
            <p:nvPr/>
          </p:nvSpPr>
          <p:spPr>
            <a:xfrm>
              <a:off x="3820785" y="3555550"/>
              <a:ext cx="1661932" cy="324000"/>
            </a:xfrm>
            <a:prstGeom prst="rect">
              <a:avLst/>
            </a:prstGeom>
            <a:solidFill>
              <a:srgbClr val="8E1D58">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tx1"/>
                  </a:solidFill>
                  <a:latin typeface="Arial" panose="020B0604020202020204" pitchFamily="34" charset="0"/>
                  <a:cs typeface="Arial" panose="020B0604020202020204" pitchFamily="34" charset="0"/>
                </a:rPr>
                <a:t>Ain Khalid, Al Rayyan</a:t>
              </a:r>
            </a:p>
          </p:txBody>
        </p:sp>
      </p:grpSp>
      <p:grpSp>
        <p:nvGrpSpPr>
          <p:cNvPr id="14" name="Group 13">
            <a:extLst>
              <a:ext uri="{FF2B5EF4-FFF2-40B4-BE49-F238E27FC236}">
                <a16:creationId xmlns:a16="http://schemas.microsoft.com/office/drawing/2014/main" id="{3757267B-C87E-4B9B-B531-657ADE134436}"/>
              </a:ext>
            </a:extLst>
          </p:cNvPr>
          <p:cNvGrpSpPr/>
          <p:nvPr/>
        </p:nvGrpSpPr>
        <p:grpSpPr>
          <a:xfrm>
            <a:off x="547200" y="3670248"/>
            <a:ext cx="9018806" cy="336372"/>
            <a:chOff x="546898" y="3940836"/>
            <a:chExt cx="9018806" cy="336372"/>
          </a:xfrm>
        </p:grpSpPr>
        <p:sp>
          <p:nvSpPr>
            <p:cNvPr id="106" name="Rectangle 105">
              <a:extLst>
                <a:ext uri="{FF2B5EF4-FFF2-40B4-BE49-F238E27FC236}">
                  <a16:creationId xmlns:a16="http://schemas.microsoft.com/office/drawing/2014/main" id="{6E65D836-529D-4272-8F6F-4396E2B7BA76}"/>
                </a:ext>
              </a:extLst>
            </p:cNvPr>
            <p:cNvSpPr/>
            <p:nvPr/>
          </p:nvSpPr>
          <p:spPr>
            <a:xfrm rot="5400000">
              <a:off x="553240" y="3946867"/>
              <a:ext cx="311316" cy="324000"/>
            </a:xfrm>
            <a:prstGeom prst="rect">
              <a:avLst/>
            </a:prstGeom>
            <a:solidFill>
              <a:srgbClr val="8E1D58"/>
            </a:solidFill>
            <a:ln w="3175" cap="flat" cmpd="sng" algn="ctr">
              <a:noFill/>
              <a:prstDash val="solid"/>
            </a:ln>
            <a:effectLst/>
          </p:spPr>
          <p:txBody>
            <a:bodyPr rot="0" spcFirstLastPara="0" vert="vert270" wrap="square" lIns="91440" tIns="45720" rIns="91440" bIns="45720" numCol="1" spcCol="0" rtlCol="0" fromWordArt="0" anchor="ctr" anchorCtr="0" forceAA="0" compatLnSpc="1">
              <a:prstTxWarp prst="textNoShape">
                <a:avLst/>
              </a:prstTxWarp>
              <a:noAutofit/>
            </a:bodyPr>
            <a:lstStyle/>
            <a:p>
              <a:pPr algn="ctr" defTabSz="914400">
                <a:spcAft>
                  <a:spcPts val="600"/>
                </a:spcAft>
              </a:pPr>
              <a:r>
                <a:rPr lang="en-GB" b="1" kern="0" dirty="0">
                  <a:solidFill>
                    <a:srgbClr val="FFFFFF"/>
                  </a:solidFill>
                  <a:latin typeface="Arial" panose="020B0604020202020204" pitchFamily="34" charset="0"/>
                  <a:ea typeface="Arial" panose="020B0604020202020204" pitchFamily="34" charset="0"/>
                  <a:cs typeface="Arial" panose="020B0604020202020204" pitchFamily="34" charset="0"/>
                </a:rPr>
                <a:t>5</a:t>
              </a:r>
            </a:p>
          </p:txBody>
        </p:sp>
        <p:sp>
          <p:nvSpPr>
            <p:cNvPr id="118" name="Rectangle 117">
              <a:extLst>
                <a:ext uri="{FF2B5EF4-FFF2-40B4-BE49-F238E27FC236}">
                  <a16:creationId xmlns:a16="http://schemas.microsoft.com/office/drawing/2014/main" id="{2D27A288-C519-4153-B4E1-FE9641366633}"/>
                </a:ext>
              </a:extLst>
            </p:cNvPr>
            <p:cNvSpPr/>
            <p:nvPr/>
          </p:nvSpPr>
          <p:spPr>
            <a:xfrm>
              <a:off x="990210" y="3949457"/>
              <a:ext cx="1661932" cy="324000"/>
            </a:xfrm>
            <a:prstGeom prst="rect">
              <a:avLst/>
            </a:prstGeom>
            <a:solidFill>
              <a:srgbClr val="8E1D58">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tx1"/>
                  </a:solidFill>
                  <a:latin typeface="Arial" panose="020B0604020202020204" pitchFamily="34" charset="0"/>
                  <a:cs typeface="Arial" panose="020B0604020202020204" pitchFamily="34" charset="0"/>
                </a:rPr>
                <a:t>Primary</a:t>
              </a:r>
            </a:p>
          </p:txBody>
        </p:sp>
        <p:sp>
          <p:nvSpPr>
            <p:cNvPr id="136" name="Rectangle 135">
              <a:extLst>
                <a:ext uri="{FF2B5EF4-FFF2-40B4-BE49-F238E27FC236}">
                  <a16:creationId xmlns:a16="http://schemas.microsoft.com/office/drawing/2014/main" id="{9CFB73E8-1AEF-4332-A960-DB55693D4AB6}"/>
                </a:ext>
              </a:extLst>
            </p:cNvPr>
            <p:cNvSpPr/>
            <p:nvPr/>
          </p:nvSpPr>
          <p:spPr>
            <a:xfrm>
              <a:off x="2813226" y="3949457"/>
              <a:ext cx="830966" cy="324000"/>
            </a:xfrm>
            <a:prstGeom prst="rect">
              <a:avLst/>
            </a:prstGeom>
            <a:solidFill>
              <a:srgbClr val="8E1D58">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tx1"/>
                  </a:solidFill>
                  <a:latin typeface="Arial" panose="020B0604020202020204" pitchFamily="34" charset="0"/>
                  <a:cs typeface="Arial" panose="020B0604020202020204" pitchFamily="34" charset="0"/>
                </a:rPr>
                <a:t>Girls</a:t>
              </a:r>
            </a:p>
          </p:txBody>
        </p:sp>
        <p:sp>
          <p:nvSpPr>
            <p:cNvPr id="175" name="Rectangle 174">
              <a:extLst>
                <a:ext uri="{FF2B5EF4-FFF2-40B4-BE49-F238E27FC236}">
                  <a16:creationId xmlns:a16="http://schemas.microsoft.com/office/drawing/2014/main" id="{F8BDA2CB-44D9-4557-9764-7B5287384382}"/>
                </a:ext>
              </a:extLst>
            </p:cNvPr>
            <p:cNvSpPr/>
            <p:nvPr/>
          </p:nvSpPr>
          <p:spPr>
            <a:xfrm>
              <a:off x="5670182" y="3940836"/>
              <a:ext cx="1064082" cy="324000"/>
            </a:xfrm>
            <a:prstGeom prst="rect">
              <a:avLst/>
            </a:prstGeom>
            <a:solidFill>
              <a:schemeClr val="accent1">
                <a:alpha val="1019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latin typeface="Arial" panose="020B0604020202020204" pitchFamily="34" charset="0"/>
                  <a:cs typeface="Arial" panose="020B0604020202020204" pitchFamily="34" charset="0"/>
                </a:rPr>
                <a:t>28,934</a:t>
              </a:r>
              <a:endParaRPr lang="en-GB" dirty="0">
                <a:solidFill>
                  <a:schemeClr val="tx1"/>
                </a:solidFill>
                <a:latin typeface="Arial" panose="020B0604020202020204" pitchFamily="34" charset="0"/>
                <a:cs typeface="Arial" panose="020B0604020202020204" pitchFamily="34" charset="0"/>
              </a:endParaRPr>
            </a:p>
          </p:txBody>
        </p:sp>
        <p:sp>
          <p:nvSpPr>
            <p:cNvPr id="188" name="Rectangle 187">
              <a:extLst>
                <a:ext uri="{FF2B5EF4-FFF2-40B4-BE49-F238E27FC236}">
                  <a16:creationId xmlns:a16="http://schemas.microsoft.com/office/drawing/2014/main" id="{A8E165E1-E4FE-4A7F-BD62-D883B8010284}"/>
                </a:ext>
              </a:extLst>
            </p:cNvPr>
            <p:cNvSpPr/>
            <p:nvPr/>
          </p:nvSpPr>
          <p:spPr>
            <a:xfrm>
              <a:off x="7085902" y="3940836"/>
              <a:ext cx="1064082" cy="324000"/>
            </a:xfrm>
            <a:prstGeom prst="rect">
              <a:avLst/>
            </a:prstGeom>
            <a:solidFill>
              <a:srgbClr val="8E1D58">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tx1"/>
                  </a:solidFill>
                  <a:latin typeface="Arial" panose="020B0604020202020204" pitchFamily="34" charset="0"/>
                  <a:cs typeface="Arial" panose="020B0604020202020204" pitchFamily="34" charset="0"/>
                </a:rPr>
                <a:t>750</a:t>
              </a:r>
            </a:p>
          </p:txBody>
        </p:sp>
        <p:sp>
          <p:nvSpPr>
            <p:cNvPr id="201" name="Rectangle 200">
              <a:extLst>
                <a:ext uri="{FF2B5EF4-FFF2-40B4-BE49-F238E27FC236}">
                  <a16:creationId xmlns:a16="http://schemas.microsoft.com/office/drawing/2014/main" id="{53FD728D-F929-4652-AC7E-58191545431F}"/>
                </a:ext>
              </a:extLst>
            </p:cNvPr>
            <p:cNvSpPr/>
            <p:nvPr/>
          </p:nvSpPr>
          <p:spPr>
            <a:xfrm>
              <a:off x="8501622" y="3946966"/>
              <a:ext cx="1064082" cy="324000"/>
            </a:xfrm>
            <a:prstGeom prst="rect">
              <a:avLst/>
            </a:prstGeom>
            <a:solidFill>
              <a:srgbClr val="8E1D58">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tx1"/>
                  </a:solidFill>
                  <a:latin typeface="Arial" panose="020B0604020202020204" pitchFamily="34" charset="0"/>
                  <a:cs typeface="Arial" panose="020B0604020202020204" pitchFamily="34" charset="0"/>
                </a:rPr>
                <a:t>90</a:t>
              </a:r>
            </a:p>
          </p:txBody>
        </p:sp>
        <p:sp>
          <p:nvSpPr>
            <p:cNvPr id="215" name="Rectangle 214">
              <a:extLst>
                <a:ext uri="{FF2B5EF4-FFF2-40B4-BE49-F238E27FC236}">
                  <a16:creationId xmlns:a16="http://schemas.microsoft.com/office/drawing/2014/main" id="{29F3F8B5-D5D0-4385-999B-B4C9C828B551}"/>
                </a:ext>
              </a:extLst>
            </p:cNvPr>
            <p:cNvSpPr/>
            <p:nvPr/>
          </p:nvSpPr>
          <p:spPr>
            <a:xfrm>
              <a:off x="3820785" y="3953208"/>
              <a:ext cx="1661932" cy="324000"/>
            </a:xfrm>
            <a:prstGeom prst="rect">
              <a:avLst/>
            </a:prstGeom>
            <a:solidFill>
              <a:srgbClr val="8E1D58">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err="1">
                  <a:solidFill>
                    <a:schemeClr val="tx1"/>
                  </a:solidFill>
                  <a:latin typeface="Arial" panose="020B0604020202020204" pitchFamily="34" charset="0"/>
                  <a:cs typeface="Arial" panose="020B0604020202020204" pitchFamily="34" charset="0"/>
                </a:rPr>
                <a:t>Muaither</a:t>
              </a:r>
              <a:r>
                <a:rPr lang="en-GB" dirty="0">
                  <a:solidFill>
                    <a:schemeClr val="tx1"/>
                  </a:solidFill>
                  <a:latin typeface="Arial" panose="020B0604020202020204" pitchFamily="34" charset="0"/>
                  <a:cs typeface="Arial" panose="020B0604020202020204" pitchFamily="34" charset="0"/>
                </a:rPr>
                <a:t>, Al Rayyan</a:t>
              </a:r>
            </a:p>
          </p:txBody>
        </p:sp>
      </p:grpSp>
      <p:grpSp>
        <p:nvGrpSpPr>
          <p:cNvPr id="15" name="Group 14">
            <a:extLst>
              <a:ext uri="{FF2B5EF4-FFF2-40B4-BE49-F238E27FC236}">
                <a16:creationId xmlns:a16="http://schemas.microsoft.com/office/drawing/2014/main" id="{329BEAFA-AAEA-4CF2-965B-43846F1DECF2}"/>
              </a:ext>
            </a:extLst>
          </p:cNvPr>
          <p:cNvGrpSpPr/>
          <p:nvPr/>
        </p:nvGrpSpPr>
        <p:grpSpPr>
          <a:xfrm>
            <a:off x="547200" y="4010157"/>
            <a:ext cx="9018806" cy="336057"/>
            <a:chOff x="546898" y="4338809"/>
            <a:chExt cx="9018806" cy="336057"/>
          </a:xfrm>
        </p:grpSpPr>
        <p:sp>
          <p:nvSpPr>
            <p:cNvPr id="107" name="Rectangle 106">
              <a:extLst>
                <a:ext uri="{FF2B5EF4-FFF2-40B4-BE49-F238E27FC236}">
                  <a16:creationId xmlns:a16="http://schemas.microsoft.com/office/drawing/2014/main" id="{476FB430-1D6E-4C6D-9F9A-BDED039A86E6}"/>
                </a:ext>
              </a:extLst>
            </p:cNvPr>
            <p:cNvSpPr/>
            <p:nvPr/>
          </p:nvSpPr>
          <p:spPr>
            <a:xfrm rot="5400000">
              <a:off x="548773" y="4348991"/>
              <a:ext cx="320249" cy="324000"/>
            </a:xfrm>
            <a:prstGeom prst="rect">
              <a:avLst/>
            </a:prstGeom>
            <a:solidFill>
              <a:srgbClr val="8E1D58"/>
            </a:solidFill>
            <a:ln w="3175" cap="flat" cmpd="sng" algn="ctr">
              <a:noFill/>
              <a:prstDash val="solid"/>
            </a:ln>
            <a:effectLst/>
          </p:spPr>
          <p:txBody>
            <a:bodyPr rot="0" spcFirstLastPara="0" vert="vert270" wrap="square" lIns="91440" tIns="45720" rIns="91440" bIns="45720" numCol="1" spcCol="0" rtlCol="0" fromWordArt="0" anchor="ctr" anchorCtr="0" forceAA="0" compatLnSpc="1">
              <a:prstTxWarp prst="textNoShape">
                <a:avLst/>
              </a:prstTxWarp>
              <a:noAutofit/>
            </a:bodyPr>
            <a:lstStyle/>
            <a:p>
              <a:pPr algn="ctr" defTabSz="914400">
                <a:spcAft>
                  <a:spcPts val="600"/>
                </a:spcAft>
              </a:pPr>
              <a:r>
                <a:rPr lang="en-GB" b="1" kern="0" dirty="0">
                  <a:solidFill>
                    <a:srgbClr val="FFFFFF"/>
                  </a:solidFill>
                  <a:latin typeface="Arial" panose="020B0604020202020204" pitchFamily="34" charset="0"/>
                  <a:ea typeface="Arial" panose="020B0604020202020204" pitchFamily="34" charset="0"/>
                  <a:cs typeface="Arial" panose="020B0604020202020204" pitchFamily="34" charset="0"/>
                </a:rPr>
                <a:t>6</a:t>
              </a:r>
            </a:p>
          </p:txBody>
        </p:sp>
        <p:sp>
          <p:nvSpPr>
            <p:cNvPr id="119" name="Rectangle 118">
              <a:extLst>
                <a:ext uri="{FF2B5EF4-FFF2-40B4-BE49-F238E27FC236}">
                  <a16:creationId xmlns:a16="http://schemas.microsoft.com/office/drawing/2014/main" id="{CE76E789-8B98-4915-89C8-B1DD63048FF2}"/>
                </a:ext>
              </a:extLst>
            </p:cNvPr>
            <p:cNvSpPr/>
            <p:nvPr/>
          </p:nvSpPr>
          <p:spPr>
            <a:xfrm>
              <a:off x="990210" y="4347115"/>
              <a:ext cx="1661932" cy="324000"/>
            </a:xfrm>
            <a:prstGeom prst="rect">
              <a:avLst/>
            </a:prstGeom>
            <a:solidFill>
              <a:srgbClr val="8E1D58">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tx1"/>
                  </a:solidFill>
                  <a:latin typeface="Arial" panose="020B0604020202020204" pitchFamily="34" charset="0"/>
                  <a:cs typeface="Arial" panose="020B0604020202020204" pitchFamily="34" charset="0"/>
                </a:rPr>
                <a:t>Primary</a:t>
              </a:r>
            </a:p>
          </p:txBody>
        </p:sp>
        <p:sp>
          <p:nvSpPr>
            <p:cNvPr id="137" name="Rectangle 136">
              <a:extLst>
                <a:ext uri="{FF2B5EF4-FFF2-40B4-BE49-F238E27FC236}">
                  <a16:creationId xmlns:a16="http://schemas.microsoft.com/office/drawing/2014/main" id="{EAAE0651-1A2B-4B40-A892-025E908F1EC0}"/>
                </a:ext>
              </a:extLst>
            </p:cNvPr>
            <p:cNvSpPr/>
            <p:nvPr/>
          </p:nvSpPr>
          <p:spPr>
            <a:xfrm>
              <a:off x="2813226" y="4347115"/>
              <a:ext cx="830966" cy="324000"/>
            </a:xfrm>
            <a:prstGeom prst="rect">
              <a:avLst/>
            </a:prstGeom>
            <a:solidFill>
              <a:srgbClr val="8E1D58">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tx1"/>
                  </a:solidFill>
                  <a:latin typeface="Arial" panose="020B0604020202020204" pitchFamily="34" charset="0"/>
                  <a:cs typeface="Arial" panose="020B0604020202020204" pitchFamily="34" charset="0"/>
                </a:rPr>
                <a:t>Boys</a:t>
              </a:r>
            </a:p>
          </p:txBody>
        </p:sp>
        <p:sp>
          <p:nvSpPr>
            <p:cNvPr id="176" name="Rectangle 175">
              <a:extLst>
                <a:ext uri="{FF2B5EF4-FFF2-40B4-BE49-F238E27FC236}">
                  <a16:creationId xmlns:a16="http://schemas.microsoft.com/office/drawing/2014/main" id="{96E01497-B278-41AA-A071-7118D560B5E7}"/>
                </a:ext>
              </a:extLst>
            </p:cNvPr>
            <p:cNvSpPr/>
            <p:nvPr/>
          </p:nvSpPr>
          <p:spPr>
            <a:xfrm>
              <a:off x="5670182" y="4338809"/>
              <a:ext cx="1064082" cy="324000"/>
            </a:xfrm>
            <a:prstGeom prst="rect">
              <a:avLst/>
            </a:prstGeom>
            <a:solidFill>
              <a:schemeClr val="accent1">
                <a:alpha val="1019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latin typeface="Arial" panose="020B0604020202020204" pitchFamily="34" charset="0"/>
                  <a:cs typeface="Arial" panose="020B0604020202020204" pitchFamily="34" charset="0"/>
                </a:rPr>
                <a:t>14,219</a:t>
              </a:r>
              <a:endParaRPr lang="en-GB" dirty="0">
                <a:solidFill>
                  <a:schemeClr val="tx1"/>
                </a:solidFill>
                <a:latin typeface="Arial" panose="020B0604020202020204" pitchFamily="34" charset="0"/>
                <a:cs typeface="Arial" panose="020B0604020202020204" pitchFamily="34" charset="0"/>
              </a:endParaRPr>
            </a:p>
          </p:txBody>
        </p:sp>
        <p:sp>
          <p:nvSpPr>
            <p:cNvPr id="189" name="Rectangle 188">
              <a:extLst>
                <a:ext uri="{FF2B5EF4-FFF2-40B4-BE49-F238E27FC236}">
                  <a16:creationId xmlns:a16="http://schemas.microsoft.com/office/drawing/2014/main" id="{333DD41E-115B-4AA2-B705-792318EE98F2}"/>
                </a:ext>
              </a:extLst>
            </p:cNvPr>
            <p:cNvSpPr/>
            <p:nvPr/>
          </p:nvSpPr>
          <p:spPr>
            <a:xfrm>
              <a:off x="7085902" y="4338809"/>
              <a:ext cx="1064082" cy="324000"/>
            </a:xfrm>
            <a:prstGeom prst="rect">
              <a:avLst/>
            </a:prstGeom>
            <a:solidFill>
              <a:srgbClr val="8E1D58">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tx1"/>
                  </a:solidFill>
                  <a:latin typeface="Arial" panose="020B0604020202020204" pitchFamily="34" charset="0"/>
                  <a:cs typeface="Arial" panose="020B0604020202020204" pitchFamily="34" charset="0"/>
                </a:rPr>
                <a:t>750</a:t>
              </a:r>
            </a:p>
          </p:txBody>
        </p:sp>
        <p:sp>
          <p:nvSpPr>
            <p:cNvPr id="202" name="Rectangle 201">
              <a:extLst>
                <a:ext uri="{FF2B5EF4-FFF2-40B4-BE49-F238E27FC236}">
                  <a16:creationId xmlns:a16="http://schemas.microsoft.com/office/drawing/2014/main" id="{B5A069DF-954A-4197-8AD8-6BD4B71A96AE}"/>
                </a:ext>
              </a:extLst>
            </p:cNvPr>
            <p:cNvSpPr/>
            <p:nvPr/>
          </p:nvSpPr>
          <p:spPr>
            <a:xfrm>
              <a:off x="8501622" y="4344939"/>
              <a:ext cx="1064082" cy="324000"/>
            </a:xfrm>
            <a:prstGeom prst="rect">
              <a:avLst/>
            </a:prstGeom>
            <a:solidFill>
              <a:srgbClr val="8E1D58">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tx1"/>
                  </a:solidFill>
                  <a:latin typeface="Arial" panose="020B0604020202020204" pitchFamily="34" charset="0"/>
                  <a:cs typeface="Arial" panose="020B0604020202020204" pitchFamily="34" charset="0"/>
                </a:rPr>
                <a:t>90</a:t>
              </a:r>
            </a:p>
          </p:txBody>
        </p:sp>
        <p:sp>
          <p:nvSpPr>
            <p:cNvPr id="216" name="Rectangle 215">
              <a:extLst>
                <a:ext uri="{FF2B5EF4-FFF2-40B4-BE49-F238E27FC236}">
                  <a16:creationId xmlns:a16="http://schemas.microsoft.com/office/drawing/2014/main" id="{D5AA0ADE-C87D-48BC-B049-31861A831D7A}"/>
                </a:ext>
              </a:extLst>
            </p:cNvPr>
            <p:cNvSpPr/>
            <p:nvPr/>
          </p:nvSpPr>
          <p:spPr>
            <a:xfrm>
              <a:off x="3820785" y="4350866"/>
              <a:ext cx="1661932" cy="324000"/>
            </a:xfrm>
            <a:prstGeom prst="rect">
              <a:avLst/>
            </a:prstGeom>
            <a:solidFill>
              <a:srgbClr val="8E1D58">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tx1"/>
                  </a:solidFill>
                  <a:latin typeface="Arial" panose="020B0604020202020204" pitchFamily="34" charset="0"/>
                  <a:cs typeface="Arial" panose="020B0604020202020204" pitchFamily="34" charset="0"/>
                </a:rPr>
                <a:t>Al </a:t>
              </a:r>
              <a:r>
                <a:rPr lang="en-GB" dirty="0" err="1">
                  <a:solidFill>
                    <a:schemeClr val="tx1"/>
                  </a:solidFill>
                  <a:latin typeface="Arial" panose="020B0604020202020204" pitchFamily="34" charset="0"/>
                  <a:cs typeface="Arial" panose="020B0604020202020204" pitchFamily="34" charset="0"/>
                </a:rPr>
                <a:t>Waab</a:t>
              </a:r>
              <a:r>
                <a:rPr lang="en-GB" dirty="0">
                  <a:solidFill>
                    <a:schemeClr val="tx1"/>
                  </a:solidFill>
                  <a:latin typeface="Arial" panose="020B0604020202020204" pitchFamily="34" charset="0"/>
                  <a:cs typeface="Arial" panose="020B0604020202020204" pitchFamily="34" charset="0"/>
                </a:rPr>
                <a:t>/Sudan, Al Rayyan</a:t>
              </a:r>
            </a:p>
          </p:txBody>
        </p:sp>
      </p:grpSp>
      <p:grpSp>
        <p:nvGrpSpPr>
          <p:cNvPr id="16" name="Group 15">
            <a:extLst>
              <a:ext uri="{FF2B5EF4-FFF2-40B4-BE49-F238E27FC236}">
                <a16:creationId xmlns:a16="http://schemas.microsoft.com/office/drawing/2014/main" id="{F45C88AA-6937-4AC5-92F0-A330343C9862}"/>
              </a:ext>
            </a:extLst>
          </p:cNvPr>
          <p:cNvGrpSpPr/>
          <p:nvPr/>
        </p:nvGrpSpPr>
        <p:grpSpPr>
          <a:xfrm>
            <a:off x="547200" y="4349751"/>
            <a:ext cx="9018806" cy="335742"/>
            <a:chOff x="546898" y="4736782"/>
            <a:chExt cx="9018806" cy="335742"/>
          </a:xfrm>
        </p:grpSpPr>
        <p:sp>
          <p:nvSpPr>
            <p:cNvPr id="108" name="Rectangle 107">
              <a:extLst>
                <a:ext uri="{FF2B5EF4-FFF2-40B4-BE49-F238E27FC236}">
                  <a16:creationId xmlns:a16="http://schemas.microsoft.com/office/drawing/2014/main" id="{9DE807AE-32DC-4EB2-8D1B-7764AC19D458}"/>
                </a:ext>
              </a:extLst>
            </p:cNvPr>
            <p:cNvSpPr/>
            <p:nvPr/>
          </p:nvSpPr>
          <p:spPr>
            <a:xfrm rot="5400000">
              <a:off x="552768" y="4742655"/>
              <a:ext cx="312260" cy="324000"/>
            </a:xfrm>
            <a:prstGeom prst="rect">
              <a:avLst/>
            </a:prstGeom>
            <a:solidFill>
              <a:srgbClr val="8E1D58"/>
            </a:solidFill>
            <a:ln w="3175" cap="flat" cmpd="sng" algn="ctr">
              <a:noFill/>
              <a:prstDash val="solid"/>
            </a:ln>
            <a:effectLst/>
          </p:spPr>
          <p:txBody>
            <a:bodyPr rot="0" spcFirstLastPara="0" vert="vert270" wrap="square" lIns="91440" tIns="45720" rIns="91440" bIns="45720" numCol="1" spcCol="0" rtlCol="0" fromWordArt="0" anchor="ctr" anchorCtr="0" forceAA="0" compatLnSpc="1">
              <a:prstTxWarp prst="textNoShape">
                <a:avLst/>
              </a:prstTxWarp>
              <a:noAutofit/>
            </a:bodyPr>
            <a:lstStyle/>
            <a:p>
              <a:pPr algn="ctr" defTabSz="914400">
                <a:spcAft>
                  <a:spcPts val="600"/>
                </a:spcAft>
              </a:pPr>
              <a:r>
                <a:rPr lang="en-GB" b="1" kern="0" dirty="0">
                  <a:solidFill>
                    <a:srgbClr val="FFFFFF"/>
                  </a:solidFill>
                  <a:latin typeface="Arial" panose="020B0604020202020204" pitchFamily="34" charset="0"/>
                  <a:ea typeface="Arial" panose="020B0604020202020204" pitchFamily="34" charset="0"/>
                  <a:cs typeface="Arial" panose="020B0604020202020204" pitchFamily="34" charset="0"/>
                </a:rPr>
                <a:t>7</a:t>
              </a:r>
            </a:p>
          </p:txBody>
        </p:sp>
        <p:sp>
          <p:nvSpPr>
            <p:cNvPr id="121" name="Rectangle 120">
              <a:extLst>
                <a:ext uri="{FF2B5EF4-FFF2-40B4-BE49-F238E27FC236}">
                  <a16:creationId xmlns:a16="http://schemas.microsoft.com/office/drawing/2014/main" id="{805861BF-98F6-4323-881B-22CE06BD9191}"/>
                </a:ext>
              </a:extLst>
            </p:cNvPr>
            <p:cNvSpPr/>
            <p:nvPr/>
          </p:nvSpPr>
          <p:spPr>
            <a:xfrm>
              <a:off x="990210" y="4744773"/>
              <a:ext cx="1661932" cy="324000"/>
            </a:xfrm>
            <a:prstGeom prst="rect">
              <a:avLst/>
            </a:prstGeom>
            <a:solidFill>
              <a:srgbClr val="8E1D58">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tx1"/>
                  </a:solidFill>
                  <a:latin typeface="Arial" panose="020B0604020202020204" pitchFamily="34" charset="0"/>
                  <a:cs typeface="Arial" panose="020B0604020202020204" pitchFamily="34" charset="0"/>
                </a:rPr>
                <a:t>Preparatory</a:t>
              </a:r>
            </a:p>
          </p:txBody>
        </p:sp>
        <p:sp>
          <p:nvSpPr>
            <p:cNvPr id="138" name="Rectangle 137">
              <a:extLst>
                <a:ext uri="{FF2B5EF4-FFF2-40B4-BE49-F238E27FC236}">
                  <a16:creationId xmlns:a16="http://schemas.microsoft.com/office/drawing/2014/main" id="{C2623AD0-D2ED-4DC2-BBBA-B19AAD6B0765}"/>
                </a:ext>
              </a:extLst>
            </p:cNvPr>
            <p:cNvSpPr/>
            <p:nvPr/>
          </p:nvSpPr>
          <p:spPr>
            <a:xfrm>
              <a:off x="2813226" y="4744773"/>
              <a:ext cx="830966" cy="324000"/>
            </a:xfrm>
            <a:prstGeom prst="rect">
              <a:avLst/>
            </a:prstGeom>
            <a:solidFill>
              <a:srgbClr val="8E1D58">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tx1"/>
                  </a:solidFill>
                  <a:latin typeface="Arial" panose="020B0604020202020204" pitchFamily="34" charset="0"/>
                  <a:cs typeface="Arial" panose="020B0604020202020204" pitchFamily="34" charset="0"/>
                </a:rPr>
                <a:t>Girls</a:t>
              </a:r>
            </a:p>
          </p:txBody>
        </p:sp>
        <p:sp>
          <p:nvSpPr>
            <p:cNvPr id="177" name="Rectangle 176">
              <a:extLst>
                <a:ext uri="{FF2B5EF4-FFF2-40B4-BE49-F238E27FC236}">
                  <a16:creationId xmlns:a16="http://schemas.microsoft.com/office/drawing/2014/main" id="{36F3C285-7AD5-49F7-920F-DBD188551966}"/>
                </a:ext>
              </a:extLst>
            </p:cNvPr>
            <p:cNvSpPr/>
            <p:nvPr/>
          </p:nvSpPr>
          <p:spPr>
            <a:xfrm>
              <a:off x="5670182" y="4736782"/>
              <a:ext cx="1064082" cy="324000"/>
            </a:xfrm>
            <a:prstGeom prst="rect">
              <a:avLst/>
            </a:prstGeom>
            <a:solidFill>
              <a:srgbClr val="8E1D58">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latin typeface="Arial" panose="020B0604020202020204" pitchFamily="34" charset="0"/>
                  <a:cs typeface="Arial" panose="020B0604020202020204" pitchFamily="34" charset="0"/>
                </a:rPr>
                <a:t>26,679</a:t>
              </a:r>
              <a:endParaRPr lang="en-GB" dirty="0">
                <a:solidFill>
                  <a:schemeClr val="tx1"/>
                </a:solidFill>
                <a:latin typeface="Arial" panose="020B0604020202020204" pitchFamily="34" charset="0"/>
                <a:cs typeface="Arial" panose="020B0604020202020204" pitchFamily="34" charset="0"/>
              </a:endParaRPr>
            </a:p>
          </p:txBody>
        </p:sp>
        <p:sp>
          <p:nvSpPr>
            <p:cNvPr id="190" name="Rectangle 189">
              <a:extLst>
                <a:ext uri="{FF2B5EF4-FFF2-40B4-BE49-F238E27FC236}">
                  <a16:creationId xmlns:a16="http://schemas.microsoft.com/office/drawing/2014/main" id="{7E121A5C-CE16-4839-951C-B1A89FF5A136}"/>
                </a:ext>
              </a:extLst>
            </p:cNvPr>
            <p:cNvSpPr/>
            <p:nvPr/>
          </p:nvSpPr>
          <p:spPr>
            <a:xfrm>
              <a:off x="7085902" y="4736782"/>
              <a:ext cx="1064082" cy="324000"/>
            </a:xfrm>
            <a:prstGeom prst="rect">
              <a:avLst/>
            </a:prstGeom>
            <a:solidFill>
              <a:srgbClr val="8E1D58">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tx1"/>
                  </a:solidFill>
                  <a:latin typeface="Arial" panose="020B0604020202020204" pitchFamily="34" charset="0"/>
                  <a:cs typeface="Arial" panose="020B0604020202020204" pitchFamily="34" charset="0"/>
                </a:rPr>
                <a:t>750</a:t>
              </a:r>
            </a:p>
          </p:txBody>
        </p:sp>
        <p:sp>
          <p:nvSpPr>
            <p:cNvPr id="203" name="Rectangle 202">
              <a:extLst>
                <a:ext uri="{FF2B5EF4-FFF2-40B4-BE49-F238E27FC236}">
                  <a16:creationId xmlns:a16="http://schemas.microsoft.com/office/drawing/2014/main" id="{DB471652-6E87-49A9-8A42-4A84C2AE4322}"/>
                </a:ext>
              </a:extLst>
            </p:cNvPr>
            <p:cNvSpPr/>
            <p:nvPr/>
          </p:nvSpPr>
          <p:spPr>
            <a:xfrm>
              <a:off x="8501622" y="4742912"/>
              <a:ext cx="1064082" cy="324000"/>
            </a:xfrm>
            <a:prstGeom prst="rect">
              <a:avLst/>
            </a:prstGeom>
            <a:solidFill>
              <a:srgbClr val="8E1D58">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tx1"/>
                  </a:solidFill>
                  <a:latin typeface="Arial" panose="020B0604020202020204" pitchFamily="34" charset="0"/>
                  <a:cs typeface="Arial" panose="020B0604020202020204" pitchFamily="34" charset="0"/>
                </a:rPr>
                <a:t>90</a:t>
              </a:r>
            </a:p>
          </p:txBody>
        </p:sp>
        <p:sp>
          <p:nvSpPr>
            <p:cNvPr id="217" name="Rectangle 216">
              <a:extLst>
                <a:ext uri="{FF2B5EF4-FFF2-40B4-BE49-F238E27FC236}">
                  <a16:creationId xmlns:a16="http://schemas.microsoft.com/office/drawing/2014/main" id="{50E2E69E-ED6C-44A9-8504-D49026BD1E55}"/>
                </a:ext>
              </a:extLst>
            </p:cNvPr>
            <p:cNvSpPr/>
            <p:nvPr/>
          </p:nvSpPr>
          <p:spPr>
            <a:xfrm>
              <a:off x="3820785" y="4748524"/>
              <a:ext cx="1661932" cy="324000"/>
            </a:xfrm>
            <a:prstGeom prst="rect">
              <a:avLst/>
            </a:prstGeom>
            <a:solidFill>
              <a:srgbClr val="8E1D58">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tx1"/>
                  </a:solidFill>
                  <a:latin typeface="Arial" panose="020B0604020202020204" pitchFamily="34" charset="0"/>
                  <a:cs typeface="Arial" panose="020B0604020202020204" pitchFamily="34" charset="0"/>
                </a:rPr>
                <a:t>Al </a:t>
              </a:r>
              <a:r>
                <a:rPr lang="en-GB" dirty="0" err="1">
                  <a:solidFill>
                    <a:schemeClr val="tx1"/>
                  </a:solidFill>
                  <a:latin typeface="Arial" panose="020B0604020202020204" pitchFamily="34" charset="0"/>
                  <a:cs typeface="Arial" panose="020B0604020202020204" pitchFamily="34" charset="0"/>
                </a:rPr>
                <a:t>Thumama</a:t>
              </a:r>
              <a:endParaRPr lang="en-GB" dirty="0">
                <a:solidFill>
                  <a:schemeClr val="tx1"/>
                </a:solidFill>
                <a:latin typeface="Arial" panose="020B0604020202020204" pitchFamily="34" charset="0"/>
                <a:cs typeface="Arial" panose="020B0604020202020204" pitchFamily="34" charset="0"/>
              </a:endParaRPr>
            </a:p>
          </p:txBody>
        </p:sp>
      </p:grpSp>
      <p:grpSp>
        <p:nvGrpSpPr>
          <p:cNvPr id="18" name="Group 17">
            <a:extLst>
              <a:ext uri="{FF2B5EF4-FFF2-40B4-BE49-F238E27FC236}">
                <a16:creationId xmlns:a16="http://schemas.microsoft.com/office/drawing/2014/main" id="{A5EEB411-7184-433D-BA31-658518F8AED0}"/>
              </a:ext>
            </a:extLst>
          </p:cNvPr>
          <p:cNvGrpSpPr/>
          <p:nvPr/>
        </p:nvGrpSpPr>
        <p:grpSpPr>
          <a:xfrm>
            <a:off x="547200" y="5029666"/>
            <a:ext cx="9018806" cy="335111"/>
            <a:chOff x="546898" y="5532729"/>
            <a:chExt cx="9018806" cy="335111"/>
          </a:xfrm>
        </p:grpSpPr>
        <p:sp>
          <p:nvSpPr>
            <p:cNvPr id="110" name="Rectangle 109">
              <a:extLst>
                <a:ext uri="{FF2B5EF4-FFF2-40B4-BE49-F238E27FC236}">
                  <a16:creationId xmlns:a16="http://schemas.microsoft.com/office/drawing/2014/main" id="{C3C19077-AD51-4B9D-9EDD-E396E8122389}"/>
                </a:ext>
              </a:extLst>
            </p:cNvPr>
            <p:cNvSpPr/>
            <p:nvPr/>
          </p:nvSpPr>
          <p:spPr>
            <a:xfrm rot="5400000">
              <a:off x="552767" y="5537972"/>
              <a:ext cx="312262" cy="324000"/>
            </a:xfrm>
            <a:prstGeom prst="rect">
              <a:avLst/>
            </a:prstGeom>
            <a:solidFill>
              <a:srgbClr val="8E1D58"/>
            </a:solidFill>
            <a:ln w="3175" cap="flat" cmpd="sng" algn="ctr">
              <a:noFill/>
              <a:prstDash val="solid"/>
            </a:ln>
            <a:effectLst/>
          </p:spPr>
          <p:txBody>
            <a:bodyPr rot="0" spcFirstLastPara="0" vert="vert270" wrap="square" lIns="91440" tIns="45720" rIns="91440" bIns="45720" numCol="1" spcCol="0" rtlCol="0" fromWordArt="0" anchor="ctr" anchorCtr="0" forceAA="0" compatLnSpc="1">
              <a:prstTxWarp prst="textNoShape">
                <a:avLst/>
              </a:prstTxWarp>
              <a:noAutofit/>
            </a:bodyPr>
            <a:lstStyle/>
            <a:p>
              <a:pPr algn="ctr" defTabSz="914400">
                <a:spcAft>
                  <a:spcPts val="600"/>
                </a:spcAft>
              </a:pPr>
              <a:r>
                <a:rPr lang="en-GB" b="1" kern="0" dirty="0">
                  <a:solidFill>
                    <a:srgbClr val="FFFFFF"/>
                  </a:solidFill>
                  <a:latin typeface="Arial" panose="020B0604020202020204" pitchFamily="34" charset="0"/>
                  <a:ea typeface="Arial" panose="020B0604020202020204" pitchFamily="34" charset="0"/>
                  <a:cs typeface="Arial" panose="020B0604020202020204" pitchFamily="34" charset="0"/>
                </a:rPr>
                <a:t>9</a:t>
              </a:r>
            </a:p>
          </p:txBody>
        </p:sp>
        <p:sp>
          <p:nvSpPr>
            <p:cNvPr id="123" name="Rectangle 122">
              <a:extLst>
                <a:ext uri="{FF2B5EF4-FFF2-40B4-BE49-F238E27FC236}">
                  <a16:creationId xmlns:a16="http://schemas.microsoft.com/office/drawing/2014/main" id="{CD08B61D-B244-4C81-B131-51CCD9041C98}"/>
                </a:ext>
              </a:extLst>
            </p:cNvPr>
            <p:cNvSpPr/>
            <p:nvPr/>
          </p:nvSpPr>
          <p:spPr>
            <a:xfrm>
              <a:off x="990210" y="5540089"/>
              <a:ext cx="1661932" cy="324000"/>
            </a:xfrm>
            <a:prstGeom prst="rect">
              <a:avLst/>
            </a:prstGeom>
            <a:solidFill>
              <a:srgbClr val="8E1D58">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tx1"/>
                  </a:solidFill>
                  <a:latin typeface="Arial" panose="020B0604020202020204" pitchFamily="34" charset="0"/>
                  <a:cs typeface="Arial" panose="020B0604020202020204" pitchFamily="34" charset="0"/>
                </a:rPr>
                <a:t>Primary</a:t>
              </a:r>
            </a:p>
          </p:txBody>
        </p:sp>
        <p:sp>
          <p:nvSpPr>
            <p:cNvPr id="139" name="Rectangle 138">
              <a:extLst>
                <a:ext uri="{FF2B5EF4-FFF2-40B4-BE49-F238E27FC236}">
                  <a16:creationId xmlns:a16="http://schemas.microsoft.com/office/drawing/2014/main" id="{5B28CFC4-34D0-47F2-901E-489731C8950D}"/>
                </a:ext>
              </a:extLst>
            </p:cNvPr>
            <p:cNvSpPr/>
            <p:nvPr/>
          </p:nvSpPr>
          <p:spPr>
            <a:xfrm>
              <a:off x="2813226" y="5540089"/>
              <a:ext cx="830966" cy="324000"/>
            </a:xfrm>
            <a:prstGeom prst="rect">
              <a:avLst/>
            </a:prstGeom>
            <a:solidFill>
              <a:srgbClr val="8E1D58">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tx1"/>
                  </a:solidFill>
                  <a:latin typeface="Arial" panose="020B0604020202020204" pitchFamily="34" charset="0"/>
                  <a:cs typeface="Arial" panose="020B0604020202020204" pitchFamily="34" charset="0"/>
                </a:rPr>
                <a:t>Girls</a:t>
              </a:r>
            </a:p>
          </p:txBody>
        </p:sp>
        <p:sp>
          <p:nvSpPr>
            <p:cNvPr id="178" name="Rectangle 177">
              <a:extLst>
                <a:ext uri="{FF2B5EF4-FFF2-40B4-BE49-F238E27FC236}">
                  <a16:creationId xmlns:a16="http://schemas.microsoft.com/office/drawing/2014/main" id="{8B70319D-BBC1-425A-B2DF-9F56720E7817}"/>
                </a:ext>
              </a:extLst>
            </p:cNvPr>
            <p:cNvSpPr/>
            <p:nvPr/>
          </p:nvSpPr>
          <p:spPr>
            <a:xfrm>
              <a:off x="5670182" y="5532729"/>
              <a:ext cx="1064082" cy="324000"/>
            </a:xfrm>
            <a:prstGeom prst="rect">
              <a:avLst/>
            </a:prstGeom>
            <a:solidFill>
              <a:srgbClr val="8E1D58">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latin typeface="Arial" panose="020B0604020202020204" pitchFamily="34" charset="0"/>
                  <a:cs typeface="Arial" panose="020B0604020202020204" pitchFamily="34" charset="0"/>
                </a:rPr>
                <a:t>25,684</a:t>
              </a:r>
              <a:endParaRPr lang="en-GB" dirty="0">
                <a:solidFill>
                  <a:schemeClr val="tx1"/>
                </a:solidFill>
                <a:latin typeface="Arial" panose="020B0604020202020204" pitchFamily="34" charset="0"/>
                <a:cs typeface="Arial" panose="020B0604020202020204" pitchFamily="34" charset="0"/>
              </a:endParaRPr>
            </a:p>
          </p:txBody>
        </p:sp>
        <p:sp>
          <p:nvSpPr>
            <p:cNvPr id="191" name="Rectangle 190">
              <a:extLst>
                <a:ext uri="{FF2B5EF4-FFF2-40B4-BE49-F238E27FC236}">
                  <a16:creationId xmlns:a16="http://schemas.microsoft.com/office/drawing/2014/main" id="{9FFC6D41-213D-4FFC-8311-1A411253AE7E}"/>
                </a:ext>
              </a:extLst>
            </p:cNvPr>
            <p:cNvSpPr/>
            <p:nvPr/>
          </p:nvSpPr>
          <p:spPr>
            <a:xfrm>
              <a:off x="7085902" y="5532729"/>
              <a:ext cx="1064082" cy="324000"/>
            </a:xfrm>
            <a:prstGeom prst="rect">
              <a:avLst/>
            </a:prstGeom>
            <a:solidFill>
              <a:srgbClr val="8E1D58">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tx1"/>
                  </a:solidFill>
                  <a:latin typeface="Arial" panose="020B0604020202020204" pitchFamily="34" charset="0"/>
                  <a:cs typeface="Arial" panose="020B0604020202020204" pitchFamily="34" charset="0"/>
                </a:rPr>
                <a:t>750</a:t>
              </a:r>
            </a:p>
          </p:txBody>
        </p:sp>
        <p:sp>
          <p:nvSpPr>
            <p:cNvPr id="204" name="Rectangle 203">
              <a:extLst>
                <a:ext uri="{FF2B5EF4-FFF2-40B4-BE49-F238E27FC236}">
                  <a16:creationId xmlns:a16="http://schemas.microsoft.com/office/drawing/2014/main" id="{370261C4-E02D-4A23-A4B6-9F40E3BBB299}"/>
                </a:ext>
              </a:extLst>
            </p:cNvPr>
            <p:cNvSpPr/>
            <p:nvPr/>
          </p:nvSpPr>
          <p:spPr>
            <a:xfrm>
              <a:off x="8501622" y="5538859"/>
              <a:ext cx="1064082" cy="324000"/>
            </a:xfrm>
            <a:prstGeom prst="rect">
              <a:avLst/>
            </a:prstGeom>
            <a:solidFill>
              <a:srgbClr val="8E1D58">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tx1"/>
                  </a:solidFill>
                  <a:latin typeface="Arial" panose="020B0604020202020204" pitchFamily="34" charset="0"/>
                  <a:cs typeface="Arial" panose="020B0604020202020204" pitchFamily="34" charset="0"/>
                </a:rPr>
                <a:t>90</a:t>
              </a:r>
            </a:p>
          </p:txBody>
        </p:sp>
        <p:sp>
          <p:nvSpPr>
            <p:cNvPr id="218" name="Rectangle 217">
              <a:extLst>
                <a:ext uri="{FF2B5EF4-FFF2-40B4-BE49-F238E27FC236}">
                  <a16:creationId xmlns:a16="http://schemas.microsoft.com/office/drawing/2014/main" id="{82800811-DBDD-4A12-ACCF-46771A1C5429}"/>
                </a:ext>
              </a:extLst>
            </p:cNvPr>
            <p:cNvSpPr/>
            <p:nvPr/>
          </p:nvSpPr>
          <p:spPr>
            <a:xfrm>
              <a:off x="3820785" y="5543840"/>
              <a:ext cx="1661932" cy="324000"/>
            </a:xfrm>
            <a:prstGeom prst="rect">
              <a:avLst/>
            </a:prstGeom>
            <a:solidFill>
              <a:srgbClr val="8E1D58">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tx1"/>
                  </a:solidFill>
                  <a:latin typeface="Arial" panose="020B0604020202020204" pitchFamily="34" charset="0"/>
                  <a:cs typeface="Arial" panose="020B0604020202020204" pitchFamily="34" charset="0"/>
                </a:rPr>
                <a:t>Al </a:t>
              </a:r>
              <a:r>
                <a:rPr lang="en-GB" dirty="0" err="1">
                  <a:solidFill>
                    <a:schemeClr val="tx1"/>
                  </a:solidFill>
                  <a:latin typeface="Arial" panose="020B0604020202020204" pitchFamily="34" charset="0"/>
                  <a:cs typeface="Arial" panose="020B0604020202020204" pitchFamily="34" charset="0"/>
                </a:rPr>
                <a:t>Wukair</a:t>
              </a:r>
              <a:r>
                <a:rPr lang="en-GB" dirty="0">
                  <a:solidFill>
                    <a:schemeClr val="tx1"/>
                  </a:solidFill>
                  <a:latin typeface="Arial" panose="020B0604020202020204" pitchFamily="34" charset="0"/>
                  <a:cs typeface="Arial" panose="020B0604020202020204" pitchFamily="34" charset="0"/>
                </a:rPr>
                <a:t>, Al Wakra</a:t>
              </a:r>
            </a:p>
          </p:txBody>
        </p:sp>
      </p:grpSp>
      <p:grpSp>
        <p:nvGrpSpPr>
          <p:cNvPr id="19" name="Group 18">
            <a:extLst>
              <a:ext uri="{FF2B5EF4-FFF2-40B4-BE49-F238E27FC236}">
                <a16:creationId xmlns:a16="http://schemas.microsoft.com/office/drawing/2014/main" id="{93DC736B-4530-4227-8E1D-CAC298A5C9B8}"/>
              </a:ext>
            </a:extLst>
          </p:cNvPr>
          <p:cNvGrpSpPr/>
          <p:nvPr/>
        </p:nvGrpSpPr>
        <p:grpSpPr>
          <a:xfrm>
            <a:off x="547200" y="5368314"/>
            <a:ext cx="9018806" cy="334796"/>
            <a:chOff x="546898" y="5930702"/>
            <a:chExt cx="9018806" cy="334796"/>
          </a:xfrm>
        </p:grpSpPr>
        <p:sp>
          <p:nvSpPr>
            <p:cNvPr id="111" name="Rectangle 110">
              <a:extLst>
                <a:ext uri="{FF2B5EF4-FFF2-40B4-BE49-F238E27FC236}">
                  <a16:creationId xmlns:a16="http://schemas.microsoft.com/office/drawing/2014/main" id="{73DC2BA0-77AE-4169-A526-741DB2C52DCC}"/>
                </a:ext>
              </a:extLst>
            </p:cNvPr>
            <p:cNvSpPr/>
            <p:nvPr/>
          </p:nvSpPr>
          <p:spPr>
            <a:xfrm rot="5400000">
              <a:off x="549231" y="5939165"/>
              <a:ext cx="319334" cy="324000"/>
            </a:xfrm>
            <a:prstGeom prst="rect">
              <a:avLst/>
            </a:prstGeom>
            <a:solidFill>
              <a:srgbClr val="8E1D58"/>
            </a:solidFill>
            <a:ln w="3175" cap="flat" cmpd="sng" algn="ctr">
              <a:noFill/>
              <a:prstDash val="solid"/>
            </a:ln>
            <a:effectLst/>
          </p:spPr>
          <p:txBody>
            <a:bodyPr rot="0" spcFirstLastPara="0" vert="vert270" wrap="square" lIns="91440" tIns="45720" rIns="91440" bIns="45720" numCol="1" spcCol="0" rtlCol="0" fromWordArt="0" anchor="ctr" anchorCtr="0" forceAA="0" compatLnSpc="1">
              <a:prstTxWarp prst="textNoShape">
                <a:avLst/>
              </a:prstTxWarp>
              <a:noAutofit/>
            </a:bodyPr>
            <a:lstStyle/>
            <a:p>
              <a:pPr algn="ctr" defTabSz="914400">
                <a:spcAft>
                  <a:spcPts val="600"/>
                </a:spcAft>
              </a:pPr>
              <a:r>
                <a:rPr lang="en-GB" b="1" kern="0" dirty="0">
                  <a:solidFill>
                    <a:srgbClr val="FFFFFF"/>
                  </a:solidFill>
                  <a:latin typeface="Arial" panose="020B0604020202020204" pitchFamily="34" charset="0"/>
                  <a:ea typeface="Arial" panose="020B0604020202020204" pitchFamily="34" charset="0"/>
                  <a:cs typeface="Arial" panose="020B0604020202020204" pitchFamily="34" charset="0"/>
                </a:rPr>
                <a:t>10</a:t>
              </a:r>
            </a:p>
          </p:txBody>
        </p:sp>
        <p:sp>
          <p:nvSpPr>
            <p:cNvPr id="124" name="Rectangle 123">
              <a:extLst>
                <a:ext uri="{FF2B5EF4-FFF2-40B4-BE49-F238E27FC236}">
                  <a16:creationId xmlns:a16="http://schemas.microsoft.com/office/drawing/2014/main" id="{FF78E525-A8C4-4062-95BE-A34511096A69}"/>
                </a:ext>
              </a:extLst>
            </p:cNvPr>
            <p:cNvSpPr/>
            <p:nvPr/>
          </p:nvSpPr>
          <p:spPr>
            <a:xfrm>
              <a:off x="990210" y="5937747"/>
              <a:ext cx="1661932" cy="324000"/>
            </a:xfrm>
            <a:prstGeom prst="rect">
              <a:avLst/>
            </a:prstGeom>
            <a:solidFill>
              <a:srgbClr val="8E1D58">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tx1"/>
                  </a:solidFill>
                  <a:latin typeface="Arial" panose="020B0604020202020204" pitchFamily="34" charset="0"/>
                  <a:cs typeface="Arial" panose="020B0604020202020204" pitchFamily="34" charset="0"/>
                </a:rPr>
                <a:t>Shared</a:t>
              </a:r>
            </a:p>
          </p:txBody>
        </p:sp>
        <p:sp>
          <p:nvSpPr>
            <p:cNvPr id="140" name="Rectangle 139">
              <a:extLst>
                <a:ext uri="{FF2B5EF4-FFF2-40B4-BE49-F238E27FC236}">
                  <a16:creationId xmlns:a16="http://schemas.microsoft.com/office/drawing/2014/main" id="{98FA0AD2-85E7-4E2E-8A8C-EC5EDEC7FA76}"/>
                </a:ext>
              </a:extLst>
            </p:cNvPr>
            <p:cNvSpPr/>
            <p:nvPr/>
          </p:nvSpPr>
          <p:spPr>
            <a:xfrm>
              <a:off x="2813226" y="5937747"/>
              <a:ext cx="830966" cy="324000"/>
            </a:xfrm>
            <a:prstGeom prst="rect">
              <a:avLst/>
            </a:prstGeom>
            <a:solidFill>
              <a:srgbClr val="8E1D58">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tx1"/>
                  </a:solidFill>
                  <a:latin typeface="Arial" panose="020B0604020202020204" pitchFamily="34" charset="0"/>
                  <a:cs typeface="Arial" panose="020B0604020202020204" pitchFamily="34" charset="0"/>
                </a:rPr>
                <a:t>Boys</a:t>
              </a:r>
            </a:p>
          </p:txBody>
        </p:sp>
        <p:sp>
          <p:nvSpPr>
            <p:cNvPr id="179" name="Rectangle 178">
              <a:extLst>
                <a:ext uri="{FF2B5EF4-FFF2-40B4-BE49-F238E27FC236}">
                  <a16:creationId xmlns:a16="http://schemas.microsoft.com/office/drawing/2014/main" id="{28D23B17-5A8B-422F-9E7C-88E2A367F8D1}"/>
                </a:ext>
              </a:extLst>
            </p:cNvPr>
            <p:cNvSpPr/>
            <p:nvPr/>
          </p:nvSpPr>
          <p:spPr>
            <a:xfrm>
              <a:off x="5670182" y="5930702"/>
              <a:ext cx="1064082" cy="324000"/>
            </a:xfrm>
            <a:prstGeom prst="rect">
              <a:avLst/>
            </a:prstGeom>
            <a:solidFill>
              <a:srgbClr val="8E1D58">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latin typeface="Arial" panose="020B0604020202020204" pitchFamily="34" charset="0"/>
                  <a:cs typeface="Arial" panose="020B0604020202020204" pitchFamily="34" charset="0"/>
                </a:rPr>
                <a:t>32,100</a:t>
              </a:r>
              <a:endParaRPr lang="en-GB" dirty="0">
                <a:solidFill>
                  <a:schemeClr val="tx1"/>
                </a:solidFill>
                <a:latin typeface="Arial" panose="020B0604020202020204" pitchFamily="34" charset="0"/>
                <a:cs typeface="Arial" panose="020B0604020202020204" pitchFamily="34" charset="0"/>
              </a:endParaRPr>
            </a:p>
          </p:txBody>
        </p:sp>
        <p:sp>
          <p:nvSpPr>
            <p:cNvPr id="192" name="Rectangle 191">
              <a:extLst>
                <a:ext uri="{FF2B5EF4-FFF2-40B4-BE49-F238E27FC236}">
                  <a16:creationId xmlns:a16="http://schemas.microsoft.com/office/drawing/2014/main" id="{F8569062-51E0-431C-B967-D90843AA2A4C}"/>
                </a:ext>
              </a:extLst>
            </p:cNvPr>
            <p:cNvSpPr/>
            <p:nvPr/>
          </p:nvSpPr>
          <p:spPr>
            <a:xfrm>
              <a:off x="7085902" y="5930702"/>
              <a:ext cx="1064082" cy="324000"/>
            </a:xfrm>
            <a:prstGeom prst="rect">
              <a:avLst/>
            </a:prstGeom>
            <a:solidFill>
              <a:srgbClr val="8E1D58">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tx1"/>
                  </a:solidFill>
                  <a:latin typeface="Arial" panose="020B0604020202020204" pitchFamily="34" charset="0"/>
                  <a:cs typeface="Arial" panose="020B0604020202020204" pitchFamily="34" charset="0"/>
                </a:rPr>
                <a:t>750</a:t>
              </a:r>
            </a:p>
          </p:txBody>
        </p:sp>
        <p:sp>
          <p:nvSpPr>
            <p:cNvPr id="205" name="Rectangle 204">
              <a:extLst>
                <a:ext uri="{FF2B5EF4-FFF2-40B4-BE49-F238E27FC236}">
                  <a16:creationId xmlns:a16="http://schemas.microsoft.com/office/drawing/2014/main" id="{873BEF43-5DBC-4BC2-AFF6-5ABEBEDF84FE}"/>
                </a:ext>
              </a:extLst>
            </p:cNvPr>
            <p:cNvSpPr/>
            <p:nvPr/>
          </p:nvSpPr>
          <p:spPr>
            <a:xfrm>
              <a:off x="8501622" y="5936832"/>
              <a:ext cx="1064082" cy="324000"/>
            </a:xfrm>
            <a:prstGeom prst="rect">
              <a:avLst/>
            </a:prstGeom>
            <a:solidFill>
              <a:srgbClr val="8E1D58">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tx1"/>
                  </a:solidFill>
                  <a:latin typeface="Arial" panose="020B0604020202020204" pitchFamily="34" charset="0"/>
                  <a:cs typeface="Arial" panose="020B0604020202020204" pitchFamily="34" charset="0"/>
                </a:rPr>
                <a:t>90</a:t>
              </a:r>
            </a:p>
          </p:txBody>
        </p:sp>
        <p:sp>
          <p:nvSpPr>
            <p:cNvPr id="219" name="Rectangle 218">
              <a:extLst>
                <a:ext uri="{FF2B5EF4-FFF2-40B4-BE49-F238E27FC236}">
                  <a16:creationId xmlns:a16="http://schemas.microsoft.com/office/drawing/2014/main" id="{583F8622-CC82-48EB-80FD-F0B0B37444CB}"/>
                </a:ext>
              </a:extLst>
            </p:cNvPr>
            <p:cNvSpPr/>
            <p:nvPr/>
          </p:nvSpPr>
          <p:spPr>
            <a:xfrm>
              <a:off x="3820785" y="5941498"/>
              <a:ext cx="1661932" cy="324000"/>
            </a:xfrm>
            <a:prstGeom prst="rect">
              <a:avLst/>
            </a:prstGeom>
            <a:solidFill>
              <a:srgbClr val="8E1D58">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err="1">
                  <a:solidFill>
                    <a:schemeClr val="tx1"/>
                  </a:solidFill>
                  <a:latin typeface="Arial" panose="020B0604020202020204" pitchFamily="34" charset="0"/>
                  <a:cs typeface="Arial" panose="020B0604020202020204" pitchFamily="34" charset="0"/>
                </a:rPr>
                <a:t>Rawdet</a:t>
              </a:r>
              <a:r>
                <a:rPr lang="en-GB" dirty="0">
                  <a:solidFill>
                    <a:schemeClr val="tx1"/>
                  </a:solidFill>
                  <a:latin typeface="Arial" panose="020B0604020202020204" pitchFamily="34" charset="0"/>
                  <a:cs typeface="Arial" panose="020B0604020202020204" pitchFamily="34" charset="0"/>
                </a:rPr>
                <a:t> Rashid, Al </a:t>
              </a:r>
              <a:r>
                <a:rPr lang="en-GB" dirty="0" err="1">
                  <a:solidFill>
                    <a:schemeClr val="tx1"/>
                  </a:solidFill>
                  <a:latin typeface="Arial" panose="020B0604020202020204" pitchFamily="34" charset="0"/>
                  <a:cs typeface="Arial" panose="020B0604020202020204" pitchFamily="34" charset="0"/>
                </a:rPr>
                <a:t>Sheehaniya</a:t>
              </a:r>
              <a:endParaRPr lang="en-GB" dirty="0">
                <a:solidFill>
                  <a:schemeClr val="tx1"/>
                </a:solidFill>
                <a:latin typeface="Arial" panose="020B0604020202020204" pitchFamily="34" charset="0"/>
                <a:cs typeface="Arial" panose="020B0604020202020204" pitchFamily="34" charset="0"/>
              </a:endParaRPr>
            </a:p>
          </p:txBody>
        </p:sp>
      </p:grpSp>
      <p:grpSp>
        <p:nvGrpSpPr>
          <p:cNvPr id="20" name="Group 19">
            <a:extLst>
              <a:ext uri="{FF2B5EF4-FFF2-40B4-BE49-F238E27FC236}">
                <a16:creationId xmlns:a16="http://schemas.microsoft.com/office/drawing/2014/main" id="{2842EC65-CE2F-42A4-8758-296A33F7CF63}"/>
              </a:ext>
            </a:extLst>
          </p:cNvPr>
          <p:cNvGrpSpPr/>
          <p:nvPr/>
        </p:nvGrpSpPr>
        <p:grpSpPr>
          <a:xfrm>
            <a:off x="547200" y="5706647"/>
            <a:ext cx="9018806" cy="334481"/>
            <a:chOff x="546898" y="6328675"/>
            <a:chExt cx="9018806" cy="334481"/>
          </a:xfrm>
        </p:grpSpPr>
        <p:sp>
          <p:nvSpPr>
            <p:cNvPr id="112" name="Rectangle 111">
              <a:extLst>
                <a:ext uri="{FF2B5EF4-FFF2-40B4-BE49-F238E27FC236}">
                  <a16:creationId xmlns:a16="http://schemas.microsoft.com/office/drawing/2014/main" id="{3D931BFD-1B3D-4DC0-BF94-B772C378298E}"/>
                </a:ext>
              </a:extLst>
            </p:cNvPr>
            <p:cNvSpPr/>
            <p:nvPr/>
          </p:nvSpPr>
          <p:spPr>
            <a:xfrm rot="5400000">
              <a:off x="552767" y="6333288"/>
              <a:ext cx="312262" cy="324000"/>
            </a:xfrm>
            <a:prstGeom prst="rect">
              <a:avLst/>
            </a:prstGeom>
            <a:solidFill>
              <a:srgbClr val="8E1D58"/>
            </a:solidFill>
            <a:ln w="3175" cap="flat" cmpd="sng" algn="ctr">
              <a:noFill/>
              <a:prstDash val="solid"/>
            </a:ln>
            <a:effectLst/>
          </p:spPr>
          <p:txBody>
            <a:bodyPr rot="0" spcFirstLastPara="0" vert="vert270" wrap="square" lIns="91440" tIns="45720" rIns="91440" bIns="45720" numCol="1" spcCol="0" rtlCol="0" fromWordArt="0" anchor="ctr" anchorCtr="0" forceAA="0" compatLnSpc="1">
              <a:prstTxWarp prst="textNoShape">
                <a:avLst/>
              </a:prstTxWarp>
              <a:noAutofit/>
            </a:bodyPr>
            <a:lstStyle/>
            <a:p>
              <a:pPr algn="ctr" defTabSz="914400">
                <a:spcAft>
                  <a:spcPts val="600"/>
                </a:spcAft>
              </a:pPr>
              <a:r>
                <a:rPr lang="en-GB" b="1" kern="0" dirty="0">
                  <a:solidFill>
                    <a:srgbClr val="FFFFFF"/>
                  </a:solidFill>
                  <a:latin typeface="Arial" panose="020B0604020202020204" pitchFamily="34" charset="0"/>
                  <a:ea typeface="Arial" panose="020B0604020202020204" pitchFamily="34" charset="0"/>
                  <a:cs typeface="Arial" panose="020B0604020202020204" pitchFamily="34" charset="0"/>
                </a:rPr>
                <a:t>11</a:t>
              </a:r>
            </a:p>
          </p:txBody>
        </p:sp>
        <p:sp>
          <p:nvSpPr>
            <p:cNvPr id="126" name="Rectangle 125">
              <a:extLst>
                <a:ext uri="{FF2B5EF4-FFF2-40B4-BE49-F238E27FC236}">
                  <a16:creationId xmlns:a16="http://schemas.microsoft.com/office/drawing/2014/main" id="{DC326511-5836-4637-83B8-37804EE4F220}"/>
                </a:ext>
              </a:extLst>
            </p:cNvPr>
            <p:cNvSpPr/>
            <p:nvPr/>
          </p:nvSpPr>
          <p:spPr>
            <a:xfrm>
              <a:off x="990210" y="6335405"/>
              <a:ext cx="1661932" cy="324000"/>
            </a:xfrm>
            <a:prstGeom prst="rect">
              <a:avLst/>
            </a:prstGeom>
            <a:solidFill>
              <a:srgbClr val="8E1D58">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tx1"/>
                  </a:solidFill>
                  <a:latin typeface="Arial" panose="020B0604020202020204" pitchFamily="34" charset="0"/>
                  <a:cs typeface="Arial" panose="020B0604020202020204" pitchFamily="34" charset="0"/>
                </a:rPr>
                <a:t>Primary</a:t>
              </a:r>
            </a:p>
          </p:txBody>
        </p:sp>
        <p:sp>
          <p:nvSpPr>
            <p:cNvPr id="141" name="Rectangle 140">
              <a:extLst>
                <a:ext uri="{FF2B5EF4-FFF2-40B4-BE49-F238E27FC236}">
                  <a16:creationId xmlns:a16="http://schemas.microsoft.com/office/drawing/2014/main" id="{94ECA3F2-4D5F-4906-B8D5-726C00BFE00D}"/>
                </a:ext>
              </a:extLst>
            </p:cNvPr>
            <p:cNvSpPr/>
            <p:nvPr/>
          </p:nvSpPr>
          <p:spPr>
            <a:xfrm>
              <a:off x="2813226" y="6335405"/>
              <a:ext cx="830966" cy="324000"/>
            </a:xfrm>
            <a:prstGeom prst="rect">
              <a:avLst/>
            </a:prstGeom>
            <a:solidFill>
              <a:srgbClr val="8E1D58">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tx1"/>
                  </a:solidFill>
                  <a:latin typeface="Arial" panose="020B0604020202020204" pitchFamily="34" charset="0"/>
                  <a:cs typeface="Arial" panose="020B0604020202020204" pitchFamily="34" charset="0"/>
                </a:rPr>
                <a:t>Boys</a:t>
              </a:r>
            </a:p>
          </p:txBody>
        </p:sp>
        <p:sp>
          <p:nvSpPr>
            <p:cNvPr id="180" name="Rectangle 179">
              <a:extLst>
                <a:ext uri="{FF2B5EF4-FFF2-40B4-BE49-F238E27FC236}">
                  <a16:creationId xmlns:a16="http://schemas.microsoft.com/office/drawing/2014/main" id="{403A8DD9-910A-4272-B596-AA861D3783BA}"/>
                </a:ext>
              </a:extLst>
            </p:cNvPr>
            <p:cNvSpPr/>
            <p:nvPr/>
          </p:nvSpPr>
          <p:spPr>
            <a:xfrm>
              <a:off x="5670182" y="6328675"/>
              <a:ext cx="1064082" cy="324000"/>
            </a:xfrm>
            <a:prstGeom prst="rect">
              <a:avLst/>
            </a:prstGeom>
            <a:solidFill>
              <a:srgbClr val="8E1D58">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latin typeface="Arial" panose="020B0604020202020204" pitchFamily="34" charset="0"/>
                  <a:cs typeface="Arial" panose="020B0604020202020204" pitchFamily="34" charset="0"/>
                </a:rPr>
                <a:t>25,835</a:t>
              </a:r>
              <a:endParaRPr lang="en-GB" dirty="0">
                <a:solidFill>
                  <a:schemeClr val="tx1"/>
                </a:solidFill>
                <a:latin typeface="Arial" panose="020B0604020202020204" pitchFamily="34" charset="0"/>
                <a:cs typeface="Arial" panose="020B0604020202020204" pitchFamily="34" charset="0"/>
              </a:endParaRPr>
            </a:p>
          </p:txBody>
        </p:sp>
        <p:sp>
          <p:nvSpPr>
            <p:cNvPr id="193" name="Rectangle 192">
              <a:extLst>
                <a:ext uri="{FF2B5EF4-FFF2-40B4-BE49-F238E27FC236}">
                  <a16:creationId xmlns:a16="http://schemas.microsoft.com/office/drawing/2014/main" id="{2D18B4A6-F8E3-4419-AC51-6807C803FEE2}"/>
                </a:ext>
              </a:extLst>
            </p:cNvPr>
            <p:cNvSpPr/>
            <p:nvPr/>
          </p:nvSpPr>
          <p:spPr>
            <a:xfrm>
              <a:off x="7085902" y="6328675"/>
              <a:ext cx="1064082" cy="324000"/>
            </a:xfrm>
            <a:prstGeom prst="rect">
              <a:avLst/>
            </a:prstGeom>
            <a:solidFill>
              <a:srgbClr val="8E1D58">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tx1"/>
                  </a:solidFill>
                  <a:latin typeface="Arial" panose="020B0604020202020204" pitchFamily="34" charset="0"/>
                  <a:cs typeface="Arial" panose="020B0604020202020204" pitchFamily="34" charset="0"/>
                </a:rPr>
                <a:t>750</a:t>
              </a:r>
            </a:p>
          </p:txBody>
        </p:sp>
        <p:sp>
          <p:nvSpPr>
            <p:cNvPr id="206" name="Rectangle 205">
              <a:extLst>
                <a:ext uri="{FF2B5EF4-FFF2-40B4-BE49-F238E27FC236}">
                  <a16:creationId xmlns:a16="http://schemas.microsoft.com/office/drawing/2014/main" id="{5F1B5634-B1F2-43A5-81D2-1651033759AA}"/>
                </a:ext>
              </a:extLst>
            </p:cNvPr>
            <p:cNvSpPr/>
            <p:nvPr/>
          </p:nvSpPr>
          <p:spPr>
            <a:xfrm>
              <a:off x="8501622" y="6334805"/>
              <a:ext cx="1064082" cy="324000"/>
            </a:xfrm>
            <a:prstGeom prst="rect">
              <a:avLst/>
            </a:prstGeom>
            <a:solidFill>
              <a:srgbClr val="8E1D58">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tx1"/>
                  </a:solidFill>
                  <a:latin typeface="Arial" panose="020B0604020202020204" pitchFamily="34" charset="0"/>
                  <a:cs typeface="Arial" panose="020B0604020202020204" pitchFamily="34" charset="0"/>
                </a:rPr>
                <a:t>90</a:t>
              </a:r>
            </a:p>
          </p:txBody>
        </p:sp>
        <p:sp>
          <p:nvSpPr>
            <p:cNvPr id="220" name="Rectangle 219">
              <a:extLst>
                <a:ext uri="{FF2B5EF4-FFF2-40B4-BE49-F238E27FC236}">
                  <a16:creationId xmlns:a16="http://schemas.microsoft.com/office/drawing/2014/main" id="{5FE3B32E-1BB7-4BA9-BD43-B4C71BB69EA2}"/>
                </a:ext>
              </a:extLst>
            </p:cNvPr>
            <p:cNvSpPr/>
            <p:nvPr/>
          </p:nvSpPr>
          <p:spPr>
            <a:xfrm>
              <a:off x="3820785" y="6339156"/>
              <a:ext cx="1661932" cy="324000"/>
            </a:xfrm>
            <a:prstGeom prst="rect">
              <a:avLst/>
            </a:prstGeom>
            <a:solidFill>
              <a:srgbClr val="8E1D58">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tx1"/>
                  </a:solidFill>
                  <a:latin typeface="Arial" panose="020B0604020202020204" pitchFamily="34" charset="0"/>
                  <a:cs typeface="Arial" panose="020B0604020202020204" pitchFamily="34" charset="0"/>
                </a:rPr>
                <a:t>Al </a:t>
              </a:r>
              <a:r>
                <a:rPr lang="en-GB" dirty="0" err="1">
                  <a:solidFill>
                    <a:schemeClr val="tx1"/>
                  </a:solidFill>
                  <a:latin typeface="Arial" panose="020B0604020202020204" pitchFamily="34" charset="0"/>
                  <a:cs typeface="Arial" panose="020B0604020202020204" pitchFamily="34" charset="0"/>
                </a:rPr>
                <a:t>Thumama</a:t>
              </a:r>
              <a:endParaRPr lang="en-GB" dirty="0">
                <a:solidFill>
                  <a:schemeClr val="tx1"/>
                </a:solidFill>
                <a:latin typeface="Arial" panose="020B0604020202020204" pitchFamily="34" charset="0"/>
                <a:cs typeface="Arial" panose="020B0604020202020204" pitchFamily="34" charset="0"/>
              </a:endParaRPr>
            </a:p>
          </p:txBody>
        </p:sp>
      </p:grpSp>
      <p:grpSp>
        <p:nvGrpSpPr>
          <p:cNvPr id="21" name="Group 20">
            <a:extLst>
              <a:ext uri="{FF2B5EF4-FFF2-40B4-BE49-F238E27FC236}">
                <a16:creationId xmlns:a16="http://schemas.microsoft.com/office/drawing/2014/main" id="{396BBD77-AEE9-4509-B06B-80E76B864AF6}"/>
              </a:ext>
            </a:extLst>
          </p:cNvPr>
          <p:cNvGrpSpPr/>
          <p:nvPr/>
        </p:nvGrpSpPr>
        <p:grpSpPr>
          <a:xfrm>
            <a:off x="547200" y="6044665"/>
            <a:ext cx="9018806" cy="334166"/>
            <a:chOff x="546898" y="6726649"/>
            <a:chExt cx="9018806" cy="334166"/>
          </a:xfrm>
        </p:grpSpPr>
        <p:sp>
          <p:nvSpPr>
            <p:cNvPr id="113" name="Rectangle 112">
              <a:extLst>
                <a:ext uri="{FF2B5EF4-FFF2-40B4-BE49-F238E27FC236}">
                  <a16:creationId xmlns:a16="http://schemas.microsoft.com/office/drawing/2014/main" id="{A4DA3C68-A6B0-481C-BBD5-AF237444C42D}"/>
                </a:ext>
              </a:extLst>
            </p:cNvPr>
            <p:cNvSpPr/>
            <p:nvPr/>
          </p:nvSpPr>
          <p:spPr>
            <a:xfrm rot="5400000">
              <a:off x="541815" y="6731732"/>
              <a:ext cx="334166" cy="324000"/>
            </a:xfrm>
            <a:prstGeom prst="rect">
              <a:avLst/>
            </a:prstGeom>
            <a:solidFill>
              <a:srgbClr val="8E1D58"/>
            </a:solidFill>
            <a:ln w="3175" cap="flat" cmpd="sng" algn="ctr">
              <a:noFill/>
              <a:prstDash val="solid"/>
            </a:ln>
            <a:effectLst/>
          </p:spPr>
          <p:txBody>
            <a:bodyPr rot="0" spcFirstLastPara="0" vert="vert270" wrap="square" lIns="91440" tIns="45720" rIns="91440" bIns="45720" numCol="1" spcCol="0" rtlCol="0" fromWordArt="0" anchor="ctr" anchorCtr="0" forceAA="0" compatLnSpc="1">
              <a:prstTxWarp prst="textNoShape">
                <a:avLst/>
              </a:prstTxWarp>
              <a:noAutofit/>
            </a:bodyPr>
            <a:lstStyle/>
            <a:p>
              <a:pPr algn="ctr" defTabSz="914400">
                <a:spcAft>
                  <a:spcPts val="600"/>
                </a:spcAft>
              </a:pPr>
              <a:r>
                <a:rPr lang="en-GB" b="1" kern="0" dirty="0">
                  <a:solidFill>
                    <a:srgbClr val="FFFFFF"/>
                  </a:solidFill>
                  <a:latin typeface="Arial" panose="020B0604020202020204" pitchFamily="34" charset="0"/>
                  <a:ea typeface="Arial" panose="020B0604020202020204" pitchFamily="34" charset="0"/>
                  <a:cs typeface="Arial" panose="020B0604020202020204" pitchFamily="34" charset="0"/>
                </a:rPr>
                <a:t>12</a:t>
              </a:r>
            </a:p>
          </p:txBody>
        </p:sp>
        <p:sp>
          <p:nvSpPr>
            <p:cNvPr id="127" name="Rectangle 126">
              <a:extLst>
                <a:ext uri="{FF2B5EF4-FFF2-40B4-BE49-F238E27FC236}">
                  <a16:creationId xmlns:a16="http://schemas.microsoft.com/office/drawing/2014/main" id="{25B630A4-A7BF-4065-9571-627148DB609A}"/>
                </a:ext>
              </a:extLst>
            </p:cNvPr>
            <p:cNvSpPr/>
            <p:nvPr/>
          </p:nvSpPr>
          <p:spPr>
            <a:xfrm>
              <a:off x="990210" y="6733064"/>
              <a:ext cx="1661932" cy="324000"/>
            </a:xfrm>
            <a:prstGeom prst="rect">
              <a:avLst/>
            </a:prstGeom>
            <a:solidFill>
              <a:srgbClr val="8E1D58">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tx1"/>
                  </a:solidFill>
                  <a:latin typeface="Arial" panose="020B0604020202020204" pitchFamily="34" charset="0"/>
                  <a:cs typeface="Arial" panose="020B0604020202020204" pitchFamily="34" charset="0"/>
                </a:rPr>
                <a:t>Secondary</a:t>
              </a:r>
            </a:p>
          </p:txBody>
        </p:sp>
        <p:sp>
          <p:nvSpPr>
            <p:cNvPr id="142" name="Rectangle 141">
              <a:extLst>
                <a:ext uri="{FF2B5EF4-FFF2-40B4-BE49-F238E27FC236}">
                  <a16:creationId xmlns:a16="http://schemas.microsoft.com/office/drawing/2014/main" id="{012A7711-E804-41FF-9659-3CC137361238}"/>
                </a:ext>
              </a:extLst>
            </p:cNvPr>
            <p:cNvSpPr/>
            <p:nvPr/>
          </p:nvSpPr>
          <p:spPr>
            <a:xfrm>
              <a:off x="2813226" y="6733064"/>
              <a:ext cx="830966" cy="324000"/>
            </a:xfrm>
            <a:prstGeom prst="rect">
              <a:avLst/>
            </a:prstGeom>
            <a:solidFill>
              <a:srgbClr val="8E1D58">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tx1"/>
                  </a:solidFill>
                  <a:latin typeface="Arial" panose="020B0604020202020204" pitchFamily="34" charset="0"/>
                  <a:cs typeface="Arial" panose="020B0604020202020204" pitchFamily="34" charset="0"/>
                </a:rPr>
                <a:t>Girls</a:t>
              </a:r>
            </a:p>
          </p:txBody>
        </p:sp>
        <p:sp>
          <p:nvSpPr>
            <p:cNvPr id="181" name="Rectangle 180">
              <a:extLst>
                <a:ext uri="{FF2B5EF4-FFF2-40B4-BE49-F238E27FC236}">
                  <a16:creationId xmlns:a16="http://schemas.microsoft.com/office/drawing/2014/main" id="{19E8EF12-6C8E-4B6D-AC21-CFCA2A30D77E}"/>
                </a:ext>
              </a:extLst>
            </p:cNvPr>
            <p:cNvSpPr/>
            <p:nvPr/>
          </p:nvSpPr>
          <p:spPr>
            <a:xfrm>
              <a:off x="5670182" y="6726649"/>
              <a:ext cx="1064082" cy="324000"/>
            </a:xfrm>
            <a:prstGeom prst="rect">
              <a:avLst/>
            </a:prstGeom>
            <a:solidFill>
              <a:srgbClr val="8E1D58">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latin typeface="Arial" panose="020B0604020202020204" pitchFamily="34" charset="0"/>
                  <a:cs typeface="Arial" panose="020B0604020202020204" pitchFamily="34" charset="0"/>
                </a:rPr>
                <a:t>27,752</a:t>
              </a:r>
              <a:endParaRPr lang="en-GB" dirty="0">
                <a:solidFill>
                  <a:schemeClr val="tx1"/>
                </a:solidFill>
                <a:latin typeface="Arial" panose="020B0604020202020204" pitchFamily="34" charset="0"/>
                <a:cs typeface="Arial" panose="020B0604020202020204" pitchFamily="34" charset="0"/>
              </a:endParaRPr>
            </a:p>
          </p:txBody>
        </p:sp>
        <p:sp>
          <p:nvSpPr>
            <p:cNvPr id="194" name="Rectangle 193">
              <a:extLst>
                <a:ext uri="{FF2B5EF4-FFF2-40B4-BE49-F238E27FC236}">
                  <a16:creationId xmlns:a16="http://schemas.microsoft.com/office/drawing/2014/main" id="{796B67F6-DDE5-443B-9E78-19612E5483D5}"/>
                </a:ext>
              </a:extLst>
            </p:cNvPr>
            <p:cNvSpPr/>
            <p:nvPr/>
          </p:nvSpPr>
          <p:spPr>
            <a:xfrm>
              <a:off x="7085902" y="6726649"/>
              <a:ext cx="1064082" cy="324000"/>
            </a:xfrm>
            <a:prstGeom prst="rect">
              <a:avLst/>
            </a:prstGeom>
            <a:solidFill>
              <a:srgbClr val="8E1D58">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tx1"/>
                  </a:solidFill>
                  <a:latin typeface="Arial" panose="020B0604020202020204" pitchFamily="34" charset="0"/>
                  <a:cs typeface="Arial" panose="020B0604020202020204" pitchFamily="34" charset="0"/>
                </a:rPr>
                <a:t>750</a:t>
              </a:r>
            </a:p>
          </p:txBody>
        </p:sp>
        <p:sp>
          <p:nvSpPr>
            <p:cNvPr id="207" name="Rectangle 206">
              <a:extLst>
                <a:ext uri="{FF2B5EF4-FFF2-40B4-BE49-F238E27FC236}">
                  <a16:creationId xmlns:a16="http://schemas.microsoft.com/office/drawing/2014/main" id="{36E71129-3B1E-4A06-92BF-6769A22D9402}"/>
                </a:ext>
              </a:extLst>
            </p:cNvPr>
            <p:cNvSpPr/>
            <p:nvPr/>
          </p:nvSpPr>
          <p:spPr>
            <a:xfrm>
              <a:off x="8501622" y="6732779"/>
              <a:ext cx="1064082" cy="324000"/>
            </a:xfrm>
            <a:prstGeom prst="rect">
              <a:avLst/>
            </a:prstGeom>
            <a:solidFill>
              <a:srgbClr val="8E1D58">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tx1"/>
                  </a:solidFill>
                  <a:latin typeface="Arial" panose="020B0604020202020204" pitchFamily="34" charset="0"/>
                  <a:cs typeface="Arial" panose="020B0604020202020204" pitchFamily="34" charset="0"/>
                </a:rPr>
                <a:t>90</a:t>
              </a:r>
            </a:p>
          </p:txBody>
        </p:sp>
        <p:sp>
          <p:nvSpPr>
            <p:cNvPr id="221" name="Rectangle 220">
              <a:extLst>
                <a:ext uri="{FF2B5EF4-FFF2-40B4-BE49-F238E27FC236}">
                  <a16:creationId xmlns:a16="http://schemas.microsoft.com/office/drawing/2014/main" id="{22B90749-DE0E-44E5-86F0-57A4F4DF50E2}"/>
                </a:ext>
              </a:extLst>
            </p:cNvPr>
            <p:cNvSpPr/>
            <p:nvPr/>
          </p:nvSpPr>
          <p:spPr>
            <a:xfrm>
              <a:off x="3820785" y="6736815"/>
              <a:ext cx="1661932" cy="324000"/>
            </a:xfrm>
            <a:prstGeom prst="rect">
              <a:avLst/>
            </a:prstGeom>
            <a:solidFill>
              <a:srgbClr val="8E1D58">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tx1"/>
                  </a:solidFill>
                  <a:latin typeface="Arial" panose="020B0604020202020204" pitchFamily="34" charset="0"/>
                  <a:cs typeface="Arial" panose="020B0604020202020204" pitchFamily="34" charset="0"/>
                </a:rPr>
                <a:t>Al </a:t>
              </a:r>
              <a:r>
                <a:rPr lang="en-GB" dirty="0" err="1">
                  <a:solidFill>
                    <a:schemeClr val="tx1"/>
                  </a:solidFill>
                  <a:latin typeface="Arial" panose="020B0604020202020204" pitchFamily="34" charset="0"/>
                  <a:cs typeface="Arial" panose="020B0604020202020204" pitchFamily="34" charset="0"/>
                </a:rPr>
                <a:t>Thumama</a:t>
              </a:r>
              <a:endParaRPr lang="en-GB" dirty="0">
                <a:solidFill>
                  <a:schemeClr val="tx1"/>
                </a:solidFill>
                <a:latin typeface="Arial" panose="020B0604020202020204" pitchFamily="34" charset="0"/>
                <a:cs typeface="Arial" panose="020B0604020202020204" pitchFamily="34" charset="0"/>
              </a:endParaRPr>
            </a:p>
          </p:txBody>
        </p:sp>
      </p:grpSp>
      <p:grpSp>
        <p:nvGrpSpPr>
          <p:cNvPr id="17" name="Group 16">
            <a:extLst>
              <a:ext uri="{FF2B5EF4-FFF2-40B4-BE49-F238E27FC236}">
                <a16:creationId xmlns:a16="http://schemas.microsoft.com/office/drawing/2014/main" id="{378E4ABA-32D6-458D-81DD-66A096C1CAC6}"/>
              </a:ext>
            </a:extLst>
          </p:cNvPr>
          <p:cNvGrpSpPr/>
          <p:nvPr/>
        </p:nvGrpSpPr>
        <p:grpSpPr>
          <a:xfrm>
            <a:off x="547200" y="4689030"/>
            <a:ext cx="9018806" cy="2840148"/>
            <a:chOff x="546898" y="5133083"/>
            <a:chExt cx="9018806" cy="2840148"/>
          </a:xfrm>
        </p:grpSpPr>
        <p:sp>
          <p:nvSpPr>
            <p:cNvPr id="109" name="Rectangle 108">
              <a:extLst>
                <a:ext uri="{FF2B5EF4-FFF2-40B4-BE49-F238E27FC236}">
                  <a16:creationId xmlns:a16="http://schemas.microsoft.com/office/drawing/2014/main" id="{6120EF2C-81CD-407D-8E54-A0DEFE0CA2BD}"/>
                </a:ext>
              </a:extLst>
            </p:cNvPr>
            <p:cNvSpPr/>
            <p:nvPr/>
          </p:nvSpPr>
          <p:spPr>
            <a:xfrm rot="5400000">
              <a:off x="546899" y="5133082"/>
              <a:ext cx="323998" cy="324000"/>
            </a:xfrm>
            <a:prstGeom prst="rect">
              <a:avLst/>
            </a:prstGeom>
            <a:solidFill>
              <a:srgbClr val="8E1D58"/>
            </a:solidFill>
            <a:ln w="3175" cap="flat" cmpd="sng" algn="ctr">
              <a:noFill/>
              <a:prstDash val="solid"/>
            </a:ln>
            <a:effectLst/>
          </p:spPr>
          <p:txBody>
            <a:bodyPr rot="0" spcFirstLastPara="0" vert="vert270" wrap="square" lIns="91440" tIns="45720" rIns="91440" bIns="45720" numCol="1" spcCol="0" rtlCol="0" fromWordArt="0" anchor="ctr" anchorCtr="0" forceAA="0" compatLnSpc="1">
              <a:prstTxWarp prst="textNoShape">
                <a:avLst/>
              </a:prstTxWarp>
              <a:noAutofit/>
            </a:bodyPr>
            <a:lstStyle/>
            <a:p>
              <a:pPr algn="ctr" defTabSz="914400">
                <a:spcAft>
                  <a:spcPts val="600"/>
                </a:spcAft>
              </a:pPr>
              <a:r>
                <a:rPr lang="en-GB" b="1" kern="0" dirty="0">
                  <a:solidFill>
                    <a:srgbClr val="FFFFFF"/>
                  </a:solidFill>
                  <a:latin typeface="Arial" panose="020B0604020202020204" pitchFamily="34" charset="0"/>
                  <a:ea typeface="Arial" panose="020B0604020202020204" pitchFamily="34" charset="0"/>
                  <a:cs typeface="Arial" panose="020B0604020202020204" pitchFamily="34" charset="0"/>
                </a:rPr>
                <a:t>8</a:t>
              </a:r>
            </a:p>
          </p:txBody>
        </p:sp>
        <p:sp>
          <p:nvSpPr>
            <p:cNvPr id="128" name="Rectangle 127">
              <a:extLst>
                <a:ext uri="{FF2B5EF4-FFF2-40B4-BE49-F238E27FC236}">
                  <a16:creationId xmlns:a16="http://schemas.microsoft.com/office/drawing/2014/main" id="{0E722188-6787-4BF3-B413-6ACCEADB6C24}"/>
                </a:ext>
              </a:extLst>
            </p:cNvPr>
            <p:cNvSpPr/>
            <p:nvPr/>
          </p:nvSpPr>
          <p:spPr>
            <a:xfrm>
              <a:off x="990210" y="5142431"/>
              <a:ext cx="1661932" cy="324000"/>
            </a:xfrm>
            <a:prstGeom prst="rect">
              <a:avLst/>
            </a:prstGeom>
            <a:solidFill>
              <a:srgbClr val="8E1D58">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tx1"/>
                  </a:solidFill>
                  <a:latin typeface="Arial" panose="020B0604020202020204" pitchFamily="34" charset="0"/>
                  <a:cs typeface="Arial" panose="020B0604020202020204" pitchFamily="34" charset="0"/>
                </a:rPr>
                <a:t>Typical</a:t>
              </a:r>
            </a:p>
          </p:txBody>
        </p:sp>
        <p:sp>
          <p:nvSpPr>
            <p:cNvPr id="143" name="Rectangle 142">
              <a:extLst>
                <a:ext uri="{FF2B5EF4-FFF2-40B4-BE49-F238E27FC236}">
                  <a16:creationId xmlns:a16="http://schemas.microsoft.com/office/drawing/2014/main" id="{2AE74262-CA9F-45C4-93CB-AD3C2038B9B0}"/>
                </a:ext>
              </a:extLst>
            </p:cNvPr>
            <p:cNvSpPr/>
            <p:nvPr/>
          </p:nvSpPr>
          <p:spPr>
            <a:xfrm>
              <a:off x="2813226" y="5142431"/>
              <a:ext cx="830966" cy="324000"/>
            </a:xfrm>
            <a:prstGeom prst="rect">
              <a:avLst/>
            </a:prstGeom>
            <a:solidFill>
              <a:srgbClr val="8E1D58">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tx1"/>
                  </a:solidFill>
                  <a:latin typeface="Arial" panose="020B0604020202020204" pitchFamily="34" charset="0"/>
                  <a:cs typeface="Arial" panose="020B0604020202020204" pitchFamily="34" charset="0"/>
                </a:rPr>
                <a:t>Boys</a:t>
              </a:r>
            </a:p>
          </p:txBody>
        </p:sp>
        <p:sp>
          <p:nvSpPr>
            <p:cNvPr id="182" name="Rectangle 181">
              <a:extLst>
                <a:ext uri="{FF2B5EF4-FFF2-40B4-BE49-F238E27FC236}">
                  <a16:creationId xmlns:a16="http://schemas.microsoft.com/office/drawing/2014/main" id="{ADAF87A5-742D-488A-B0EE-7892C2FC0444}"/>
                </a:ext>
              </a:extLst>
            </p:cNvPr>
            <p:cNvSpPr/>
            <p:nvPr/>
          </p:nvSpPr>
          <p:spPr>
            <a:xfrm>
              <a:off x="5670182" y="5134755"/>
              <a:ext cx="1064082" cy="324000"/>
            </a:xfrm>
            <a:prstGeom prst="rect">
              <a:avLst/>
            </a:prstGeom>
            <a:solidFill>
              <a:schemeClr val="accent1">
                <a:alpha val="1019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latin typeface="Arial" panose="020B0604020202020204" pitchFamily="34" charset="0"/>
                  <a:cs typeface="Arial" panose="020B0604020202020204" pitchFamily="34" charset="0"/>
                </a:rPr>
                <a:t>16,564</a:t>
              </a:r>
              <a:endParaRPr lang="en-GB" dirty="0">
                <a:solidFill>
                  <a:schemeClr val="tx1"/>
                </a:solidFill>
                <a:latin typeface="Arial" panose="020B0604020202020204" pitchFamily="34" charset="0"/>
                <a:cs typeface="Arial" panose="020B0604020202020204" pitchFamily="34" charset="0"/>
              </a:endParaRPr>
            </a:p>
          </p:txBody>
        </p:sp>
        <p:sp>
          <p:nvSpPr>
            <p:cNvPr id="195" name="Rectangle 194">
              <a:extLst>
                <a:ext uri="{FF2B5EF4-FFF2-40B4-BE49-F238E27FC236}">
                  <a16:creationId xmlns:a16="http://schemas.microsoft.com/office/drawing/2014/main" id="{69B5CDFD-5754-4477-8A18-74782B090E1E}"/>
                </a:ext>
              </a:extLst>
            </p:cNvPr>
            <p:cNvSpPr/>
            <p:nvPr/>
          </p:nvSpPr>
          <p:spPr>
            <a:xfrm>
              <a:off x="7085902" y="5134755"/>
              <a:ext cx="1064082" cy="324000"/>
            </a:xfrm>
            <a:prstGeom prst="rect">
              <a:avLst/>
            </a:prstGeom>
            <a:solidFill>
              <a:srgbClr val="8E1D58">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tx1"/>
                  </a:solidFill>
                  <a:latin typeface="Arial" panose="020B0604020202020204" pitchFamily="34" charset="0"/>
                  <a:cs typeface="Arial" panose="020B0604020202020204" pitchFamily="34" charset="0"/>
                </a:rPr>
                <a:t>750</a:t>
              </a:r>
            </a:p>
          </p:txBody>
        </p:sp>
        <p:sp>
          <p:nvSpPr>
            <p:cNvPr id="208" name="Rectangle 207">
              <a:extLst>
                <a:ext uri="{FF2B5EF4-FFF2-40B4-BE49-F238E27FC236}">
                  <a16:creationId xmlns:a16="http://schemas.microsoft.com/office/drawing/2014/main" id="{074E2939-CFCD-4E30-9E15-E3825C90AF12}"/>
                </a:ext>
              </a:extLst>
            </p:cNvPr>
            <p:cNvSpPr/>
            <p:nvPr/>
          </p:nvSpPr>
          <p:spPr>
            <a:xfrm>
              <a:off x="8501622" y="5140885"/>
              <a:ext cx="1064082" cy="324000"/>
            </a:xfrm>
            <a:prstGeom prst="rect">
              <a:avLst/>
            </a:prstGeom>
            <a:solidFill>
              <a:srgbClr val="8E1D58">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tx1"/>
                  </a:solidFill>
                  <a:latin typeface="Arial" panose="020B0604020202020204" pitchFamily="34" charset="0"/>
                  <a:cs typeface="Arial" panose="020B0604020202020204" pitchFamily="34" charset="0"/>
                </a:rPr>
                <a:t>90</a:t>
              </a:r>
            </a:p>
          </p:txBody>
        </p:sp>
        <p:sp>
          <p:nvSpPr>
            <p:cNvPr id="222" name="Rectangle 221">
              <a:extLst>
                <a:ext uri="{FF2B5EF4-FFF2-40B4-BE49-F238E27FC236}">
                  <a16:creationId xmlns:a16="http://schemas.microsoft.com/office/drawing/2014/main" id="{2139A1DF-67D2-4EE6-A409-50EA58FCB761}"/>
                </a:ext>
              </a:extLst>
            </p:cNvPr>
            <p:cNvSpPr/>
            <p:nvPr/>
          </p:nvSpPr>
          <p:spPr>
            <a:xfrm>
              <a:off x="3820785" y="5146182"/>
              <a:ext cx="1661932" cy="324000"/>
            </a:xfrm>
            <a:prstGeom prst="rect">
              <a:avLst/>
            </a:prstGeom>
            <a:solidFill>
              <a:srgbClr val="8E1D58">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tx1"/>
                  </a:solidFill>
                  <a:latin typeface="Arial" panose="020B0604020202020204" pitchFamily="34" charset="0"/>
                  <a:cs typeface="Arial" panose="020B0604020202020204" pitchFamily="34" charset="0"/>
                </a:rPr>
                <a:t>Al Aziziya, Al Rayyan</a:t>
              </a:r>
            </a:p>
          </p:txBody>
        </p:sp>
        <p:sp>
          <p:nvSpPr>
            <p:cNvPr id="129" name="Rectangle 128">
              <a:extLst>
                <a:ext uri="{FF2B5EF4-FFF2-40B4-BE49-F238E27FC236}">
                  <a16:creationId xmlns:a16="http://schemas.microsoft.com/office/drawing/2014/main" id="{34895391-743E-473F-95D3-8EAAF1C8F27F}"/>
                </a:ext>
              </a:extLst>
            </p:cNvPr>
            <p:cNvSpPr/>
            <p:nvPr/>
          </p:nvSpPr>
          <p:spPr>
            <a:xfrm>
              <a:off x="6253034" y="7649231"/>
              <a:ext cx="1064082" cy="324000"/>
            </a:xfrm>
            <a:prstGeom prst="rect">
              <a:avLst/>
            </a:prstGeom>
            <a:solidFill>
              <a:schemeClr val="accent1">
                <a:alpha val="1019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latin typeface="Arial" panose="020B0604020202020204" pitchFamily="34" charset="0"/>
                  <a:cs typeface="Arial" panose="020B0604020202020204" pitchFamily="34" charset="0"/>
                </a:rPr>
                <a:t>Demolition Needed (5)</a:t>
              </a:r>
              <a:endParaRPr lang="en-GB" dirty="0">
                <a:solidFill>
                  <a:schemeClr val="tx1"/>
                </a:solidFill>
                <a:latin typeface="Arial" panose="020B0604020202020204" pitchFamily="34" charset="0"/>
                <a:cs typeface="Arial" panose="020B0604020202020204" pitchFamily="34" charset="0"/>
              </a:endParaRPr>
            </a:p>
          </p:txBody>
        </p:sp>
      </p:grpSp>
      <p:grpSp>
        <p:nvGrpSpPr>
          <p:cNvPr id="22" name="Group 21">
            <a:extLst>
              <a:ext uri="{FF2B5EF4-FFF2-40B4-BE49-F238E27FC236}">
                <a16:creationId xmlns:a16="http://schemas.microsoft.com/office/drawing/2014/main" id="{FDFFD339-455C-45AA-8566-C3409305482E}"/>
              </a:ext>
            </a:extLst>
          </p:cNvPr>
          <p:cNvGrpSpPr/>
          <p:nvPr/>
        </p:nvGrpSpPr>
        <p:grpSpPr>
          <a:xfrm>
            <a:off x="547200" y="6382368"/>
            <a:ext cx="9018806" cy="334481"/>
            <a:chOff x="546898" y="7150508"/>
            <a:chExt cx="9018806" cy="334481"/>
          </a:xfrm>
        </p:grpSpPr>
        <p:sp>
          <p:nvSpPr>
            <p:cNvPr id="145" name="Rectangle 144">
              <a:extLst>
                <a:ext uri="{FF2B5EF4-FFF2-40B4-BE49-F238E27FC236}">
                  <a16:creationId xmlns:a16="http://schemas.microsoft.com/office/drawing/2014/main" id="{B51DAAB5-FADB-46FA-B48A-2F82377ACACC}"/>
                </a:ext>
              </a:extLst>
            </p:cNvPr>
            <p:cNvSpPr/>
            <p:nvPr/>
          </p:nvSpPr>
          <p:spPr>
            <a:xfrm rot="5400000">
              <a:off x="552767" y="7155121"/>
              <a:ext cx="312262" cy="324000"/>
            </a:xfrm>
            <a:prstGeom prst="rect">
              <a:avLst/>
            </a:prstGeom>
            <a:solidFill>
              <a:srgbClr val="8E1D58"/>
            </a:solidFill>
            <a:ln w="3175" cap="flat" cmpd="sng" algn="ctr">
              <a:noFill/>
              <a:prstDash val="solid"/>
            </a:ln>
            <a:effectLst/>
          </p:spPr>
          <p:txBody>
            <a:bodyPr rot="0" spcFirstLastPara="0" vert="vert270" wrap="square" lIns="91440" tIns="45720" rIns="91440" bIns="45720" numCol="1" spcCol="0" rtlCol="0" fromWordArt="0" anchor="ctr" anchorCtr="0" forceAA="0" compatLnSpc="1">
              <a:prstTxWarp prst="textNoShape">
                <a:avLst/>
              </a:prstTxWarp>
              <a:noAutofit/>
            </a:bodyPr>
            <a:lstStyle/>
            <a:p>
              <a:pPr algn="ctr" defTabSz="914400">
                <a:spcAft>
                  <a:spcPts val="600"/>
                </a:spcAft>
              </a:pPr>
              <a:r>
                <a:rPr lang="en-GB" b="1" kern="0" dirty="0">
                  <a:solidFill>
                    <a:srgbClr val="FFFFFF"/>
                  </a:solidFill>
                  <a:latin typeface="Arial" panose="020B0604020202020204" pitchFamily="34" charset="0"/>
                  <a:ea typeface="Arial" panose="020B0604020202020204" pitchFamily="34" charset="0"/>
                  <a:cs typeface="Arial" panose="020B0604020202020204" pitchFamily="34" charset="0"/>
                </a:rPr>
                <a:t>13</a:t>
              </a:r>
            </a:p>
          </p:txBody>
        </p:sp>
        <p:sp>
          <p:nvSpPr>
            <p:cNvPr id="147" name="Rectangle 146">
              <a:extLst>
                <a:ext uri="{FF2B5EF4-FFF2-40B4-BE49-F238E27FC236}">
                  <a16:creationId xmlns:a16="http://schemas.microsoft.com/office/drawing/2014/main" id="{6697B589-8941-478B-B267-3046BECC7DF3}"/>
                </a:ext>
              </a:extLst>
            </p:cNvPr>
            <p:cNvSpPr/>
            <p:nvPr/>
          </p:nvSpPr>
          <p:spPr>
            <a:xfrm>
              <a:off x="990210" y="7157238"/>
              <a:ext cx="1661932" cy="324000"/>
            </a:xfrm>
            <a:prstGeom prst="rect">
              <a:avLst/>
            </a:prstGeom>
            <a:solidFill>
              <a:srgbClr val="8E1D58">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tx1"/>
                  </a:solidFill>
                  <a:latin typeface="Arial" panose="020B0604020202020204" pitchFamily="34" charset="0"/>
                  <a:cs typeface="Arial" panose="020B0604020202020204" pitchFamily="34" charset="0"/>
                </a:rPr>
                <a:t>Science &amp;Technology </a:t>
              </a:r>
            </a:p>
          </p:txBody>
        </p:sp>
        <p:sp>
          <p:nvSpPr>
            <p:cNvPr id="149" name="Rectangle 148">
              <a:extLst>
                <a:ext uri="{FF2B5EF4-FFF2-40B4-BE49-F238E27FC236}">
                  <a16:creationId xmlns:a16="http://schemas.microsoft.com/office/drawing/2014/main" id="{D6B24E9F-51BC-4B38-B9A6-EA33111051B6}"/>
                </a:ext>
              </a:extLst>
            </p:cNvPr>
            <p:cNvSpPr/>
            <p:nvPr/>
          </p:nvSpPr>
          <p:spPr>
            <a:xfrm>
              <a:off x="2813226" y="7157238"/>
              <a:ext cx="830966" cy="324000"/>
            </a:xfrm>
            <a:prstGeom prst="rect">
              <a:avLst/>
            </a:prstGeom>
            <a:solidFill>
              <a:srgbClr val="8E1D58">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tx1"/>
                  </a:solidFill>
                  <a:latin typeface="Arial" panose="020B0604020202020204" pitchFamily="34" charset="0"/>
                  <a:cs typeface="Arial" panose="020B0604020202020204" pitchFamily="34" charset="0"/>
                </a:rPr>
                <a:t>Boys</a:t>
              </a:r>
            </a:p>
          </p:txBody>
        </p:sp>
        <p:sp>
          <p:nvSpPr>
            <p:cNvPr id="151" name="Rectangle 150">
              <a:extLst>
                <a:ext uri="{FF2B5EF4-FFF2-40B4-BE49-F238E27FC236}">
                  <a16:creationId xmlns:a16="http://schemas.microsoft.com/office/drawing/2014/main" id="{A6B864EC-7997-4314-962F-A9258CA72263}"/>
                </a:ext>
              </a:extLst>
            </p:cNvPr>
            <p:cNvSpPr/>
            <p:nvPr/>
          </p:nvSpPr>
          <p:spPr>
            <a:xfrm>
              <a:off x="5670182" y="7150508"/>
              <a:ext cx="1064082" cy="324000"/>
            </a:xfrm>
            <a:prstGeom prst="rect">
              <a:avLst/>
            </a:prstGeom>
            <a:solidFill>
              <a:srgbClr val="8E1D58">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tx1"/>
                  </a:solidFill>
                  <a:latin typeface="Arial" panose="020B0604020202020204" pitchFamily="34" charset="0"/>
                  <a:cs typeface="Arial" panose="020B0604020202020204" pitchFamily="34" charset="0"/>
                </a:rPr>
                <a:t>35,000</a:t>
              </a:r>
            </a:p>
          </p:txBody>
        </p:sp>
        <p:sp>
          <p:nvSpPr>
            <p:cNvPr id="153" name="Rectangle 152">
              <a:extLst>
                <a:ext uri="{FF2B5EF4-FFF2-40B4-BE49-F238E27FC236}">
                  <a16:creationId xmlns:a16="http://schemas.microsoft.com/office/drawing/2014/main" id="{E3CE609B-CA5C-44C0-BF6A-13AE624B4F27}"/>
                </a:ext>
              </a:extLst>
            </p:cNvPr>
            <p:cNvSpPr/>
            <p:nvPr/>
          </p:nvSpPr>
          <p:spPr>
            <a:xfrm>
              <a:off x="7085902" y="7150508"/>
              <a:ext cx="1064082" cy="324000"/>
            </a:xfrm>
            <a:prstGeom prst="rect">
              <a:avLst/>
            </a:prstGeom>
            <a:solidFill>
              <a:srgbClr val="8E1D58">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tx1"/>
                  </a:solidFill>
                  <a:latin typeface="Arial" panose="020B0604020202020204" pitchFamily="34" charset="0"/>
                  <a:cs typeface="Arial" panose="020B0604020202020204" pitchFamily="34" charset="0"/>
                </a:rPr>
                <a:t>640</a:t>
              </a:r>
            </a:p>
          </p:txBody>
        </p:sp>
        <p:sp>
          <p:nvSpPr>
            <p:cNvPr id="155" name="Rectangle 154">
              <a:extLst>
                <a:ext uri="{FF2B5EF4-FFF2-40B4-BE49-F238E27FC236}">
                  <a16:creationId xmlns:a16="http://schemas.microsoft.com/office/drawing/2014/main" id="{115AAA10-3336-4B69-8156-7628234CC207}"/>
                </a:ext>
              </a:extLst>
            </p:cNvPr>
            <p:cNvSpPr/>
            <p:nvPr/>
          </p:nvSpPr>
          <p:spPr>
            <a:xfrm>
              <a:off x="8501622" y="7156638"/>
              <a:ext cx="1064082" cy="324000"/>
            </a:xfrm>
            <a:prstGeom prst="rect">
              <a:avLst/>
            </a:prstGeom>
            <a:solidFill>
              <a:srgbClr val="8E1D58">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tx1"/>
                  </a:solidFill>
                  <a:latin typeface="Arial" panose="020B0604020202020204" pitchFamily="34" charset="0"/>
                  <a:cs typeface="Arial" panose="020B0604020202020204" pitchFamily="34" charset="0"/>
                </a:rPr>
                <a:t>TBD</a:t>
              </a:r>
            </a:p>
          </p:txBody>
        </p:sp>
        <p:sp>
          <p:nvSpPr>
            <p:cNvPr id="157" name="Rectangle 156">
              <a:extLst>
                <a:ext uri="{FF2B5EF4-FFF2-40B4-BE49-F238E27FC236}">
                  <a16:creationId xmlns:a16="http://schemas.microsoft.com/office/drawing/2014/main" id="{448024E3-DAAA-4E80-A4A6-C5617B5EFF78}"/>
                </a:ext>
              </a:extLst>
            </p:cNvPr>
            <p:cNvSpPr/>
            <p:nvPr/>
          </p:nvSpPr>
          <p:spPr>
            <a:xfrm>
              <a:off x="3820785" y="7160989"/>
              <a:ext cx="1661932" cy="324000"/>
            </a:xfrm>
            <a:prstGeom prst="rect">
              <a:avLst/>
            </a:prstGeom>
            <a:solidFill>
              <a:srgbClr val="8E1D58">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err="1">
                  <a:solidFill>
                    <a:schemeClr val="tx1"/>
                  </a:solidFill>
                  <a:latin typeface="Arial" panose="020B0604020202020204" pitchFamily="34" charset="0"/>
                  <a:cs typeface="Arial" panose="020B0604020202020204" pitchFamily="34" charset="0"/>
                </a:rPr>
                <a:t>Jeryan</a:t>
              </a:r>
              <a:r>
                <a:rPr lang="en-GB" dirty="0">
                  <a:solidFill>
                    <a:schemeClr val="tx1"/>
                  </a:solidFill>
                  <a:latin typeface="Arial" panose="020B0604020202020204" pitchFamily="34" charset="0"/>
                  <a:cs typeface="Arial" panose="020B0604020202020204" pitchFamily="34" charset="0"/>
                </a:rPr>
                <a:t> </a:t>
              </a:r>
              <a:r>
                <a:rPr lang="en-GB" dirty="0" err="1">
                  <a:solidFill>
                    <a:schemeClr val="tx1"/>
                  </a:solidFill>
                  <a:latin typeface="Arial" panose="020B0604020202020204" pitchFamily="34" charset="0"/>
                  <a:cs typeface="Arial" panose="020B0604020202020204" pitchFamily="34" charset="0"/>
                </a:rPr>
                <a:t>Jenaihat</a:t>
              </a:r>
              <a:endParaRPr lang="en-GB" dirty="0">
                <a:solidFill>
                  <a:schemeClr val="tx1"/>
                </a:solidFill>
                <a:latin typeface="Arial" panose="020B0604020202020204" pitchFamily="34" charset="0"/>
                <a:cs typeface="Arial" panose="020B0604020202020204" pitchFamily="34" charset="0"/>
              </a:endParaRPr>
            </a:p>
          </p:txBody>
        </p:sp>
      </p:grpSp>
      <p:grpSp>
        <p:nvGrpSpPr>
          <p:cNvPr id="23" name="Group 22">
            <a:extLst>
              <a:ext uri="{FF2B5EF4-FFF2-40B4-BE49-F238E27FC236}">
                <a16:creationId xmlns:a16="http://schemas.microsoft.com/office/drawing/2014/main" id="{A27BEAA0-5BB4-4943-A8F5-A266781EA781}"/>
              </a:ext>
            </a:extLst>
          </p:cNvPr>
          <p:cNvGrpSpPr/>
          <p:nvPr/>
        </p:nvGrpSpPr>
        <p:grpSpPr>
          <a:xfrm>
            <a:off x="547200" y="6720386"/>
            <a:ext cx="9018806" cy="813758"/>
            <a:chOff x="546898" y="7548482"/>
            <a:chExt cx="9018806" cy="813758"/>
          </a:xfrm>
        </p:grpSpPr>
        <p:sp>
          <p:nvSpPr>
            <p:cNvPr id="146" name="Rectangle 145">
              <a:extLst>
                <a:ext uri="{FF2B5EF4-FFF2-40B4-BE49-F238E27FC236}">
                  <a16:creationId xmlns:a16="http://schemas.microsoft.com/office/drawing/2014/main" id="{ACC9F185-F0C2-4DF6-B23C-1315854798F6}"/>
                </a:ext>
              </a:extLst>
            </p:cNvPr>
            <p:cNvSpPr/>
            <p:nvPr/>
          </p:nvSpPr>
          <p:spPr>
            <a:xfrm rot="5400000">
              <a:off x="546898" y="7558648"/>
              <a:ext cx="324000" cy="324000"/>
            </a:xfrm>
            <a:prstGeom prst="rect">
              <a:avLst/>
            </a:prstGeom>
            <a:solidFill>
              <a:srgbClr val="8E1D58"/>
            </a:solidFill>
            <a:ln w="3175" cap="flat" cmpd="sng" algn="ctr">
              <a:noFill/>
              <a:prstDash val="solid"/>
            </a:ln>
            <a:effectLst/>
          </p:spPr>
          <p:txBody>
            <a:bodyPr rot="0" spcFirstLastPara="0" vert="vert270" wrap="square" lIns="91440" tIns="45720" rIns="91440" bIns="45720" numCol="1" spcCol="0" rtlCol="0" fromWordArt="0" anchor="ctr" anchorCtr="0" forceAA="0" compatLnSpc="1">
              <a:prstTxWarp prst="textNoShape">
                <a:avLst/>
              </a:prstTxWarp>
              <a:noAutofit/>
            </a:bodyPr>
            <a:lstStyle/>
            <a:p>
              <a:pPr algn="ctr" defTabSz="914400">
                <a:spcAft>
                  <a:spcPts val="600"/>
                </a:spcAft>
              </a:pPr>
              <a:r>
                <a:rPr lang="en-GB" b="1" kern="0" dirty="0">
                  <a:solidFill>
                    <a:srgbClr val="FFFFFF"/>
                  </a:solidFill>
                  <a:latin typeface="Arial" panose="020B0604020202020204" pitchFamily="34" charset="0"/>
                  <a:ea typeface="Arial" panose="020B0604020202020204" pitchFamily="34" charset="0"/>
                  <a:cs typeface="Arial" panose="020B0604020202020204" pitchFamily="34" charset="0"/>
                </a:rPr>
                <a:t>14</a:t>
              </a:r>
            </a:p>
          </p:txBody>
        </p:sp>
        <p:sp>
          <p:nvSpPr>
            <p:cNvPr id="148" name="Rectangle 147">
              <a:extLst>
                <a:ext uri="{FF2B5EF4-FFF2-40B4-BE49-F238E27FC236}">
                  <a16:creationId xmlns:a16="http://schemas.microsoft.com/office/drawing/2014/main" id="{13132628-34E1-4D3E-B2C0-0DAC17563E51}"/>
                </a:ext>
              </a:extLst>
            </p:cNvPr>
            <p:cNvSpPr/>
            <p:nvPr/>
          </p:nvSpPr>
          <p:spPr>
            <a:xfrm>
              <a:off x="990210" y="7554897"/>
              <a:ext cx="1661932" cy="324000"/>
            </a:xfrm>
            <a:prstGeom prst="rect">
              <a:avLst/>
            </a:prstGeom>
            <a:solidFill>
              <a:srgbClr val="8E1D58">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tx1"/>
                  </a:solidFill>
                  <a:latin typeface="Arial" panose="020B0604020202020204" pitchFamily="34" charset="0"/>
                  <a:cs typeface="Arial" panose="020B0604020202020204" pitchFamily="34" charset="0"/>
                </a:rPr>
                <a:t>Science &amp;Technology</a:t>
              </a:r>
            </a:p>
          </p:txBody>
        </p:sp>
        <p:sp>
          <p:nvSpPr>
            <p:cNvPr id="150" name="Rectangle 149">
              <a:extLst>
                <a:ext uri="{FF2B5EF4-FFF2-40B4-BE49-F238E27FC236}">
                  <a16:creationId xmlns:a16="http://schemas.microsoft.com/office/drawing/2014/main" id="{9F8A19C7-7BB7-4690-A8A2-92BCCC79D031}"/>
                </a:ext>
              </a:extLst>
            </p:cNvPr>
            <p:cNvSpPr/>
            <p:nvPr/>
          </p:nvSpPr>
          <p:spPr>
            <a:xfrm>
              <a:off x="2813226" y="7554897"/>
              <a:ext cx="830966" cy="324000"/>
            </a:xfrm>
            <a:prstGeom prst="rect">
              <a:avLst/>
            </a:prstGeom>
            <a:solidFill>
              <a:srgbClr val="8E1D58">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tx1"/>
                  </a:solidFill>
                  <a:latin typeface="Arial" panose="020B0604020202020204" pitchFamily="34" charset="0"/>
                  <a:cs typeface="Arial" panose="020B0604020202020204" pitchFamily="34" charset="0"/>
                </a:rPr>
                <a:t>Girls</a:t>
              </a:r>
            </a:p>
          </p:txBody>
        </p:sp>
        <p:sp>
          <p:nvSpPr>
            <p:cNvPr id="152" name="Rectangle 151">
              <a:extLst>
                <a:ext uri="{FF2B5EF4-FFF2-40B4-BE49-F238E27FC236}">
                  <a16:creationId xmlns:a16="http://schemas.microsoft.com/office/drawing/2014/main" id="{C9EE3C24-C453-416D-A16E-222D661154DE}"/>
                </a:ext>
              </a:extLst>
            </p:cNvPr>
            <p:cNvSpPr/>
            <p:nvPr/>
          </p:nvSpPr>
          <p:spPr>
            <a:xfrm>
              <a:off x="5670182" y="7548482"/>
              <a:ext cx="1064082" cy="324000"/>
            </a:xfrm>
            <a:prstGeom prst="rect">
              <a:avLst/>
            </a:prstGeom>
            <a:solidFill>
              <a:srgbClr val="8E1D58">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tx1"/>
                  </a:solidFill>
                  <a:latin typeface="Arial" panose="020B0604020202020204" pitchFamily="34" charset="0"/>
                  <a:cs typeface="Arial" panose="020B0604020202020204" pitchFamily="34" charset="0"/>
                </a:rPr>
                <a:t>25,000</a:t>
              </a:r>
            </a:p>
          </p:txBody>
        </p:sp>
        <p:sp>
          <p:nvSpPr>
            <p:cNvPr id="154" name="Rectangle 153">
              <a:extLst>
                <a:ext uri="{FF2B5EF4-FFF2-40B4-BE49-F238E27FC236}">
                  <a16:creationId xmlns:a16="http://schemas.microsoft.com/office/drawing/2014/main" id="{9FBAB9EF-0C3A-4523-8425-A4BE8DFAADF9}"/>
                </a:ext>
              </a:extLst>
            </p:cNvPr>
            <p:cNvSpPr/>
            <p:nvPr/>
          </p:nvSpPr>
          <p:spPr>
            <a:xfrm>
              <a:off x="7085902" y="7548482"/>
              <a:ext cx="1064082" cy="324000"/>
            </a:xfrm>
            <a:prstGeom prst="rect">
              <a:avLst/>
            </a:prstGeom>
            <a:solidFill>
              <a:srgbClr val="8E1D58">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tx1"/>
                  </a:solidFill>
                  <a:latin typeface="Arial" panose="020B0604020202020204" pitchFamily="34" charset="0"/>
                  <a:cs typeface="Arial" panose="020B0604020202020204" pitchFamily="34" charset="0"/>
                </a:rPr>
                <a:t>440</a:t>
              </a:r>
            </a:p>
          </p:txBody>
        </p:sp>
        <p:sp>
          <p:nvSpPr>
            <p:cNvPr id="156" name="Rectangle 155">
              <a:extLst>
                <a:ext uri="{FF2B5EF4-FFF2-40B4-BE49-F238E27FC236}">
                  <a16:creationId xmlns:a16="http://schemas.microsoft.com/office/drawing/2014/main" id="{7065C4C5-C887-4EF0-B50F-FDABBA6119CC}"/>
                </a:ext>
              </a:extLst>
            </p:cNvPr>
            <p:cNvSpPr/>
            <p:nvPr/>
          </p:nvSpPr>
          <p:spPr>
            <a:xfrm>
              <a:off x="8501622" y="7554612"/>
              <a:ext cx="1064082" cy="324000"/>
            </a:xfrm>
            <a:prstGeom prst="rect">
              <a:avLst/>
            </a:prstGeom>
            <a:solidFill>
              <a:srgbClr val="8E1D58">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tx1"/>
                  </a:solidFill>
                  <a:latin typeface="Arial" panose="020B0604020202020204" pitchFamily="34" charset="0"/>
                  <a:cs typeface="Arial" panose="020B0604020202020204" pitchFamily="34" charset="0"/>
                </a:rPr>
                <a:t>TBD</a:t>
              </a:r>
            </a:p>
          </p:txBody>
        </p:sp>
        <p:sp>
          <p:nvSpPr>
            <p:cNvPr id="158" name="Rectangle 157">
              <a:extLst>
                <a:ext uri="{FF2B5EF4-FFF2-40B4-BE49-F238E27FC236}">
                  <a16:creationId xmlns:a16="http://schemas.microsoft.com/office/drawing/2014/main" id="{014B465F-7E91-4E71-A564-7B9362D3F145}"/>
                </a:ext>
              </a:extLst>
            </p:cNvPr>
            <p:cNvSpPr/>
            <p:nvPr/>
          </p:nvSpPr>
          <p:spPr>
            <a:xfrm>
              <a:off x="3820785" y="7558648"/>
              <a:ext cx="1661932" cy="324000"/>
            </a:xfrm>
            <a:prstGeom prst="rect">
              <a:avLst/>
            </a:prstGeom>
            <a:solidFill>
              <a:srgbClr val="8E1D58">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err="1">
                  <a:solidFill>
                    <a:schemeClr val="tx1"/>
                  </a:solidFill>
                  <a:latin typeface="Arial" panose="020B0604020202020204" pitchFamily="34" charset="0"/>
                  <a:cs typeface="Arial" panose="020B0604020202020204" pitchFamily="34" charset="0"/>
                </a:rPr>
                <a:t>Jeryan</a:t>
              </a:r>
              <a:r>
                <a:rPr lang="en-GB" dirty="0">
                  <a:solidFill>
                    <a:schemeClr val="tx1"/>
                  </a:solidFill>
                  <a:latin typeface="Arial" panose="020B0604020202020204" pitchFamily="34" charset="0"/>
                  <a:cs typeface="Arial" panose="020B0604020202020204" pitchFamily="34" charset="0"/>
                </a:rPr>
                <a:t> </a:t>
              </a:r>
              <a:r>
                <a:rPr lang="en-GB" dirty="0" err="1">
                  <a:solidFill>
                    <a:schemeClr val="tx1"/>
                  </a:solidFill>
                  <a:latin typeface="Arial" panose="020B0604020202020204" pitchFamily="34" charset="0"/>
                  <a:cs typeface="Arial" panose="020B0604020202020204" pitchFamily="34" charset="0"/>
                </a:rPr>
                <a:t>Jenaihat</a:t>
              </a:r>
              <a:endParaRPr lang="en-GB" dirty="0">
                <a:solidFill>
                  <a:schemeClr val="tx1"/>
                </a:solidFill>
                <a:latin typeface="Arial" panose="020B0604020202020204" pitchFamily="34" charset="0"/>
                <a:cs typeface="Arial" panose="020B0604020202020204" pitchFamily="34" charset="0"/>
              </a:endParaRPr>
            </a:p>
          </p:txBody>
        </p:sp>
        <p:sp>
          <p:nvSpPr>
            <p:cNvPr id="131" name="Rectangle 130">
              <a:extLst>
                <a:ext uri="{FF2B5EF4-FFF2-40B4-BE49-F238E27FC236}">
                  <a16:creationId xmlns:a16="http://schemas.microsoft.com/office/drawing/2014/main" id="{CC8AAB84-91F7-484B-90CA-48DFAB20F477}"/>
                </a:ext>
              </a:extLst>
            </p:cNvPr>
            <p:cNvSpPr/>
            <p:nvPr/>
          </p:nvSpPr>
          <p:spPr>
            <a:xfrm>
              <a:off x="5069750" y="8038240"/>
              <a:ext cx="1064082" cy="324000"/>
            </a:xfrm>
            <a:prstGeom prst="rect">
              <a:avLst/>
            </a:prstGeom>
            <a:solidFill>
              <a:srgbClr val="8E1D58">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tx1"/>
                  </a:solidFill>
                  <a:latin typeface="Arial" panose="020B0604020202020204" pitchFamily="34" charset="0"/>
                  <a:cs typeface="Arial" panose="020B0604020202020204" pitchFamily="34" charset="0"/>
                </a:rPr>
                <a:t>Vacant Plots (9)</a:t>
              </a:r>
            </a:p>
          </p:txBody>
        </p:sp>
      </p:grpSp>
      <p:sp>
        <p:nvSpPr>
          <p:cNvPr id="77" name="Text Placeholder 1">
            <a:extLst>
              <a:ext uri="{FF2B5EF4-FFF2-40B4-BE49-F238E27FC236}">
                <a16:creationId xmlns:a16="http://schemas.microsoft.com/office/drawing/2014/main" id="{CF5ED90D-5380-4B25-9607-3360EB0B7404}"/>
              </a:ext>
            </a:extLst>
          </p:cNvPr>
          <p:cNvSpPr txBox="1">
            <a:spLocks/>
          </p:cNvSpPr>
          <p:nvPr/>
        </p:nvSpPr>
        <p:spPr>
          <a:xfrm>
            <a:off x="1191426" y="1812830"/>
            <a:ext cx="1268466" cy="398655"/>
          </a:xfrm>
          <a:prstGeom prst="roundRect">
            <a:avLst/>
          </a:prstGeom>
          <a:noFill/>
          <a:ln>
            <a:noFill/>
          </a:ln>
        </p:spPr>
        <p:txBody>
          <a:bodyPr spcFirstLastPara="1" vert="horz" wrap="square" lIns="0" tIns="0" rIns="0" bIns="0" rtlCol="0" anchor="b" anchorCtr="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spcBef>
                <a:spcPts val="0"/>
              </a:spcBef>
              <a:buSzPts val="1800"/>
              <a:buFont typeface="Arial" panose="020B0604020202020204" pitchFamily="34" charset="0"/>
              <a:buNone/>
            </a:pPr>
            <a:r>
              <a:rPr lang="en-GB" sz="1100" b="1" dirty="0"/>
              <a:t>School Type</a:t>
            </a:r>
          </a:p>
        </p:txBody>
      </p:sp>
      <p:sp>
        <p:nvSpPr>
          <p:cNvPr id="130" name="Slide Number Placeholder 2">
            <a:extLst>
              <a:ext uri="{FF2B5EF4-FFF2-40B4-BE49-F238E27FC236}">
                <a16:creationId xmlns:a16="http://schemas.microsoft.com/office/drawing/2014/main" id="{99E44DEB-2331-4350-A27B-F4EC0732CE42}"/>
              </a:ext>
            </a:extLst>
          </p:cNvPr>
          <p:cNvSpPr>
            <a:spLocks noGrp="1"/>
          </p:cNvSpPr>
          <p:nvPr>
            <p:ph type="sldNum" sz="quarter" idx="12"/>
          </p:nvPr>
        </p:nvSpPr>
        <p:spPr>
          <a:xfrm>
            <a:off x="7104063" y="7204075"/>
            <a:ext cx="2262187" cy="414338"/>
          </a:xfrm>
        </p:spPr>
        <p:txBody>
          <a:bodyPr/>
          <a:lstStyle/>
          <a:p>
            <a:fld id="{9AD10803-7FE1-45F7-884C-C0236A56194E}" type="slidenum">
              <a:rPr lang="en-GB" smtClean="0"/>
              <a:pPr/>
              <a:t>3</a:t>
            </a:fld>
            <a:endParaRPr lang="en-GB" dirty="0"/>
          </a:p>
        </p:txBody>
      </p:sp>
    </p:spTree>
    <p:extLst>
      <p:ext uri="{BB962C8B-B14F-4D97-AF65-F5344CB8AC3E}">
        <p14:creationId xmlns:p14="http://schemas.microsoft.com/office/powerpoint/2010/main" val="302365370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9" name="TextBox 258">
            <a:extLst>
              <a:ext uri="{FF2B5EF4-FFF2-40B4-BE49-F238E27FC236}">
                <a16:creationId xmlns:a16="http://schemas.microsoft.com/office/drawing/2014/main" id="{20F629D6-52EE-4D20-816B-1CA0DA42682C}"/>
              </a:ext>
            </a:extLst>
          </p:cNvPr>
          <p:cNvSpPr txBox="1"/>
          <p:nvPr/>
        </p:nvSpPr>
        <p:spPr>
          <a:xfrm>
            <a:off x="6879793" y="1671245"/>
            <a:ext cx="1828800" cy="276999"/>
          </a:xfrm>
          <a:prstGeom prst="rect">
            <a:avLst/>
          </a:prstGeom>
          <a:noFill/>
          <a:ln w="19050">
            <a:solidFill>
              <a:srgbClr val="FF0000"/>
            </a:solidFill>
            <a:prstDash val="dash"/>
          </a:ln>
        </p:spPr>
        <p:txBody>
          <a:bodyPr wrap="square" rtlCol="0">
            <a:spAutoFit/>
          </a:bodyPr>
          <a:lstStyle/>
          <a:p>
            <a:pPr algn="ctr"/>
            <a:r>
              <a:rPr lang="en-GB" sz="1200" b="1" i="1" dirty="0"/>
              <a:t>Vacant land (9No.)</a:t>
            </a:r>
            <a:endParaRPr lang="en-GB" sz="1200" dirty="0"/>
          </a:p>
        </p:txBody>
      </p:sp>
      <p:sp>
        <p:nvSpPr>
          <p:cNvPr id="260" name="TextBox 259">
            <a:extLst>
              <a:ext uri="{FF2B5EF4-FFF2-40B4-BE49-F238E27FC236}">
                <a16:creationId xmlns:a16="http://schemas.microsoft.com/office/drawing/2014/main" id="{5053D3F8-370F-4EDC-A509-D3C23E6114D1}"/>
              </a:ext>
            </a:extLst>
          </p:cNvPr>
          <p:cNvSpPr txBox="1"/>
          <p:nvPr/>
        </p:nvSpPr>
        <p:spPr>
          <a:xfrm>
            <a:off x="6879793" y="2069317"/>
            <a:ext cx="1828800" cy="276999"/>
          </a:xfrm>
          <a:prstGeom prst="rect">
            <a:avLst/>
          </a:prstGeom>
          <a:noFill/>
          <a:ln w="19050">
            <a:solidFill>
              <a:srgbClr val="FF0000"/>
            </a:solidFill>
          </a:ln>
        </p:spPr>
        <p:txBody>
          <a:bodyPr wrap="square" rtlCol="0">
            <a:spAutoFit/>
          </a:bodyPr>
          <a:lstStyle/>
          <a:p>
            <a:r>
              <a:rPr lang="en-GB" sz="1200" b="1" i="1" dirty="0"/>
              <a:t>Evacuated schools  (5No.)</a:t>
            </a:r>
          </a:p>
        </p:txBody>
      </p:sp>
      <p:sp>
        <p:nvSpPr>
          <p:cNvPr id="263" name="TextBox 262">
            <a:extLst>
              <a:ext uri="{FF2B5EF4-FFF2-40B4-BE49-F238E27FC236}">
                <a16:creationId xmlns:a16="http://schemas.microsoft.com/office/drawing/2014/main" id="{AD21BF81-2725-46C9-8B6A-8642A3EC9010}"/>
              </a:ext>
            </a:extLst>
          </p:cNvPr>
          <p:cNvSpPr txBox="1"/>
          <p:nvPr/>
        </p:nvSpPr>
        <p:spPr>
          <a:xfrm>
            <a:off x="6873238" y="2463254"/>
            <a:ext cx="2908490" cy="3170099"/>
          </a:xfrm>
          <a:prstGeom prst="rect">
            <a:avLst/>
          </a:prstGeom>
          <a:noFill/>
        </p:spPr>
        <p:txBody>
          <a:bodyPr wrap="square" rtlCol="0">
            <a:spAutoFit/>
          </a:bodyPr>
          <a:lstStyle/>
          <a:p>
            <a:pPr marL="342900" indent="-342900">
              <a:lnSpc>
                <a:spcPct val="150000"/>
              </a:lnSpc>
              <a:buFont typeface="+mj-lt"/>
              <a:buAutoNum type="arabicPeriod"/>
            </a:pPr>
            <a:r>
              <a:rPr lang="en-GB" sz="1400" dirty="0">
                <a:latin typeface="Arial" panose="020B0604020202020204" pitchFamily="34" charset="0"/>
                <a:cs typeface="Arial" panose="020B0604020202020204" pitchFamily="34" charset="0"/>
              </a:rPr>
              <a:t>Doha Municipality: 3 schools</a:t>
            </a:r>
          </a:p>
          <a:p>
            <a:pPr marL="342900" indent="-342900">
              <a:lnSpc>
                <a:spcPct val="150000"/>
              </a:lnSpc>
              <a:buFont typeface="+mj-lt"/>
              <a:buAutoNum type="arabicPeriod"/>
            </a:pPr>
            <a:r>
              <a:rPr lang="en-GB" sz="1400" dirty="0">
                <a:latin typeface="Arial" panose="020B0604020202020204" pitchFamily="34" charset="0"/>
                <a:cs typeface="Arial" panose="020B0604020202020204" pitchFamily="34" charset="0"/>
              </a:rPr>
              <a:t>Al Daayen Municipality: 2 schools</a:t>
            </a:r>
          </a:p>
          <a:p>
            <a:pPr marL="342900" indent="-342900">
              <a:lnSpc>
                <a:spcPct val="150000"/>
              </a:lnSpc>
              <a:buFont typeface="+mj-lt"/>
              <a:buAutoNum type="arabicPeriod"/>
            </a:pPr>
            <a:r>
              <a:rPr lang="en-GB" sz="1400" dirty="0">
                <a:latin typeface="Arial" panose="020B0604020202020204" pitchFamily="34" charset="0"/>
                <a:cs typeface="Arial" panose="020B0604020202020204" pitchFamily="34" charset="0"/>
              </a:rPr>
              <a:t>Al Rayyan Municipality: 7 schools</a:t>
            </a:r>
          </a:p>
          <a:p>
            <a:pPr marL="342900" indent="-342900">
              <a:lnSpc>
                <a:spcPct val="150000"/>
              </a:lnSpc>
              <a:buFont typeface="+mj-lt"/>
              <a:buAutoNum type="arabicPeriod"/>
            </a:pPr>
            <a:r>
              <a:rPr lang="en-GB" sz="1400" dirty="0">
                <a:latin typeface="Arial" panose="020B0604020202020204" pitchFamily="34" charset="0"/>
                <a:cs typeface="Arial" panose="020B0604020202020204" pitchFamily="34" charset="0"/>
              </a:rPr>
              <a:t>Al Wakra Municipality: 1 school</a:t>
            </a:r>
          </a:p>
          <a:p>
            <a:pPr marL="342900" indent="-342900">
              <a:lnSpc>
                <a:spcPct val="150000"/>
              </a:lnSpc>
              <a:buFont typeface="+mj-lt"/>
              <a:buAutoNum type="arabicPeriod"/>
            </a:pPr>
            <a:r>
              <a:rPr lang="en-GB" sz="1400" dirty="0">
                <a:solidFill>
                  <a:srgbClr val="000000"/>
                </a:solidFill>
                <a:latin typeface="Arial" panose="020B0604020202020204" pitchFamily="34" charset="0"/>
                <a:ea typeface="SimSun" panose="02010600030101010101" pitchFamily="2" charset="-122"/>
                <a:cs typeface="Arial" panose="020B0604020202020204" pitchFamily="34" charset="0"/>
              </a:rPr>
              <a:t>Al Sheehaniya Municipality: 1 school</a:t>
            </a:r>
            <a:endParaRPr lang="en-GB" sz="1400" dirty="0">
              <a:latin typeface="Arial" panose="020B0604020202020204" pitchFamily="34" charset="0"/>
              <a:cs typeface="Arial" panose="020B0604020202020204" pitchFamily="34" charset="0"/>
            </a:endParaRPr>
          </a:p>
          <a:p>
            <a:endParaRPr lang="en-GB" dirty="0"/>
          </a:p>
        </p:txBody>
      </p:sp>
      <p:grpSp>
        <p:nvGrpSpPr>
          <p:cNvPr id="2" name="Group 1">
            <a:extLst>
              <a:ext uri="{FF2B5EF4-FFF2-40B4-BE49-F238E27FC236}">
                <a16:creationId xmlns:a16="http://schemas.microsoft.com/office/drawing/2014/main" id="{95B62BAB-C509-4B69-927A-2DE32AB7C251}"/>
              </a:ext>
            </a:extLst>
          </p:cNvPr>
          <p:cNvGrpSpPr/>
          <p:nvPr/>
        </p:nvGrpSpPr>
        <p:grpSpPr>
          <a:xfrm>
            <a:off x="1227004" y="1652620"/>
            <a:ext cx="5453129" cy="5397660"/>
            <a:chOff x="312568" y="1599577"/>
            <a:chExt cx="6367566" cy="5867400"/>
          </a:xfrm>
        </p:grpSpPr>
        <p:pic>
          <p:nvPicPr>
            <p:cNvPr id="210" name="Content Placeholder 3">
              <a:extLst>
                <a:ext uri="{FF2B5EF4-FFF2-40B4-BE49-F238E27FC236}">
                  <a16:creationId xmlns:a16="http://schemas.microsoft.com/office/drawing/2014/main" id="{FF32EBE4-F550-4088-A579-B23AAB4F8FB4}"/>
                </a:ext>
              </a:extLst>
            </p:cNvPr>
            <p:cNvPicPr>
              <a:picLocks noChangeAspect="1"/>
            </p:cNvPicPr>
            <p:nvPr/>
          </p:nvPicPr>
          <p:blipFill>
            <a:blip r:embed="rId2"/>
            <a:stretch>
              <a:fillRect/>
            </a:stretch>
          </p:blipFill>
          <p:spPr>
            <a:xfrm>
              <a:off x="312568" y="1599577"/>
              <a:ext cx="6367566" cy="5867400"/>
            </a:xfrm>
            <a:prstGeom prst="rect">
              <a:avLst/>
            </a:prstGeom>
          </p:spPr>
        </p:pic>
        <p:sp>
          <p:nvSpPr>
            <p:cNvPr id="223" name="Oval 222">
              <a:extLst>
                <a:ext uri="{FF2B5EF4-FFF2-40B4-BE49-F238E27FC236}">
                  <a16:creationId xmlns:a16="http://schemas.microsoft.com/office/drawing/2014/main" id="{FCEF8671-06AC-4D7C-B171-E0AC4CB89989}"/>
                </a:ext>
              </a:extLst>
            </p:cNvPr>
            <p:cNvSpPr/>
            <p:nvPr/>
          </p:nvSpPr>
          <p:spPr>
            <a:xfrm>
              <a:off x="5739221" y="4871894"/>
              <a:ext cx="120650" cy="95250"/>
            </a:xfrm>
            <a:prstGeom prst="ellipse">
              <a:avLst/>
            </a:prstGeom>
            <a:solidFill>
              <a:schemeClr val="accent1"/>
            </a:solid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4" name="Oval 223">
              <a:extLst>
                <a:ext uri="{FF2B5EF4-FFF2-40B4-BE49-F238E27FC236}">
                  <a16:creationId xmlns:a16="http://schemas.microsoft.com/office/drawing/2014/main" id="{989207A1-D92B-4337-B1E2-8B3866BB3DA2}"/>
                </a:ext>
              </a:extLst>
            </p:cNvPr>
            <p:cNvSpPr/>
            <p:nvPr/>
          </p:nvSpPr>
          <p:spPr>
            <a:xfrm>
              <a:off x="5618571" y="4919519"/>
              <a:ext cx="120650" cy="95250"/>
            </a:xfrm>
            <a:prstGeom prst="ellipse">
              <a:avLst/>
            </a:prstGeom>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5" name="Oval 224">
              <a:extLst>
                <a:ext uri="{FF2B5EF4-FFF2-40B4-BE49-F238E27FC236}">
                  <a16:creationId xmlns:a16="http://schemas.microsoft.com/office/drawing/2014/main" id="{2C5FD23F-4CD8-4FB0-81AE-8D8A1E45DCE1}"/>
                </a:ext>
              </a:extLst>
            </p:cNvPr>
            <p:cNvSpPr/>
            <p:nvPr/>
          </p:nvSpPr>
          <p:spPr>
            <a:xfrm>
              <a:off x="5368117" y="4957619"/>
              <a:ext cx="120650" cy="95250"/>
            </a:xfrm>
            <a:prstGeom prst="ellipse">
              <a:avLst/>
            </a:prstGeom>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6" name="Rectangle: Rounded Corners 225">
              <a:extLst>
                <a:ext uri="{FF2B5EF4-FFF2-40B4-BE49-F238E27FC236}">
                  <a16:creationId xmlns:a16="http://schemas.microsoft.com/office/drawing/2014/main" id="{9DE3F603-9F53-4927-A8F1-EA05B9136186}"/>
                </a:ext>
              </a:extLst>
            </p:cNvPr>
            <p:cNvSpPr/>
            <p:nvPr/>
          </p:nvSpPr>
          <p:spPr>
            <a:xfrm>
              <a:off x="5799546" y="4350290"/>
              <a:ext cx="742208" cy="311150"/>
            </a:xfrm>
            <a:prstGeom prst="roundRect">
              <a:avLst/>
            </a:prstGeom>
            <a:solidFill>
              <a:schemeClr val="bg1"/>
            </a:solidFill>
            <a:ln w="19050">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b="1" dirty="0">
                  <a:solidFill>
                    <a:schemeClr val="tx1"/>
                  </a:solidFill>
                </a:rPr>
                <a:t>Site 12</a:t>
              </a:r>
            </a:p>
          </p:txBody>
        </p:sp>
        <p:cxnSp>
          <p:nvCxnSpPr>
            <p:cNvPr id="227" name="Straight Arrow Connector 226">
              <a:extLst>
                <a:ext uri="{FF2B5EF4-FFF2-40B4-BE49-F238E27FC236}">
                  <a16:creationId xmlns:a16="http://schemas.microsoft.com/office/drawing/2014/main" id="{7076602A-1EA1-4466-942C-38AF994F1677}"/>
                </a:ext>
              </a:extLst>
            </p:cNvPr>
            <p:cNvCxnSpPr>
              <a:cxnSpLocks/>
            </p:cNvCxnSpPr>
            <p:nvPr/>
          </p:nvCxnSpPr>
          <p:spPr>
            <a:xfrm flipH="1">
              <a:off x="5848759" y="4670851"/>
              <a:ext cx="321891" cy="211589"/>
            </a:xfrm>
            <a:prstGeom prst="straightConnector1">
              <a:avLst/>
            </a:prstGeom>
            <a:ln w="190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228" name="Rectangle: Rounded Corners 227">
              <a:extLst>
                <a:ext uri="{FF2B5EF4-FFF2-40B4-BE49-F238E27FC236}">
                  <a16:creationId xmlns:a16="http://schemas.microsoft.com/office/drawing/2014/main" id="{A0F3CEE4-BB89-4855-BD5E-141F6FC66BF6}"/>
                </a:ext>
              </a:extLst>
            </p:cNvPr>
            <p:cNvSpPr/>
            <p:nvPr/>
          </p:nvSpPr>
          <p:spPr>
            <a:xfrm>
              <a:off x="4259940" y="6058413"/>
              <a:ext cx="742208" cy="311150"/>
            </a:xfrm>
            <a:prstGeom prst="roundRect">
              <a:avLst/>
            </a:prstGeom>
            <a:solidFill>
              <a:schemeClr val="bg1"/>
            </a:solidFill>
            <a:ln w="19050">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b="1" dirty="0">
                  <a:solidFill>
                    <a:schemeClr val="tx1"/>
                  </a:solidFill>
                </a:rPr>
                <a:t>Site 11</a:t>
              </a:r>
            </a:p>
          </p:txBody>
        </p:sp>
        <p:cxnSp>
          <p:nvCxnSpPr>
            <p:cNvPr id="229" name="Straight Arrow Connector 228">
              <a:extLst>
                <a:ext uri="{FF2B5EF4-FFF2-40B4-BE49-F238E27FC236}">
                  <a16:creationId xmlns:a16="http://schemas.microsoft.com/office/drawing/2014/main" id="{5133D661-6D8C-4B4C-AA4E-A398EB837487}"/>
                </a:ext>
              </a:extLst>
            </p:cNvPr>
            <p:cNvCxnSpPr>
              <a:cxnSpLocks/>
              <a:stCxn id="228" idx="0"/>
              <a:endCxn id="225" idx="3"/>
            </p:cNvCxnSpPr>
            <p:nvPr/>
          </p:nvCxnSpPr>
          <p:spPr>
            <a:xfrm flipV="1">
              <a:off x="4631044" y="5038920"/>
              <a:ext cx="754742" cy="1019493"/>
            </a:xfrm>
            <a:prstGeom prst="straightConnector1">
              <a:avLst/>
            </a:prstGeom>
            <a:ln w="190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30" name="Straight Arrow Connector 229">
              <a:extLst>
                <a:ext uri="{FF2B5EF4-FFF2-40B4-BE49-F238E27FC236}">
                  <a16:creationId xmlns:a16="http://schemas.microsoft.com/office/drawing/2014/main" id="{5AEF776C-82BA-4B3A-853F-483AF55D9776}"/>
                </a:ext>
              </a:extLst>
            </p:cNvPr>
            <p:cNvCxnSpPr>
              <a:cxnSpLocks/>
            </p:cNvCxnSpPr>
            <p:nvPr/>
          </p:nvCxnSpPr>
          <p:spPr>
            <a:xfrm flipH="1" flipV="1">
              <a:off x="5716270" y="5003994"/>
              <a:ext cx="568036" cy="502418"/>
            </a:xfrm>
            <a:prstGeom prst="straightConnector1">
              <a:avLst/>
            </a:prstGeom>
            <a:ln w="190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231" name="Rectangle: Rounded Corners 230">
              <a:extLst>
                <a:ext uri="{FF2B5EF4-FFF2-40B4-BE49-F238E27FC236}">
                  <a16:creationId xmlns:a16="http://schemas.microsoft.com/office/drawing/2014/main" id="{A83C1AE9-9B61-4134-9704-87BFD89C8467}"/>
                </a:ext>
              </a:extLst>
            </p:cNvPr>
            <p:cNvSpPr/>
            <p:nvPr/>
          </p:nvSpPr>
          <p:spPr>
            <a:xfrm>
              <a:off x="5913202" y="5524078"/>
              <a:ext cx="742208" cy="311150"/>
            </a:xfrm>
            <a:prstGeom prst="roundRect">
              <a:avLst/>
            </a:prstGeom>
            <a:solidFill>
              <a:schemeClr val="bg1"/>
            </a:solidFill>
            <a:ln w="19050">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b="1" dirty="0">
                  <a:solidFill>
                    <a:schemeClr val="tx1"/>
                  </a:solidFill>
                </a:rPr>
                <a:t>Site 7</a:t>
              </a:r>
            </a:p>
          </p:txBody>
        </p:sp>
        <p:sp>
          <p:nvSpPr>
            <p:cNvPr id="232" name="Oval 231">
              <a:extLst>
                <a:ext uri="{FF2B5EF4-FFF2-40B4-BE49-F238E27FC236}">
                  <a16:creationId xmlns:a16="http://schemas.microsoft.com/office/drawing/2014/main" id="{9EB55497-014E-4DF3-80E6-0215E94170F1}"/>
                </a:ext>
              </a:extLst>
            </p:cNvPr>
            <p:cNvSpPr/>
            <p:nvPr/>
          </p:nvSpPr>
          <p:spPr>
            <a:xfrm>
              <a:off x="3496351" y="4641023"/>
              <a:ext cx="120650" cy="95250"/>
            </a:xfrm>
            <a:prstGeom prst="ellipse">
              <a:avLst/>
            </a:prstGeom>
            <a:solidFill>
              <a:schemeClr val="accent1"/>
            </a:solid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233" name="Straight Arrow Connector 232">
              <a:extLst>
                <a:ext uri="{FF2B5EF4-FFF2-40B4-BE49-F238E27FC236}">
                  <a16:creationId xmlns:a16="http://schemas.microsoft.com/office/drawing/2014/main" id="{CCB83C57-CF03-43BA-9B06-8B2218212B43}"/>
                </a:ext>
              </a:extLst>
            </p:cNvPr>
            <p:cNvCxnSpPr>
              <a:cxnSpLocks/>
            </p:cNvCxnSpPr>
            <p:nvPr/>
          </p:nvCxnSpPr>
          <p:spPr>
            <a:xfrm flipV="1">
              <a:off x="3366547" y="4730150"/>
              <a:ext cx="153720" cy="304580"/>
            </a:xfrm>
            <a:prstGeom prst="straightConnector1">
              <a:avLst/>
            </a:prstGeom>
            <a:ln w="190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234" name="Rectangle: Rounded Corners 233">
              <a:extLst>
                <a:ext uri="{FF2B5EF4-FFF2-40B4-BE49-F238E27FC236}">
                  <a16:creationId xmlns:a16="http://schemas.microsoft.com/office/drawing/2014/main" id="{56D23A56-DAA1-46EA-8380-09C1106872E7}"/>
                </a:ext>
              </a:extLst>
            </p:cNvPr>
            <p:cNvSpPr/>
            <p:nvPr/>
          </p:nvSpPr>
          <p:spPr>
            <a:xfrm>
              <a:off x="2979197" y="5034730"/>
              <a:ext cx="742208" cy="311150"/>
            </a:xfrm>
            <a:prstGeom prst="roundRect">
              <a:avLst>
                <a:gd name="adj" fmla="val 16667"/>
              </a:avLst>
            </a:prstGeom>
            <a:solidFill>
              <a:schemeClr val="bg1"/>
            </a:solidFill>
            <a:ln w="19050">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b="1" dirty="0">
                  <a:solidFill>
                    <a:schemeClr val="tx1"/>
                  </a:solidFill>
                </a:rPr>
                <a:t>Site 1</a:t>
              </a:r>
            </a:p>
          </p:txBody>
        </p:sp>
        <p:sp>
          <p:nvSpPr>
            <p:cNvPr id="235" name="Oval 234">
              <a:extLst>
                <a:ext uri="{FF2B5EF4-FFF2-40B4-BE49-F238E27FC236}">
                  <a16:creationId xmlns:a16="http://schemas.microsoft.com/office/drawing/2014/main" id="{F84077F4-C0D5-46E7-8C01-1B5F8C72ECBB}"/>
                </a:ext>
              </a:extLst>
            </p:cNvPr>
            <p:cNvSpPr/>
            <p:nvPr/>
          </p:nvSpPr>
          <p:spPr>
            <a:xfrm>
              <a:off x="3616527" y="4430569"/>
              <a:ext cx="120650" cy="95250"/>
            </a:xfrm>
            <a:prstGeom prst="ellipse">
              <a:avLst/>
            </a:prstGeom>
            <a:solidFill>
              <a:schemeClr val="accent1"/>
            </a:solid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6" name="Rectangle: Rounded Corners 235">
              <a:extLst>
                <a:ext uri="{FF2B5EF4-FFF2-40B4-BE49-F238E27FC236}">
                  <a16:creationId xmlns:a16="http://schemas.microsoft.com/office/drawing/2014/main" id="{A917FD00-51AF-4535-9D58-27DD75B8A9B1}"/>
                </a:ext>
              </a:extLst>
            </p:cNvPr>
            <p:cNvSpPr/>
            <p:nvPr/>
          </p:nvSpPr>
          <p:spPr>
            <a:xfrm>
              <a:off x="1842666" y="4071907"/>
              <a:ext cx="742208" cy="311150"/>
            </a:xfrm>
            <a:prstGeom prst="roundRect">
              <a:avLst/>
            </a:prstGeom>
            <a:solidFill>
              <a:schemeClr val="bg1"/>
            </a:solidFill>
            <a:ln w="19050">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b="1" dirty="0">
                  <a:solidFill>
                    <a:schemeClr val="tx1"/>
                  </a:solidFill>
                </a:rPr>
                <a:t>Site 2</a:t>
              </a:r>
            </a:p>
          </p:txBody>
        </p:sp>
        <p:cxnSp>
          <p:nvCxnSpPr>
            <p:cNvPr id="237" name="Straight Arrow Connector 236">
              <a:extLst>
                <a:ext uri="{FF2B5EF4-FFF2-40B4-BE49-F238E27FC236}">
                  <a16:creationId xmlns:a16="http://schemas.microsoft.com/office/drawing/2014/main" id="{1E35F6AC-CE13-4904-9D5C-8C0B54DDA8F5}"/>
                </a:ext>
              </a:extLst>
            </p:cNvPr>
            <p:cNvCxnSpPr>
              <a:cxnSpLocks/>
              <a:stCxn id="236" idx="3"/>
              <a:endCxn id="235" idx="2"/>
            </p:cNvCxnSpPr>
            <p:nvPr/>
          </p:nvCxnSpPr>
          <p:spPr>
            <a:xfrm>
              <a:off x="2584874" y="4227482"/>
              <a:ext cx="1031653" cy="250712"/>
            </a:xfrm>
            <a:prstGeom prst="straightConnector1">
              <a:avLst/>
            </a:prstGeom>
            <a:ln w="190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238" name="Oval 237">
              <a:extLst>
                <a:ext uri="{FF2B5EF4-FFF2-40B4-BE49-F238E27FC236}">
                  <a16:creationId xmlns:a16="http://schemas.microsoft.com/office/drawing/2014/main" id="{5C97A21E-D87A-4D91-BABD-2167D3179E18}"/>
                </a:ext>
              </a:extLst>
            </p:cNvPr>
            <p:cNvSpPr/>
            <p:nvPr/>
          </p:nvSpPr>
          <p:spPr>
            <a:xfrm>
              <a:off x="4064676" y="3388150"/>
              <a:ext cx="120650" cy="95250"/>
            </a:xfrm>
            <a:prstGeom prst="ellipse">
              <a:avLst/>
            </a:prstGeom>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9" name="Rectangle: Rounded Corners 238">
              <a:extLst>
                <a:ext uri="{FF2B5EF4-FFF2-40B4-BE49-F238E27FC236}">
                  <a16:creationId xmlns:a16="http://schemas.microsoft.com/office/drawing/2014/main" id="{B4F58863-4309-48BA-B423-3B75F92DE7D7}"/>
                </a:ext>
              </a:extLst>
            </p:cNvPr>
            <p:cNvSpPr/>
            <p:nvPr/>
          </p:nvSpPr>
          <p:spPr>
            <a:xfrm>
              <a:off x="2995443" y="3280200"/>
              <a:ext cx="742208" cy="311150"/>
            </a:xfrm>
            <a:prstGeom prst="roundRect">
              <a:avLst/>
            </a:prstGeom>
            <a:solidFill>
              <a:schemeClr val="bg1"/>
            </a:solid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b="1" dirty="0">
                  <a:solidFill>
                    <a:schemeClr val="tx1"/>
                  </a:solidFill>
                </a:rPr>
                <a:t>Site 3</a:t>
              </a:r>
            </a:p>
          </p:txBody>
        </p:sp>
        <p:cxnSp>
          <p:nvCxnSpPr>
            <p:cNvPr id="240" name="Straight Arrow Connector 239">
              <a:extLst>
                <a:ext uri="{FF2B5EF4-FFF2-40B4-BE49-F238E27FC236}">
                  <a16:creationId xmlns:a16="http://schemas.microsoft.com/office/drawing/2014/main" id="{FC55E830-BBF6-4F74-8286-2DC9AF329C22}"/>
                </a:ext>
              </a:extLst>
            </p:cNvPr>
            <p:cNvCxnSpPr>
              <a:cxnSpLocks/>
            </p:cNvCxnSpPr>
            <p:nvPr/>
          </p:nvCxnSpPr>
          <p:spPr>
            <a:xfrm flipV="1">
              <a:off x="3751671" y="3431633"/>
              <a:ext cx="313005" cy="5161"/>
            </a:xfrm>
            <a:prstGeom prst="straightConnector1">
              <a:avLst/>
            </a:prstGeom>
            <a:ln w="190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241" name="Oval 240">
              <a:extLst>
                <a:ext uri="{FF2B5EF4-FFF2-40B4-BE49-F238E27FC236}">
                  <a16:creationId xmlns:a16="http://schemas.microsoft.com/office/drawing/2014/main" id="{D221A2EE-7346-4104-890E-C0F27568A437}"/>
                </a:ext>
              </a:extLst>
            </p:cNvPr>
            <p:cNvSpPr/>
            <p:nvPr/>
          </p:nvSpPr>
          <p:spPr>
            <a:xfrm>
              <a:off x="4212553" y="4743307"/>
              <a:ext cx="120650" cy="95250"/>
            </a:xfrm>
            <a:prstGeom prst="ellipse">
              <a:avLst/>
            </a:prstGeom>
            <a:solidFill>
              <a:schemeClr val="accent1"/>
            </a:solid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242" name="Straight Arrow Connector 241">
              <a:extLst>
                <a:ext uri="{FF2B5EF4-FFF2-40B4-BE49-F238E27FC236}">
                  <a16:creationId xmlns:a16="http://schemas.microsoft.com/office/drawing/2014/main" id="{CB983986-FE4A-42BB-BA6C-E266E4C47FDC}"/>
                </a:ext>
              </a:extLst>
            </p:cNvPr>
            <p:cNvCxnSpPr>
              <a:cxnSpLocks/>
              <a:stCxn id="243" idx="0"/>
            </p:cNvCxnSpPr>
            <p:nvPr/>
          </p:nvCxnSpPr>
          <p:spPr>
            <a:xfrm flipV="1">
              <a:off x="3814222" y="4812225"/>
              <a:ext cx="421651" cy="709544"/>
            </a:xfrm>
            <a:prstGeom prst="straightConnector1">
              <a:avLst/>
            </a:prstGeom>
            <a:ln w="190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243" name="Rectangle: Rounded Corners 242">
              <a:extLst>
                <a:ext uri="{FF2B5EF4-FFF2-40B4-BE49-F238E27FC236}">
                  <a16:creationId xmlns:a16="http://schemas.microsoft.com/office/drawing/2014/main" id="{60FCB9DD-B0E8-4B24-BDEC-7AD73F40A442}"/>
                </a:ext>
              </a:extLst>
            </p:cNvPr>
            <p:cNvSpPr/>
            <p:nvPr/>
          </p:nvSpPr>
          <p:spPr>
            <a:xfrm>
              <a:off x="3443118" y="5521769"/>
              <a:ext cx="742208" cy="311150"/>
            </a:xfrm>
            <a:prstGeom prst="roundRect">
              <a:avLst/>
            </a:prstGeom>
            <a:solidFill>
              <a:schemeClr val="bg1"/>
            </a:solid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b="1" dirty="0">
                  <a:solidFill>
                    <a:schemeClr val="tx1"/>
                  </a:solidFill>
                </a:rPr>
                <a:t>Site 4</a:t>
              </a:r>
            </a:p>
          </p:txBody>
        </p:sp>
        <p:sp>
          <p:nvSpPr>
            <p:cNvPr id="244" name="Oval 243">
              <a:extLst>
                <a:ext uri="{FF2B5EF4-FFF2-40B4-BE49-F238E27FC236}">
                  <a16:creationId xmlns:a16="http://schemas.microsoft.com/office/drawing/2014/main" id="{99D1166B-2B22-43E8-8293-C131C06DE76D}"/>
                </a:ext>
              </a:extLst>
            </p:cNvPr>
            <p:cNvSpPr/>
            <p:nvPr/>
          </p:nvSpPr>
          <p:spPr>
            <a:xfrm>
              <a:off x="3690888" y="4298130"/>
              <a:ext cx="120650" cy="95250"/>
            </a:xfrm>
            <a:prstGeom prst="ellipse">
              <a:avLst/>
            </a:prstGeom>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5" name="Rectangle: Rounded Corners 244">
              <a:extLst>
                <a:ext uri="{FF2B5EF4-FFF2-40B4-BE49-F238E27FC236}">
                  <a16:creationId xmlns:a16="http://schemas.microsoft.com/office/drawing/2014/main" id="{98B4743E-A8B8-4A17-9976-7A8D67E81167}"/>
                </a:ext>
              </a:extLst>
            </p:cNvPr>
            <p:cNvSpPr/>
            <p:nvPr/>
          </p:nvSpPr>
          <p:spPr>
            <a:xfrm>
              <a:off x="2574947" y="3753382"/>
              <a:ext cx="742208" cy="311150"/>
            </a:xfrm>
            <a:prstGeom prst="roundRect">
              <a:avLst/>
            </a:prstGeom>
            <a:solidFill>
              <a:schemeClr val="bg1"/>
            </a:solid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b="1" dirty="0">
                  <a:solidFill>
                    <a:schemeClr val="tx1"/>
                  </a:solidFill>
                </a:rPr>
                <a:t>Site 5</a:t>
              </a:r>
            </a:p>
          </p:txBody>
        </p:sp>
        <p:cxnSp>
          <p:nvCxnSpPr>
            <p:cNvPr id="246" name="Straight Arrow Connector 245">
              <a:extLst>
                <a:ext uri="{FF2B5EF4-FFF2-40B4-BE49-F238E27FC236}">
                  <a16:creationId xmlns:a16="http://schemas.microsoft.com/office/drawing/2014/main" id="{E43529C2-7346-489F-8E6B-92206FD42DB9}"/>
                </a:ext>
              </a:extLst>
            </p:cNvPr>
            <p:cNvCxnSpPr>
              <a:cxnSpLocks/>
            </p:cNvCxnSpPr>
            <p:nvPr/>
          </p:nvCxnSpPr>
          <p:spPr>
            <a:xfrm>
              <a:off x="3317155" y="4044646"/>
              <a:ext cx="398912" cy="285227"/>
            </a:xfrm>
            <a:prstGeom prst="straightConnector1">
              <a:avLst/>
            </a:prstGeom>
            <a:ln w="190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247" name="Oval 246">
              <a:extLst>
                <a:ext uri="{FF2B5EF4-FFF2-40B4-BE49-F238E27FC236}">
                  <a16:creationId xmlns:a16="http://schemas.microsoft.com/office/drawing/2014/main" id="{AD8A4B26-31C8-4626-B1FF-EAACBB6EBAA5}"/>
                </a:ext>
              </a:extLst>
            </p:cNvPr>
            <p:cNvSpPr/>
            <p:nvPr/>
          </p:nvSpPr>
          <p:spPr>
            <a:xfrm>
              <a:off x="4521504" y="4206048"/>
              <a:ext cx="120650" cy="95250"/>
            </a:xfrm>
            <a:prstGeom prst="ellipse">
              <a:avLst/>
            </a:prstGeom>
            <a:solidFill>
              <a:schemeClr val="accent1"/>
            </a:solid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8" name="Rectangle: Rounded Corners 247">
              <a:extLst>
                <a:ext uri="{FF2B5EF4-FFF2-40B4-BE49-F238E27FC236}">
                  <a16:creationId xmlns:a16="http://schemas.microsoft.com/office/drawing/2014/main" id="{9A6AEBCF-7279-4BF3-B955-09B95AEBDAB8}"/>
                </a:ext>
              </a:extLst>
            </p:cNvPr>
            <p:cNvSpPr/>
            <p:nvPr/>
          </p:nvSpPr>
          <p:spPr>
            <a:xfrm>
              <a:off x="5444688" y="3388150"/>
              <a:ext cx="742208" cy="311150"/>
            </a:xfrm>
            <a:prstGeom prst="roundRect">
              <a:avLst/>
            </a:prstGeom>
            <a:solidFill>
              <a:schemeClr val="bg1"/>
            </a:solid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b="1" dirty="0">
                  <a:solidFill>
                    <a:schemeClr val="tx1"/>
                  </a:solidFill>
                </a:rPr>
                <a:t>Site 6</a:t>
              </a:r>
            </a:p>
          </p:txBody>
        </p:sp>
        <p:cxnSp>
          <p:nvCxnSpPr>
            <p:cNvPr id="249" name="Straight Arrow Connector 248">
              <a:extLst>
                <a:ext uri="{FF2B5EF4-FFF2-40B4-BE49-F238E27FC236}">
                  <a16:creationId xmlns:a16="http://schemas.microsoft.com/office/drawing/2014/main" id="{0DA6A061-ADCD-4A3B-8221-022AAD274198}"/>
                </a:ext>
              </a:extLst>
            </p:cNvPr>
            <p:cNvCxnSpPr>
              <a:cxnSpLocks/>
              <a:stCxn id="248" idx="1"/>
            </p:cNvCxnSpPr>
            <p:nvPr/>
          </p:nvCxnSpPr>
          <p:spPr>
            <a:xfrm flipH="1">
              <a:off x="4631044" y="3543725"/>
              <a:ext cx="813644" cy="672869"/>
            </a:xfrm>
            <a:prstGeom prst="straightConnector1">
              <a:avLst/>
            </a:prstGeom>
            <a:ln w="190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250" name="Oval 249">
              <a:extLst>
                <a:ext uri="{FF2B5EF4-FFF2-40B4-BE49-F238E27FC236}">
                  <a16:creationId xmlns:a16="http://schemas.microsoft.com/office/drawing/2014/main" id="{67473003-8EC1-4847-9410-534556730854}"/>
                </a:ext>
              </a:extLst>
            </p:cNvPr>
            <p:cNvSpPr/>
            <p:nvPr/>
          </p:nvSpPr>
          <p:spPr>
            <a:xfrm>
              <a:off x="4083576" y="4629031"/>
              <a:ext cx="120650" cy="95250"/>
            </a:xfrm>
            <a:prstGeom prst="ellipse">
              <a:avLst/>
            </a:prstGeom>
            <a:solidFill>
              <a:schemeClr val="accent1"/>
            </a:solid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1" name="Rectangle: Rounded Corners 250">
              <a:extLst>
                <a:ext uri="{FF2B5EF4-FFF2-40B4-BE49-F238E27FC236}">
                  <a16:creationId xmlns:a16="http://schemas.microsoft.com/office/drawing/2014/main" id="{893DF9DB-337C-4A05-A992-F3DDA74190A0}"/>
                </a:ext>
              </a:extLst>
            </p:cNvPr>
            <p:cNvSpPr/>
            <p:nvPr/>
          </p:nvSpPr>
          <p:spPr>
            <a:xfrm>
              <a:off x="5345166" y="2801853"/>
              <a:ext cx="742208" cy="311150"/>
            </a:xfrm>
            <a:prstGeom prst="roundRect">
              <a:avLst/>
            </a:prstGeom>
            <a:solidFill>
              <a:schemeClr val="bg1"/>
            </a:solid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b="1" dirty="0">
                  <a:solidFill>
                    <a:schemeClr val="tx1"/>
                  </a:solidFill>
                </a:rPr>
                <a:t>Site 8</a:t>
              </a:r>
            </a:p>
          </p:txBody>
        </p:sp>
        <p:cxnSp>
          <p:nvCxnSpPr>
            <p:cNvPr id="252" name="Straight Arrow Connector 251">
              <a:extLst>
                <a:ext uri="{FF2B5EF4-FFF2-40B4-BE49-F238E27FC236}">
                  <a16:creationId xmlns:a16="http://schemas.microsoft.com/office/drawing/2014/main" id="{303C386B-A81F-47D1-8F2B-C176076E3CA3}"/>
                </a:ext>
              </a:extLst>
            </p:cNvPr>
            <p:cNvCxnSpPr>
              <a:cxnSpLocks/>
              <a:endCxn id="250" idx="7"/>
            </p:cNvCxnSpPr>
            <p:nvPr/>
          </p:nvCxnSpPr>
          <p:spPr>
            <a:xfrm flipH="1">
              <a:off x="4186557" y="2953859"/>
              <a:ext cx="1164064" cy="1689121"/>
            </a:xfrm>
            <a:prstGeom prst="straightConnector1">
              <a:avLst/>
            </a:prstGeom>
            <a:ln w="190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253" name="Oval 252">
              <a:extLst>
                <a:ext uri="{FF2B5EF4-FFF2-40B4-BE49-F238E27FC236}">
                  <a16:creationId xmlns:a16="http://schemas.microsoft.com/office/drawing/2014/main" id="{CDD1BF27-CA04-4671-926D-85FC2F5FC4A8}"/>
                </a:ext>
              </a:extLst>
            </p:cNvPr>
            <p:cNvSpPr/>
            <p:nvPr/>
          </p:nvSpPr>
          <p:spPr>
            <a:xfrm>
              <a:off x="5675614" y="5481488"/>
              <a:ext cx="120650" cy="95250"/>
            </a:xfrm>
            <a:prstGeom prst="ellipse">
              <a:avLst/>
            </a:prstGeom>
            <a:solidFill>
              <a:schemeClr val="accent1"/>
            </a:solid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254" name="Straight Arrow Connector 253">
              <a:extLst>
                <a:ext uri="{FF2B5EF4-FFF2-40B4-BE49-F238E27FC236}">
                  <a16:creationId xmlns:a16="http://schemas.microsoft.com/office/drawing/2014/main" id="{A3A71247-6277-426F-879B-782D266EF6EA}"/>
                </a:ext>
              </a:extLst>
            </p:cNvPr>
            <p:cNvCxnSpPr>
              <a:cxnSpLocks/>
              <a:stCxn id="255" idx="0"/>
            </p:cNvCxnSpPr>
            <p:nvPr/>
          </p:nvCxnSpPr>
          <p:spPr>
            <a:xfrm flipH="1" flipV="1">
              <a:off x="5735940" y="5576738"/>
              <a:ext cx="180974" cy="1021442"/>
            </a:xfrm>
            <a:prstGeom prst="straightConnector1">
              <a:avLst/>
            </a:prstGeom>
            <a:ln w="190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255" name="Rectangle: Rounded Corners 254">
              <a:extLst>
                <a:ext uri="{FF2B5EF4-FFF2-40B4-BE49-F238E27FC236}">
                  <a16:creationId xmlns:a16="http://schemas.microsoft.com/office/drawing/2014/main" id="{F328C04B-B533-4E3B-AF37-F5E988F205EA}"/>
                </a:ext>
              </a:extLst>
            </p:cNvPr>
            <p:cNvSpPr/>
            <p:nvPr/>
          </p:nvSpPr>
          <p:spPr>
            <a:xfrm>
              <a:off x="5545810" y="6598180"/>
              <a:ext cx="742208" cy="311150"/>
            </a:xfrm>
            <a:prstGeom prst="roundRect">
              <a:avLst/>
            </a:prstGeom>
            <a:solidFill>
              <a:schemeClr val="bg1"/>
            </a:solidFill>
            <a:ln w="19050">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b="1" dirty="0">
                  <a:solidFill>
                    <a:schemeClr val="tx1"/>
                  </a:solidFill>
                </a:rPr>
                <a:t>Site 9</a:t>
              </a:r>
            </a:p>
          </p:txBody>
        </p:sp>
        <p:sp>
          <p:nvSpPr>
            <p:cNvPr id="256" name="Oval 255">
              <a:extLst>
                <a:ext uri="{FF2B5EF4-FFF2-40B4-BE49-F238E27FC236}">
                  <a16:creationId xmlns:a16="http://schemas.microsoft.com/office/drawing/2014/main" id="{998A62DF-52DB-4512-98F6-CABF4D0C8B97}"/>
                </a:ext>
              </a:extLst>
            </p:cNvPr>
            <p:cNvSpPr/>
            <p:nvPr/>
          </p:nvSpPr>
          <p:spPr>
            <a:xfrm>
              <a:off x="1227005" y="4772456"/>
              <a:ext cx="120650" cy="95250"/>
            </a:xfrm>
            <a:prstGeom prst="ellipse">
              <a:avLst/>
            </a:prstGeom>
            <a:solidFill>
              <a:schemeClr val="accent1"/>
            </a:solid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257" name="Straight Arrow Connector 256">
              <a:extLst>
                <a:ext uri="{FF2B5EF4-FFF2-40B4-BE49-F238E27FC236}">
                  <a16:creationId xmlns:a16="http://schemas.microsoft.com/office/drawing/2014/main" id="{1416FF8F-8A18-46D8-9562-00AB6FDCF3DF}"/>
                </a:ext>
              </a:extLst>
            </p:cNvPr>
            <p:cNvCxnSpPr>
              <a:cxnSpLocks/>
            </p:cNvCxnSpPr>
            <p:nvPr/>
          </p:nvCxnSpPr>
          <p:spPr>
            <a:xfrm flipV="1">
              <a:off x="1097201" y="4861583"/>
              <a:ext cx="153720" cy="304580"/>
            </a:xfrm>
            <a:prstGeom prst="straightConnector1">
              <a:avLst/>
            </a:prstGeom>
            <a:ln w="190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258" name="Rectangle: Rounded Corners 257">
              <a:extLst>
                <a:ext uri="{FF2B5EF4-FFF2-40B4-BE49-F238E27FC236}">
                  <a16:creationId xmlns:a16="http://schemas.microsoft.com/office/drawing/2014/main" id="{44A79674-7B63-4518-87AD-1AAE62030C1B}"/>
                </a:ext>
              </a:extLst>
            </p:cNvPr>
            <p:cNvSpPr/>
            <p:nvPr/>
          </p:nvSpPr>
          <p:spPr>
            <a:xfrm>
              <a:off x="709851" y="5166163"/>
              <a:ext cx="742208" cy="311150"/>
            </a:xfrm>
            <a:prstGeom prst="roundRect">
              <a:avLst/>
            </a:prstGeom>
            <a:solidFill>
              <a:schemeClr val="bg1"/>
            </a:solidFill>
            <a:ln w="19050">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b="1" dirty="0">
                  <a:solidFill>
                    <a:schemeClr val="tx1"/>
                  </a:solidFill>
                </a:rPr>
                <a:t>Site 10</a:t>
              </a:r>
            </a:p>
          </p:txBody>
        </p:sp>
        <p:sp>
          <p:nvSpPr>
            <p:cNvPr id="261" name="Rectangle: Rounded Corners 260">
              <a:extLst>
                <a:ext uri="{FF2B5EF4-FFF2-40B4-BE49-F238E27FC236}">
                  <a16:creationId xmlns:a16="http://schemas.microsoft.com/office/drawing/2014/main" id="{D3516A23-988A-4189-8F92-0561CB0DC10A}"/>
                </a:ext>
              </a:extLst>
            </p:cNvPr>
            <p:cNvSpPr/>
            <p:nvPr/>
          </p:nvSpPr>
          <p:spPr>
            <a:xfrm>
              <a:off x="3282839" y="2021458"/>
              <a:ext cx="742208" cy="311150"/>
            </a:xfrm>
            <a:prstGeom prst="roundRect">
              <a:avLst>
                <a:gd name="adj" fmla="val 16667"/>
              </a:avLst>
            </a:prstGeom>
            <a:solidFill>
              <a:schemeClr val="bg1"/>
            </a:solidFill>
            <a:ln w="19050">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b="1" dirty="0">
                  <a:solidFill>
                    <a:schemeClr val="tx1"/>
                  </a:solidFill>
                </a:rPr>
                <a:t>Site 13 &amp; 14</a:t>
              </a:r>
            </a:p>
          </p:txBody>
        </p:sp>
        <p:cxnSp>
          <p:nvCxnSpPr>
            <p:cNvPr id="262" name="Straight Arrow Connector 261">
              <a:extLst>
                <a:ext uri="{FF2B5EF4-FFF2-40B4-BE49-F238E27FC236}">
                  <a16:creationId xmlns:a16="http://schemas.microsoft.com/office/drawing/2014/main" id="{AF8E829D-BD03-4A54-9000-00DC845144B9}"/>
                </a:ext>
              </a:extLst>
            </p:cNvPr>
            <p:cNvCxnSpPr>
              <a:cxnSpLocks/>
            </p:cNvCxnSpPr>
            <p:nvPr/>
          </p:nvCxnSpPr>
          <p:spPr>
            <a:xfrm flipV="1">
              <a:off x="4031606" y="1805410"/>
              <a:ext cx="241272" cy="230533"/>
            </a:xfrm>
            <a:prstGeom prst="straightConnector1">
              <a:avLst/>
            </a:prstGeom>
            <a:ln w="190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264" name="Oval 263">
              <a:extLst>
                <a:ext uri="{FF2B5EF4-FFF2-40B4-BE49-F238E27FC236}">
                  <a16:creationId xmlns:a16="http://schemas.microsoft.com/office/drawing/2014/main" id="{7EF23E8F-E9DE-431B-8685-AE27ECDE4370}"/>
                </a:ext>
              </a:extLst>
            </p:cNvPr>
            <p:cNvSpPr/>
            <p:nvPr/>
          </p:nvSpPr>
          <p:spPr>
            <a:xfrm>
              <a:off x="4235873" y="1671245"/>
              <a:ext cx="144567" cy="154671"/>
            </a:xfrm>
            <a:prstGeom prst="ellipse">
              <a:avLst/>
            </a:prstGeom>
            <a:solidFill>
              <a:schemeClr val="accent1"/>
            </a:solid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47" name="Title 1">
            <a:extLst>
              <a:ext uri="{FF2B5EF4-FFF2-40B4-BE49-F238E27FC236}">
                <a16:creationId xmlns:a16="http://schemas.microsoft.com/office/drawing/2014/main" id="{47BB476D-C64A-46A7-9482-2CB79EFDDA6B}"/>
              </a:ext>
            </a:extLst>
          </p:cNvPr>
          <p:cNvSpPr txBox="1">
            <a:spLocks/>
          </p:cNvSpPr>
          <p:nvPr/>
        </p:nvSpPr>
        <p:spPr>
          <a:xfrm>
            <a:off x="1140768" y="717630"/>
            <a:ext cx="8225482" cy="707681"/>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2200" kern="1200">
                <a:solidFill>
                  <a:schemeClr val="tx1"/>
                </a:solidFill>
                <a:latin typeface="Arial" panose="020B0604020202020204" pitchFamily="34" charset="0"/>
                <a:ea typeface="+mj-ea"/>
                <a:cs typeface="Arial" panose="020B0604020202020204" pitchFamily="34" charset="0"/>
              </a:defRPr>
            </a:lvl1pPr>
          </a:lstStyle>
          <a:p>
            <a:r>
              <a:rPr lang="en-GB" dirty="0"/>
              <a:t>Site Locations – 14 Sites</a:t>
            </a:r>
          </a:p>
        </p:txBody>
      </p:sp>
    </p:spTree>
    <p:extLst>
      <p:ext uri="{BB962C8B-B14F-4D97-AF65-F5344CB8AC3E}">
        <p14:creationId xmlns:p14="http://schemas.microsoft.com/office/powerpoint/2010/main" val="256899686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5E83C092-1ABE-4967-A1DD-F3D1E125F0B2}"/>
              </a:ext>
            </a:extLst>
          </p:cNvPr>
          <p:cNvSpPr>
            <a:spLocks noGrp="1"/>
          </p:cNvSpPr>
          <p:nvPr>
            <p:ph type="body" sz="quarter" idx="12"/>
          </p:nvPr>
        </p:nvSpPr>
        <p:spPr>
          <a:xfrm>
            <a:off x="2811600" y="3916800"/>
            <a:ext cx="4161816" cy="1468800"/>
          </a:xfrm>
        </p:spPr>
        <p:txBody>
          <a:bodyPr>
            <a:normAutofit/>
          </a:bodyPr>
          <a:lstStyle/>
          <a:p>
            <a:r>
              <a:rPr lang="en-GB" dirty="0"/>
              <a:t>Roles and Responsibilities</a:t>
            </a:r>
          </a:p>
        </p:txBody>
      </p:sp>
    </p:spTree>
    <p:extLst>
      <p:ext uri="{BB962C8B-B14F-4D97-AF65-F5344CB8AC3E}">
        <p14:creationId xmlns:p14="http://schemas.microsoft.com/office/powerpoint/2010/main" val="180493462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98B8BB-3385-42CB-9873-3DEB5D6D3372}"/>
              </a:ext>
            </a:extLst>
          </p:cNvPr>
          <p:cNvSpPr>
            <a:spLocks noGrp="1"/>
          </p:cNvSpPr>
          <p:nvPr>
            <p:ph type="title"/>
          </p:nvPr>
        </p:nvSpPr>
        <p:spPr>
          <a:xfrm>
            <a:off x="1140768" y="730247"/>
            <a:ext cx="7589662" cy="707681"/>
          </a:xfrm>
        </p:spPr>
        <p:txBody>
          <a:bodyPr>
            <a:noAutofit/>
          </a:bodyPr>
          <a:lstStyle/>
          <a:p>
            <a:r>
              <a:rPr lang="en-GB" dirty="0"/>
              <a:t>The Private Sector is responsible for the Design, Build, Finance, Operate, Maintain and Transfer (DBFOMT) </a:t>
            </a:r>
          </a:p>
        </p:txBody>
      </p:sp>
      <p:sp>
        <p:nvSpPr>
          <p:cNvPr id="3" name="Slide Number Placeholder 2">
            <a:extLst>
              <a:ext uri="{FF2B5EF4-FFF2-40B4-BE49-F238E27FC236}">
                <a16:creationId xmlns:a16="http://schemas.microsoft.com/office/drawing/2014/main" id="{A5B65608-D43E-458A-8EB7-2C7B95A49043}"/>
              </a:ext>
            </a:extLst>
          </p:cNvPr>
          <p:cNvSpPr>
            <a:spLocks noGrp="1"/>
          </p:cNvSpPr>
          <p:nvPr>
            <p:ph type="sldNum" sz="quarter" idx="12"/>
          </p:nvPr>
        </p:nvSpPr>
        <p:spPr/>
        <p:txBody>
          <a:bodyPr/>
          <a:lstStyle/>
          <a:p>
            <a:fld id="{9AD10803-7FE1-45F7-884C-C0236A56194E}" type="slidenum">
              <a:rPr lang="en-GB" smtClean="0"/>
              <a:pPr/>
              <a:t>6</a:t>
            </a:fld>
            <a:endParaRPr lang="en-GB" dirty="0"/>
          </a:p>
        </p:txBody>
      </p:sp>
      <p:grpSp>
        <p:nvGrpSpPr>
          <p:cNvPr id="4" name="Group 3">
            <a:extLst>
              <a:ext uri="{FF2B5EF4-FFF2-40B4-BE49-F238E27FC236}">
                <a16:creationId xmlns:a16="http://schemas.microsoft.com/office/drawing/2014/main" id="{28D04F7F-DE7A-4C33-9650-DD6E087DF97B}"/>
              </a:ext>
            </a:extLst>
          </p:cNvPr>
          <p:cNvGrpSpPr/>
          <p:nvPr/>
        </p:nvGrpSpPr>
        <p:grpSpPr>
          <a:xfrm>
            <a:off x="1188524" y="1797968"/>
            <a:ext cx="6915790" cy="5430797"/>
            <a:chOff x="516797" y="2201884"/>
            <a:chExt cx="5744287" cy="5071632"/>
          </a:xfrm>
        </p:grpSpPr>
        <p:sp>
          <p:nvSpPr>
            <p:cNvPr id="5" name="Rectangle 4">
              <a:extLst>
                <a:ext uri="{FF2B5EF4-FFF2-40B4-BE49-F238E27FC236}">
                  <a16:creationId xmlns:a16="http://schemas.microsoft.com/office/drawing/2014/main" id="{F688EE8A-A63A-4E3D-951D-54B0005B1003}"/>
                </a:ext>
              </a:extLst>
            </p:cNvPr>
            <p:cNvSpPr/>
            <p:nvPr/>
          </p:nvSpPr>
          <p:spPr bwMode="ltGray">
            <a:xfrm>
              <a:off x="1034400" y="2420354"/>
              <a:ext cx="615677" cy="615677"/>
            </a:xfrm>
            <a:prstGeom prst="rect">
              <a:avLst/>
            </a:prstGeom>
            <a:solidFill>
              <a:srgbClr val="E3B7C1"/>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800" dirty="0" err="1">
                <a:solidFill>
                  <a:schemeClr val="bg1"/>
                </a:solidFill>
                <a:latin typeface="Arial" panose="020B0604020202020204" pitchFamily="34" charset="0"/>
                <a:cs typeface="Arial" panose="020B0604020202020204" pitchFamily="34" charset="0"/>
              </a:endParaRPr>
            </a:p>
          </p:txBody>
        </p:sp>
        <p:sp>
          <p:nvSpPr>
            <p:cNvPr id="6" name="Oval 35">
              <a:extLst>
                <a:ext uri="{FF2B5EF4-FFF2-40B4-BE49-F238E27FC236}">
                  <a16:creationId xmlns:a16="http://schemas.microsoft.com/office/drawing/2014/main" id="{945D5647-AF99-42CB-A9C2-18DF6C50E0E4}"/>
                </a:ext>
              </a:extLst>
            </p:cNvPr>
            <p:cNvSpPr/>
            <p:nvPr/>
          </p:nvSpPr>
          <p:spPr bwMode="ltGray">
            <a:xfrm>
              <a:off x="2633623" y="2418700"/>
              <a:ext cx="615677" cy="615677"/>
            </a:xfrm>
            <a:prstGeom prst="rect">
              <a:avLst/>
            </a:prstGeom>
            <a:solidFill>
              <a:srgbClr val="E3B7C1"/>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800" dirty="0" err="1">
                <a:solidFill>
                  <a:schemeClr val="bg1"/>
                </a:solidFill>
                <a:latin typeface="Arial" panose="020B0604020202020204" pitchFamily="34" charset="0"/>
                <a:cs typeface="Arial" panose="020B0604020202020204" pitchFamily="34" charset="0"/>
              </a:endParaRPr>
            </a:p>
          </p:txBody>
        </p:sp>
        <p:sp>
          <p:nvSpPr>
            <p:cNvPr id="10" name="Rectangle 10">
              <a:extLst>
                <a:ext uri="{FF2B5EF4-FFF2-40B4-BE49-F238E27FC236}">
                  <a16:creationId xmlns:a16="http://schemas.microsoft.com/office/drawing/2014/main" id="{65674C55-9CA6-4838-A008-9C1DB6E35803}"/>
                </a:ext>
              </a:extLst>
            </p:cNvPr>
            <p:cNvSpPr>
              <a:spLocks noChangeArrowheads="1"/>
            </p:cNvSpPr>
            <p:nvPr/>
          </p:nvSpPr>
          <p:spPr bwMode="auto">
            <a:xfrm>
              <a:off x="792832" y="3415311"/>
              <a:ext cx="1098813" cy="1264656"/>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p>
              <a:pPr lvl="0" defTabSz="914400" fontAlgn="auto">
                <a:spcBef>
                  <a:spcPts val="0"/>
                </a:spcBef>
                <a:spcAft>
                  <a:spcPts val="0"/>
                </a:spcAft>
                <a:defRPr/>
              </a:pPr>
              <a:r>
                <a:rPr lang="en-US" sz="1600" b="1" dirty="0">
                  <a:latin typeface="Arial" panose="020B0604020202020204" pitchFamily="34" charset="0"/>
                  <a:cs typeface="Arial" panose="020B0604020202020204" pitchFamily="34" charset="0"/>
                </a:rPr>
                <a:t>Design</a:t>
              </a:r>
            </a:p>
            <a:p>
              <a:pPr marL="171450" lvl="0" indent="-171450" defTabSz="914400" fontAlgn="auto">
                <a:spcBef>
                  <a:spcPts val="0"/>
                </a:spcBef>
                <a:spcAft>
                  <a:spcPts val="0"/>
                </a:spcAft>
                <a:buFont typeface="Arial" panose="020B0604020202020204" pitchFamily="34" charset="0"/>
                <a:buChar char="•"/>
                <a:defRPr/>
              </a:pPr>
              <a:r>
                <a:rPr lang="en-US" sz="1200" dirty="0">
                  <a:latin typeface="Arial" panose="020B0604020202020204" pitchFamily="34" charset="0"/>
                  <a:cs typeface="Arial" panose="020B0604020202020204" pitchFamily="34" charset="0"/>
                </a:rPr>
                <a:t>Designing the schools in accordance with requirements and output specification</a:t>
              </a:r>
            </a:p>
          </p:txBody>
        </p:sp>
        <p:sp>
          <p:nvSpPr>
            <p:cNvPr id="11" name="Rectangle 10">
              <a:extLst>
                <a:ext uri="{FF2B5EF4-FFF2-40B4-BE49-F238E27FC236}">
                  <a16:creationId xmlns:a16="http://schemas.microsoft.com/office/drawing/2014/main" id="{8A29861B-ADFB-4881-983C-0FDED05DF0D2}"/>
                </a:ext>
              </a:extLst>
            </p:cNvPr>
            <p:cNvSpPr>
              <a:spLocks noChangeArrowheads="1"/>
            </p:cNvSpPr>
            <p:nvPr/>
          </p:nvSpPr>
          <p:spPr bwMode="auto">
            <a:xfrm>
              <a:off x="2392056" y="3415311"/>
              <a:ext cx="1098813" cy="1264656"/>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p>
              <a:pPr lvl="0" defTabSz="914400" fontAlgn="auto">
                <a:spcBef>
                  <a:spcPts val="0"/>
                </a:spcBef>
                <a:spcAft>
                  <a:spcPts val="0"/>
                </a:spcAft>
                <a:defRPr/>
              </a:pPr>
              <a:r>
                <a:rPr lang="en-US" sz="1600" b="1" dirty="0">
                  <a:latin typeface="Arial" panose="020B0604020202020204" pitchFamily="34" charset="0"/>
                  <a:cs typeface="Arial" panose="020B0604020202020204" pitchFamily="34" charset="0"/>
                </a:rPr>
                <a:t>Build</a:t>
              </a:r>
            </a:p>
            <a:p>
              <a:pPr marL="171450" lvl="0" indent="-171450" defTabSz="914400" fontAlgn="auto">
                <a:spcBef>
                  <a:spcPts val="0"/>
                </a:spcBef>
                <a:spcAft>
                  <a:spcPts val="0"/>
                </a:spcAft>
                <a:buFont typeface="Arial" panose="020B0604020202020204" pitchFamily="34" charset="0"/>
                <a:buChar char="•"/>
                <a:defRPr/>
              </a:pPr>
              <a:r>
                <a:rPr lang="en-US" sz="1200" dirty="0">
                  <a:latin typeface="Arial" panose="020B0604020202020204" pitchFamily="34" charset="0"/>
                  <a:cs typeface="Arial" panose="020B0604020202020204" pitchFamily="34" charset="0"/>
                </a:rPr>
                <a:t>Building the schools in accordance with requirements and output specifications</a:t>
              </a:r>
            </a:p>
          </p:txBody>
        </p:sp>
        <p:sp>
          <p:nvSpPr>
            <p:cNvPr id="12" name="Rectangle 10">
              <a:extLst>
                <a:ext uri="{FF2B5EF4-FFF2-40B4-BE49-F238E27FC236}">
                  <a16:creationId xmlns:a16="http://schemas.microsoft.com/office/drawing/2014/main" id="{3B8C6C47-25BE-41BF-9EE7-43B79271D01C}"/>
                </a:ext>
              </a:extLst>
            </p:cNvPr>
            <p:cNvSpPr>
              <a:spLocks noChangeArrowheads="1"/>
            </p:cNvSpPr>
            <p:nvPr/>
          </p:nvSpPr>
          <p:spPr bwMode="auto">
            <a:xfrm>
              <a:off x="4003569" y="3415311"/>
              <a:ext cx="1098813" cy="1092203"/>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p>
              <a:pPr lvl="0" defTabSz="914400" fontAlgn="auto">
                <a:spcBef>
                  <a:spcPts val="0"/>
                </a:spcBef>
                <a:spcAft>
                  <a:spcPts val="0"/>
                </a:spcAft>
                <a:defRPr/>
              </a:pPr>
              <a:r>
                <a:rPr lang="en-US" sz="1600" b="1" dirty="0">
                  <a:latin typeface="Arial" panose="020B0604020202020204" pitchFamily="34" charset="0"/>
                  <a:cs typeface="Arial" panose="020B0604020202020204" pitchFamily="34" charset="0"/>
                </a:rPr>
                <a:t>Finance</a:t>
              </a:r>
            </a:p>
            <a:p>
              <a:pPr marL="171450" lvl="0" indent="-171450" defTabSz="914400" fontAlgn="auto">
                <a:spcBef>
                  <a:spcPts val="0"/>
                </a:spcBef>
                <a:spcAft>
                  <a:spcPts val="0"/>
                </a:spcAft>
                <a:buFont typeface="Arial" panose="020B0604020202020204" pitchFamily="34" charset="0"/>
                <a:buChar char="•"/>
                <a:defRPr/>
              </a:pPr>
              <a:r>
                <a:rPr lang="en-US" sz="1200" dirty="0">
                  <a:latin typeface="Arial" panose="020B0604020202020204" pitchFamily="34" charset="0"/>
                  <a:cs typeface="Arial" panose="020B0604020202020204" pitchFamily="34" charset="0"/>
                </a:rPr>
                <a:t>Financing the project by identifying a clear funding solution</a:t>
              </a:r>
            </a:p>
          </p:txBody>
        </p:sp>
        <p:sp>
          <p:nvSpPr>
            <p:cNvPr id="13" name="Rectangle 10">
              <a:extLst>
                <a:ext uri="{FF2B5EF4-FFF2-40B4-BE49-F238E27FC236}">
                  <a16:creationId xmlns:a16="http://schemas.microsoft.com/office/drawing/2014/main" id="{AAC1AD6B-D9A2-4B70-BCC8-476EF7A4479B}"/>
                </a:ext>
              </a:extLst>
            </p:cNvPr>
            <p:cNvSpPr>
              <a:spLocks noChangeArrowheads="1"/>
            </p:cNvSpPr>
            <p:nvPr/>
          </p:nvSpPr>
          <p:spPr bwMode="auto">
            <a:xfrm>
              <a:off x="2401792" y="6008860"/>
              <a:ext cx="1098813" cy="1264656"/>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p>
              <a:pPr lvl="0" defTabSz="914400" fontAlgn="auto">
                <a:spcBef>
                  <a:spcPts val="0"/>
                </a:spcBef>
                <a:spcAft>
                  <a:spcPts val="0"/>
                </a:spcAft>
                <a:defRPr/>
              </a:pPr>
              <a:r>
                <a:rPr lang="en-US" sz="1600" b="1" dirty="0">
                  <a:latin typeface="Arial" panose="020B0604020202020204" pitchFamily="34" charset="0"/>
                  <a:cs typeface="Arial" panose="020B0604020202020204" pitchFamily="34" charset="0"/>
                </a:rPr>
                <a:t>Operate</a:t>
              </a:r>
            </a:p>
            <a:p>
              <a:pPr marL="171450" lvl="0" indent="-171450" defTabSz="914400" fontAlgn="auto">
                <a:spcBef>
                  <a:spcPts val="0"/>
                </a:spcBef>
                <a:spcAft>
                  <a:spcPts val="0"/>
                </a:spcAft>
                <a:buFont typeface="Arial" panose="020B0604020202020204" pitchFamily="34" charset="0"/>
                <a:buChar char="•"/>
                <a:defRPr/>
              </a:pPr>
              <a:r>
                <a:rPr lang="en-US" sz="1200" dirty="0">
                  <a:latin typeface="Arial" panose="020B0604020202020204" pitchFamily="34" charset="0"/>
                  <a:cs typeface="Arial" panose="020B0604020202020204" pitchFamily="34" charset="0"/>
                </a:rPr>
                <a:t>Operating the schools in accordance with the Project Company’s responsibilities</a:t>
              </a:r>
            </a:p>
          </p:txBody>
        </p:sp>
        <p:sp>
          <p:nvSpPr>
            <p:cNvPr id="14" name="Rectangle 10">
              <a:extLst>
                <a:ext uri="{FF2B5EF4-FFF2-40B4-BE49-F238E27FC236}">
                  <a16:creationId xmlns:a16="http://schemas.microsoft.com/office/drawing/2014/main" id="{A346E971-784E-402A-85C7-ABC57548DE03}"/>
                </a:ext>
              </a:extLst>
            </p:cNvPr>
            <p:cNvSpPr>
              <a:spLocks noChangeArrowheads="1"/>
            </p:cNvSpPr>
            <p:nvPr/>
          </p:nvSpPr>
          <p:spPr bwMode="auto">
            <a:xfrm>
              <a:off x="4010396" y="6008859"/>
              <a:ext cx="1098813" cy="1264656"/>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p>
              <a:pPr lvl="0" defTabSz="914400" fontAlgn="auto">
                <a:spcBef>
                  <a:spcPts val="0"/>
                </a:spcBef>
                <a:spcAft>
                  <a:spcPts val="0"/>
                </a:spcAft>
                <a:defRPr/>
              </a:pPr>
              <a:r>
                <a:rPr lang="en-US" sz="1600" b="1" dirty="0">
                  <a:latin typeface="Arial" panose="020B0604020202020204" pitchFamily="34" charset="0"/>
                  <a:cs typeface="Arial" panose="020B0604020202020204" pitchFamily="34" charset="0"/>
                </a:rPr>
                <a:t>Maintain</a:t>
              </a:r>
            </a:p>
            <a:p>
              <a:pPr marL="171450" lvl="0" indent="-171450" defTabSz="914400" fontAlgn="auto">
                <a:spcBef>
                  <a:spcPts val="0"/>
                </a:spcBef>
                <a:spcAft>
                  <a:spcPts val="0"/>
                </a:spcAft>
                <a:buFont typeface="Arial" panose="020B0604020202020204" pitchFamily="34" charset="0"/>
                <a:buChar char="•"/>
                <a:defRPr/>
              </a:pPr>
              <a:r>
                <a:rPr lang="en-US" sz="1200" dirty="0">
                  <a:latin typeface="Arial" panose="020B0604020202020204" pitchFamily="34" charset="0"/>
                  <a:cs typeface="Arial" panose="020B0604020202020204" pitchFamily="34" charset="0"/>
                </a:rPr>
                <a:t>Providing maintenance in accordance with the Project Company’s responsibilities</a:t>
              </a:r>
            </a:p>
          </p:txBody>
        </p:sp>
        <p:grpSp>
          <p:nvGrpSpPr>
            <p:cNvPr id="20" name="Group 19">
              <a:extLst>
                <a:ext uri="{FF2B5EF4-FFF2-40B4-BE49-F238E27FC236}">
                  <a16:creationId xmlns:a16="http://schemas.microsoft.com/office/drawing/2014/main" id="{65D0BC5D-20EF-41F0-88CE-6745D2405F30}"/>
                </a:ext>
              </a:extLst>
            </p:cNvPr>
            <p:cNvGrpSpPr/>
            <p:nvPr/>
          </p:nvGrpSpPr>
          <p:grpSpPr>
            <a:xfrm>
              <a:off x="516797" y="2201884"/>
              <a:ext cx="1634501" cy="1046172"/>
              <a:chOff x="604364" y="2345588"/>
              <a:chExt cx="1911459" cy="1223440"/>
            </a:xfrm>
          </p:grpSpPr>
          <p:sp>
            <p:nvSpPr>
              <p:cNvPr id="72" name="Frame 71">
                <a:extLst>
                  <a:ext uri="{FF2B5EF4-FFF2-40B4-BE49-F238E27FC236}">
                    <a16:creationId xmlns:a16="http://schemas.microsoft.com/office/drawing/2014/main" id="{9ADA087A-2C20-4E40-8586-10798AFF8347}"/>
                  </a:ext>
                </a:extLst>
              </p:cNvPr>
              <p:cNvSpPr/>
              <p:nvPr/>
            </p:nvSpPr>
            <p:spPr>
              <a:xfrm>
                <a:off x="954212" y="2345588"/>
                <a:ext cx="1223440" cy="1223440"/>
              </a:xfrm>
              <a:prstGeom prst="frame">
                <a:avLst>
                  <a:gd name="adj1" fmla="val 14698"/>
                </a:avLst>
              </a:prstGeom>
              <a:solidFill>
                <a:srgbClr val="891B55"/>
              </a:solidFill>
              <a:ln>
                <a:noFill/>
              </a:ln>
            </p:spPr>
            <p:style>
              <a:lnRef idx="0">
                <a:schemeClr val="accent1"/>
              </a:lnRef>
              <a:fillRef idx="1">
                <a:schemeClr val="accent1"/>
              </a:fillRef>
              <a:effectRef idx="0">
                <a:schemeClr val="dk1"/>
              </a:effectRef>
              <a:fontRef idx="minor">
                <a:schemeClr val="lt1"/>
              </a:fontRef>
            </p:style>
            <p:txBody>
              <a:bodyPr rtlCol="0" anchor="ctr"/>
              <a:lstStyle/>
              <a:p>
                <a:pPr algn="ctr">
                  <a:lnSpc>
                    <a:spcPct val="100000"/>
                  </a:lnSpc>
                </a:pPr>
                <a:endParaRPr lang="en-US" sz="800">
                  <a:solidFill>
                    <a:schemeClr val="tx1"/>
                  </a:solidFill>
                  <a:latin typeface="Arial" panose="020B0604020202020204" pitchFamily="34" charset="0"/>
                  <a:cs typeface="Arial" panose="020B0604020202020204" pitchFamily="34" charset="0"/>
                </a:endParaRPr>
              </a:p>
            </p:txBody>
          </p:sp>
          <p:sp>
            <p:nvSpPr>
              <p:cNvPr id="73" name="Chevron 4">
                <a:extLst>
                  <a:ext uri="{FF2B5EF4-FFF2-40B4-BE49-F238E27FC236}">
                    <a16:creationId xmlns:a16="http://schemas.microsoft.com/office/drawing/2014/main" id="{133C7830-9B15-46CF-AE64-7F634AEC5DA3}"/>
                  </a:ext>
                </a:extLst>
              </p:cNvPr>
              <p:cNvSpPr/>
              <p:nvPr/>
            </p:nvSpPr>
            <p:spPr>
              <a:xfrm>
                <a:off x="604364" y="2849525"/>
                <a:ext cx="504000" cy="252000"/>
              </a:xfrm>
              <a:prstGeom prst="chevron">
                <a:avLst/>
              </a:prstGeom>
              <a:solidFill>
                <a:srgbClr val="891B55"/>
              </a:solidFill>
              <a:ln>
                <a:noFill/>
              </a:ln>
            </p:spPr>
            <p:style>
              <a:lnRef idx="0">
                <a:schemeClr val="accent1"/>
              </a:lnRef>
              <a:fillRef idx="1">
                <a:schemeClr val="accent1"/>
              </a:fillRef>
              <a:effectRef idx="0">
                <a:schemeClr val="dk1"/>
              </a:effectRef>
              <a:fontRef idx="minor">
                <a:schemeClr val="lt1"/>
              </a:fontRef>
            </p:style>
            <p:txBody>
              <a:bodyPr rtlCol="0" anchor="ctr"/>
              <a:lstStyle/>
              <a:p>
                <a:pPr algn="ctr">
                  <a:lnSpc>
                    <a:spcPct val="100000"/>
                  </a:lnSpc>
                </a:pPr>
                <a:endParaRPr lang="en-US" sz="800">
                  <a:solidFill>
                    <a:schemeClr val="tx1"/>
                  </a:solidFill>
                  <a:latin typeface="Arial" panose="020B0604020202020204" pitchFamily="34" charset="0"/>
                  <a:cs typeface="Arial" panose="020B0604020202020204" pitchFamily="34" charset="0"/>
                </a:endParaRPr>
              </a:p>
            </p:txBody>
          </p:sp>
          <p:sp>
            <p:nvSpPr>
              <p:cNvPr id="74" name="Chevron 43">
                <a:extLst>
                  <a:ext uri="{FF2B5EF4-FFF2-40B4-BE49-F238E27FC236}">
                    <a16:creationId xmlns:a16="http://schemas.microsoft.com/office/drawing/2014/main" id="{BBB447B8-33D7-40D9-A4BF-8995B2B0EED7}"/>
                  </a:ext>
                </a:extLst>
              </p:cNvPr>
              <p:cNvSpPr/>
              <p:nvPr/>
            </p:nvSpPr>
            <p:spPr>
              <a:xfrm>
                <a:off x="2011823" y="2849525"/>
                <a:ext cx="504000" cy="252000"/>
              </a:xfrm>
              <a:prstGeom prst="chevron">
                <a:avLst/>
              </a:prstGeom>
              <a:solidFill>
                <a:srgbClr val="891B55"/>
              </a:solidFill>
              <a:ln>
                <a:noFill/>
              </a:ln>
            </p:spPr>
            <p:style>
              <a:lnRef idx="0">
                <a:schemeClr val="accent1"/>
              </a:lnRef>
              <a:fillRef idx="1">
                <a:schemeClr val="accent1"/>
              </a:fillRef>
              <a:effectRef idx="0">
                <a:schemeClr val="dk1"/>
              </a:effectRef>
              <a:fontRef idx="minor">
                <a:schemeClr val="lt1"/>
              </a:fontRef>
            </p:style>
            <p:txBody>
              <a:bodyPr rtlCol="0" anchor="ctr"/>
              <a:lstStyle/>
              <a:p>
                <a:pPr algn="ctr">
                  <a:lnSpc>
                    <a:spcPct val="100000"/>
                  </a:lnSpc>
                </a:pPr>
                <a:endParaRPr lang="en-US" sz="800">
                  <a:solidFill>
                    <a:schemeClr val="tx1"/>
                  </a:solidFill>
                  <a:latin typeface="Arial" panose="020B0604020202020204" pitchFamily="34" charset="0"/>
                  <a:cs typeface="Arial" panose="020B0604020202020204" pitchFamily="34" charset="0"/>
                </a:endParaRPr>
              </a:p>
            </p:txBody>
          </p:sp>
        </p:grpSp>
        <p:grpSp>
          <p:nvGrpSpPr>
            <p:cNvPr id="21" name="Group 20">
              <a:extLst>
                <a:ext uri="{FF2B5EF4-FFF2-40B4-BE49-F238E27FC236}">
                  <a16:creationId xmlns:a16="http://schemas.microsoft.com/office/drawing/2014/main" id="{7092F105-CD13-473B-9140-31AA32FF0280}"/>
                </a:ext>
              </a:extLst>
            </p:cNvPr>
            <p:cNvGrpSpPr/>
            <p:nvPr/>
          </p:nvGrpSpPr>
          <p:grpSpPr>
            <a:xfrm>
              <a:off x="2122778" y="2201884"/>
              <a:ext cx="1634501" cy="1046172"/>
              <a:chOff x="604364" y="2345588"/>
              <a:chExt cx="1911459" cy="1223440"/>
            </a:xfrm>
          </p:grpSpPr>
          <p:sp>
            <p:nvSpPr>
              <p:cNvPr id="69" name="Frame 68">
                <a:extLst>
                  <a:ext uri="{FF2B5EF4-FFF2-40B4-BE49-F238E27FC236}">
                    <a16:creationId xmlns:a16="http://schemas.microsoft.com/office/drawing/2014/main" id="{7CC5D545-012E-40B5-896C-FB7DBA90C0C8}"/>
                  </a:ext>
                </a:extLst>
              </p:cNvPr>
              <p:cNvSpPr/>
              <p:nvPr/>
            </p:nvSpPr>
            <p:spPr>
              <a:xfrm>
                <a:off x="954212" y="2345588"/>
                <a:ext cx="1223440" cy="1223440"/>
              </a:xfrm>
              <a:prstGeom prst="frame">
                <a:avLst>
                  <a:gd name="adj1" fmla="val 14698"/>
                </a:avLst>
              </a:prstGeom>
              <a:solidFill>
                <a:srgbClr val="9D1F61"/>
              </a:solidFill>
              <a:ln>
                <a:noFill/>
              </a:ln>
            </p:spPr>
            <p:style>
              <a:lnRef idx="0">
                <a:schemeClr val="accent1"/>
              </a:lnRef>
              <a:fillRef idx="1">
                <a:schemeClr val="accent1"/>
              </a:fillRef>
              <a:effectRef idx="0">
                <a:schemeClr val="dk1"/>
              </a:effectRef>
              <a:fontRef idx="minor">
                <a:schemeClr val="lt1"/>
              </a:fontRef>
            </p:style>
            <p:txBody>
              <a:bodyPr rtlCol="0" anchor="ctr"/>
              <a:lstStyle/>
              <a:p>
                <a:pPr algn="ctr">
                  <a:lnSpc>
                    <a:spcPct val="100000"/>
                  </a:lnSpc>
                </a:pPr>
                <a:endParaRPr lang="en-US" sz="800">
                  <a:solidFill>
                    <a:schemeClr val="tx1"/>
                  </a:solidFill>
                  <a:latin typeface="Arial" panose="020B0604020202020204" pitchFamily="34" charset="0"/>
                  <a:cs typeface="Arial" panose="020B0604020202020204" pitchFamily="34" charset="0"/>
                </a:endParaRPr>
              </a:p>
            </p:txBody>
          </p:sp>
          <p:sp>
            <p:nvSpPr>
              <p:cNvPr id="70" name="Chevron 40">
                <a:extLst>
                  <a:ext uri="{FF2B5EF4-FFF2-40B4-BE49-F238E27FC236}">
                    <a16:creationId xmlns:a16="http://schemas.microsoft.com/office/drawing/2014/main" id="{CC43614F-49CE-4D86-899E-130116DDCC71}"/>
                  </a:ext>
                </a:extLst>
              </p:cNvPr>
              <p:cNvSpPr/>
              <p:nvPr/>
            </p:nvSpPr>
            <p:spPr>
              <a:xfrm>
                <a:off x="604364" y="2849525"/>
                <a:ext cx="504000" cy="252000"/>
              </a:xfrm>
              <a:prstGeom prst="chevron">
                <a:avLst/>
              </a:prstGeom>
              <a:solidFill>
                <a:srgbClr val="9D1F61"/>
              </a:solidFill>
              <a:ln>
                <a:noFill/>
              </a:ln>
            </p:spPr>
            <p:style>
              <a:lnRef idx="0">
                <a:schemeClr val="accent1"/>
              </a:lnRef>
              <a:fillRef idx="1">
                <a:schemeClr val="accent1"/>
              </a:fillRef>
              <a:effectRef idx="0">
                <a:schemeClr val="dk1"/>
              </a:effectRef>
              <a:fontRef idx="minor">
                <a:schemeClr val="lt1"/>
              </a:fontRef>
            </p:style>
            <p:txBody>
              <a:bodyPr rtlCol="0" anchor="ctr"/>
              <a:lstStyle/>
              <a:p>
                <a:pPr algn="ctr">
                  <a:lnSpc>
                    <a:spcPct val="100000"/>
                  </a:lnSpc>
                </a:pPr>
                <a:endParaRPr lang="en-US" sz="800">
                  <a:solidFill>
                    <a:schemeClr val="tx1"/>
                  </a:solidFill>
                  <a:latin typeface="Arial" panose="020B0604020202020204" pitchFamily="34" charset="0"/>
                  <a:cs typeface="Arial" panose="020B0604020202020204" pitchFamily="34" charset="0"/>
                </a:endParaRPr>
              </a:p>
            </p:txBody>
          </p:sp>
          <p:sp>
            <p:nvSpPr>
              <p:cNvPr id="71" name="Chevron 42">
                <a:extLst>
                  <a:ext uri="{FF2B5EF4-FFF2-40B4-BE49-F238E27FC236}">
                    <a16:creationId xmlns:a16="http://schemas.microsoft.com/office/drawing/2014/main" id="{DE3F1EB0-5E7E-430E-ABE6-424824A038A9}"/>
                  </a:ext>
                </a:extLst>
              </p:cNvPr>
              <p:cNvSpPr/>
              <p:nvPr/>
            </p:nvSpPr>
            <p:spPr>
              <a:xfrm>
                <a:off x="2011823" y="2849525"/>
                <a:ext cx="504000" cy="252000"/>
              </a:xfrm>
              <a:prstGeom prst="chevron">
                <a:avLst/>
              </a:prstGeom>
              <a:solidFill>
                <a:srgbClr val="9D1F61"/>
              </a:solidFill>
              <a:ln>
                <a:noFill/>
              </a:ln>
            </p:spPr>
            <p:style>
              <a:lnRef idx="0">
                <a:schemeClr val="accent1"/>
              </a:lnRef>
              <a:fillRef idx="1">
                <a:schemeClr val="accent1"/>
              </a:fillRef>
              <a:effectRef idx="0">
                <a:schemeClr val="dk1"/>
              </a:effectRef>
              <a:fontRef idx="minor">
                <a:schemeClr val="lt1"/>
              </a:fontRef>
            </p:style>
            <p:txBody>
              <a:bodyPr rtlCol="0" anchor="ctr"/>
              <a:lstStyle/>
              <a:p>
                <a:pPr algn="ctr">
                  <a:lnSpc>
                    <a:spcPct val="100000"/>
                  </a:lnSpc>
                </a:pPr>
                <a:endParaRPr lang="en-US" sz="800">
                  <a:solidFill>
                    <a:schemeClr val="tx1"/>
                  </a:solidFill>
                  <a:latin typeface="Arial" panose="020B0604020202020204" pitchFamily="34" charset="0"/>
                  <a:cs typeface="Arial" panose="020B0604020202020204" pitchFamily="34" charset="0"/>
                </a:endParaRPr>
              </a:p>
            </p:txBody>
          </p:sp>
        </p:grpSp>
        <p:grpSp>
          <p:nvGrpSpPr>
            <p:cNvPr id="22" name="Group 21">
              <a:extLst>
                <a:ext uri="{FF2B5EF4-FFF2-40B4-BE49-F238E27FC236}">
                  <a16:creationId xmlns:a16="http://schemas.microsoft.com/office/drawing/2014/main" id="{04A6CE88-85A1-4815-89ED-F5A474729AB2}"/>
                </a:ext>
              </a:extLst>
            </p:cNvPr>
            <p:cNvGrpSpPr/>
            <p:nvPr/>
          </p:nvGrpSpPr>
          <p:grpSpPr>
            <a:xfrm>
              <a:off x="3728759" y="2201884"/>
              <a:ext cx="1634501" cy="1046172"/>
              <a:chOff x="604364" y="2345588"/>
              <a:chExt cx="1911459" cy="1223440"/>
            </a:xfrm>
          </p:grpSpPr>
          <p:sp>
            <p:nvSpPr>
              <p:cNvPr id="66" name="Frame 65">
                <a:extLst>
                  <a:ext uri="{FF2B5EF4-FFF2-40B4-BE49-F238E27FC236}">
                    <a16:creationId xmlns:a16="http://schemas.microsoft.com/office/drawing/2014/main" id="{52E810A8-8C7E-4F5F-98B9-09352A50BA38}"/>
                  </a:ext>
                </a:extLst>
              </p:cNvPr>
              <p:cNvSpPr/>
              <p:nvPr/>
            </p:nvSpPr>
            <p:spPr>
              <a:xfrm>
                <a:off x="954212" y="2345588"/>
                <a:ext cx="1223440" cy="1223440"/>
              </a:xfrm>
              <a:prstGeom prst="frame">
                <a:avLst>
                  <a:gd name="adj1" fmla="val 14698"/>
                </a:avLst>
              </a:prstGeom>
              <a:solidFill>
                <a:srgbClr val="B3236E"/>
              </a:solidFill>
              <a:ln>
                <a:noFill/>
              </a:ln>
            </p:spPr>
            <p:style>
              <a:lnRef idx="0">
                <a:schemeClr val="accent1"/>
              </a:lnRef>
              <a:fillRef idx="1">
                <a:schemeClr val="accent1"/>
              </a:fillRef>
              <a:effectRef idx="0">
                <a:schemeClr val="dk1"/>
              </a:effectRef>
              <a:fontRef idx="minor">
                <a:schemeClr val="lt1"/>
              </a:fontRef>
            </p:style>
            <p:txBody>
              <a:bodyPr rtlCol="0" anchor="ctr"/>
              <a:lstStyle/>
              <a:p>
                <a:pPr algn="ctr">
                  <a:lnSpc>
                    <a:spcPct val="100000"/>
                  </a:lnSpc>
                </a:pPr>
                <a:endParaRPr lang="en-US" sz="800">
                  <a:solidFill>
                    <a:schemeClr val="tx1"/>
                  </a:solidFill>
                  <a:latin typeface="Arial" panose="020B0604020202020204" pitchFamily="34" charset="0"/>
                  <a:cs typeface="Arial" panose="020B0604020202020204" pitchFamily="34" charset="0"/>
                </a:endParaRPr>
              </a:p>
            </p:txBody>
          </p:sp>
          <p:sp>
            <p:nvSpPr>
              <p:cNvPr id="67" name="Chevron 48">
                <a:extLst>
                  <a:ext uri="{FF2B5EF4-FFF2-40B4-BE49-F238E27FC236}">
                    <a16:creationId xmlns:a16="http://schemas.microsoft.com/office/drawing/2014/main" id="{2B7A512F-9A86-4B95-95F5-812B3088BDCD}"/>
                  </a:ext>
                </a:extLst>
              </p:cNvPr>
              <p:cNvSpPr/>
              <p:nvPr/>
            </p:nvSpPr>
            <p:spPr>
              <a:xfrm>
                <a:off x="604364" y="2849525"/>
                <a:ext cx="504000" cy="252000"/>
              </a:xfrm>
              <a:prstGeom prst="chevron">
                <a:avLst/>
              </a:prstGeom>
              <a:solidFill>
                <a:srgbClr val="B3236E"/>
              </a:solidFill>
              <a:ln>
                <a:noFill/>
              </a:ln>
            </p:spPr>
            <p:style>
              <a:lnRef idx="0">
                <a:schemeClr val="accent1"/>
              </a:lnRef>
              <a:fillRef idx="1">
                <a:schemeClr val="accent1"/>
              </a:fillRef>
              <a:effectRef idx="0">
                <a:schemeClr val="dk1"/>
              </a:effectRef>
              <a:fontRef idx="minor">
                <a:schemeClr val="lt1"/>
              </a:fontRef>
            </p:style>
            <p:txBody>
              <a:bodyPr rtlCol="0" anchor="ctr"/>
              <a:lstStyle/>
              <a:p>
                <a:pPr algn="ctr">
                  <a:lnSpc>
                    <a:spcPct val="100000"/>
                  </a:lnSpc>
                </a:pPr>
                <a:endParaRPr lang="en-US" sz="800">
                  <a:solidFill>
                    <a:schemeClr val="tx1"/>
                  </a:solidFill>
                  <a:latin typeface="Arial" panose="020B0604020202020204" pitchFamily="34" charset="0"/>
                  <a:cs typeface="Arial" panose="020B0604020202020204" pitchFamily="34" charset="0"/>
                </a:endParaRPr>
              </a:p>
            </p:txBody>
          </p:sp>
          <p:sp>
            <p:nvSpPr>
              <p:cNvPr id="68" name="Chevron 61">
                <a:extLst>
                  <a:ext uri="{FF2B5EF4-FFF2-40B4-BE49-F238E27FC236}">
                    <a16:creationId xmlns:a16="http://schemas.microsoft.com/office/drawing/2014/main" id="{3F946D6D-9C80-401D-A347-7BAF3452F17E}"/>
                  </a:ext>
                </a:extLst>
              </p:cNvPr>
              <p:cNvSpPr/>
              <p:nvPr/>
            </p:nvSpPr>
            <p:spPr>
              <a:xfrm>
                <a:off x="2011823" y="2849525"/>
                <a:ext cx="504000" cy="252000"/>
              </a:xfrm>
              <a:prstGeom prst="chevron">
                <a:avLst/>
              </a:prstGeom>
              <a:solidFill>
                <a:srgbClr val="B3236E"/>
              </a:solidFill>
              <a:ln>
                <a:noFill/>
              </a:ln>
            </p:spPr>
            <p:style>
              <a:lnRef idx="0">
                <a:schemeClr val="accent1"/>
              </a:lnRef>
              <a:fillRef idx="1">
                <a:schemeClr val="accent1"/>
              </a:fillRef>
              <a:effectRef idx="0">
                <a:schemeClr val="dk1"/>
              </a:effectRef>
              <a:fontRef idx="minor">
                <a:schemeClr val="lt1"/>
              </a:fontRef>
            </p:style>
            <p:txBody>
              <a:bodyPr rtlCol="0" anchor="ctr"/>
              <a:lstStyle/>
              <a:p>
                <a:pPr algn="ctr">
                  <a:lnSpc>
                    <a:spcPct val="100000"/>
                  </a:lnSpc>
                </a:pPr>
                <a:endParaRPr lang="en-US" sz="800">
                  <a:solidFill>
                    <a:schemeClr val="tx1"/>
                  </a:solidFill>
                  <a:latin typeface="Arial" panose="020B0604020202020204" pitchFamily="34" charset="0"/>
                  <a:cs typeface="Arial" panose="020B0604020202020204" pitchFamily="34" charset="0"/>
                </a:endParaRPr>
              </a:p>
            </p:txBody>
          </p:sp>
        </p:grpSp>
        <p:grpSp>
          <p:nvGrpSpPr>
            <p:cNvPr id="23" name="Group 22">
              <a:extLst>
                <a:ext uri="{FF2B5EF4-FFF2-40B4-BE49-F238E27FC236}">
                  <a16:creationId xmlns:a16="http://schemas.microsoft.com/office/drawing/2014/main" id="{E4B55C3F-648A-4F49-AB7B-FDCA27EE8935}"/>
                </a:ext>
              </a:extLst>
            </p:cNvPr>
            <p:cNvGrpSpPr/>
            <p:nvPr/>
          </p:nvGrpSpPr>
          <p:grpSpPr>
            <a:xfrm>
              <a:off x="2128631" y="4795433"/>
              <a:ext cx="1634501" cy="1046172"/>
              <a:chOff x="-3145005" y="5378599"/>
              <a:chExt cx="1911459" cy="1223440"/>
            </a:xfrm>
          </p:grpSpPr>
          <p:sp>
            <p:nvSpPr>
              <p:cNvPr id="63" name="Frame 62">
                <a:extLst>
                  <a:ext uri="{FF2B5EF4-FFF2-40B4-BE49-F238E27FC236}">
                    <a16:creationId xmlns:a16="http://schemas.microsoft.com/office/drawing/2014/main" id="{D437708E-F6CC-41C2-B55B-DE39F60865B6}"/>
                  </a:ext>
                </a:extLst>
              </p:cNvPr>
              <p:cNvSpPr/>
              <p:nvPr/>
            </p:nvSpPr>
            <p:spPr>
              <a:xfrm>
                <a:off x="-2795157" y="5378599"/>
                <a:ext cx="1223440" cy="1223440"/>
              </a:xfrm>
              <a:prstGeom prst="frame">
                <a:avLst>
                  <a:gd name="adj1" fmla="val 14698"/>
                </a:avLst>
              </a:prstGeom>
              <a:solidFill>
                <a:srgbClr val="BB5977"/>
              </a:solidFill>
              <a:ln>
                <a:noFill/>
              </a:ln>
            </p:spPr>
            <p:style>
              <a:lnRef idx="0">
                <a:schemeClr val="accent1"/>
              </a:lnRef>
              <a:fillRef idx="1">
                <a:schemeClr val="accent1"/>
              </a:fillRef>
              <a:effectRef idx="0">
                <a:schemeClr val="dk1"/>
              </a:effectRef>
              <a:fontRef idx="minor">
                <a:schemeClr val="lt1"/>
              </a:fontRef>
            </p:style>
            <p:txBody>
              <a:bodyPr rtlCol="0" anchor="ctr"/>
              <a:lstStyle/>
              <a:p>
                <a:pPr algn="ctr">
                  <a:lnSpc>
                    <a:spcPct val="100000"/>
                  </a:lnSpc>
                </a:pPr>
                <a:endParaRPr lang="en-US" sz="800">
                  <a:solidFill>
                    <a:schemeClr val="tx1"/>
                  </a:solidFill>
                  <a:latin typeface="Arial" panose="020B0604020202020204" pitchFamily="34" charset="0"/>
                  <a:cs typeface="Arial" panose="020B0604020202020204" pitchFamily="34" charset="0"/>
                </a:endParaRPr>
              </a:p>
            </p:txBody>
          </p:sp>
          <p:sp>
            <p:nvSpPr>
              <p:cNvPr id="64" name="Chevron 64">
                <a:extLst>
                  <a:ext uri="{FF2B5EF4-FFF2-40B4-BE49-F238E27FC236}">
                    <a16:creationId xmlns:a16="http://schemas.microsoft.com/office/drawing/2014/main" id="{F3174462-74F6-494A-BD35-30E6A9B255E6}"/>
                  </a:ext>
                </a:extLst>
              </p:cNvPr>
              <p:cNvSpPr/>
              <p:nvPr/>
            </p:nvSpPr>
            <p:spPr>
              <a:xfrm>
                <a:off x="-3145005" y="5882536"/>
                <a:ext cx="504000" cy="252000"/>
              </a:xfrm>
              <a:prstGeom prst="chevron">
                <a:avLst/>
              </a:prstGeom>
              <a:solidFill>
                <a:srgbClr val="BB5977"/>
              </a:solidFill>
              <a:ln>
                <a:noFill/>
              </a:ln>
            </p:spPr>
            <p:style>
              <a:lnRef idx="0">
                <a:schemeClr val="accent1"/>
              </a:lnRef>
              <a:fillRef idx="1">
                <a:schemeClr val="accent1"/>
              </a:fillRef>
              <a:effectRef idx="0">
                <a:schemeClr val="dk1"/>
              </a:effectRef>
              <a:fontRef idx="minor">
                <a:schemeClr val="lt1"/>
              </a:fontRef>
            </p:style>
            <p:txBody>
              <a:bodyPr rtlCol="0" anchor="ctr"/>
              <a:lstStyle/>
              <a:p>
                <a:pPr algn="ctr">
                  <a:lnSpc>
                    <a:spcPct val="100000"/>
                  </a:lnSpc>
                </a:pPr>
                <a:endParaRPr lang="en-US" sz="800" dirty="0">
                  <a:solidFill>
                    <a:schemeClr val="tx1"/>
                  </a:solidFill>
                  <a:latin typeface="Arial" panose="020B0604020202020204" pitchFamily="34" charset="0"/>
                  <a:cs typeface="Arial" panose="020B0604020202020204" pitchFamily="34" charset="0"/>
                </a:endParaRPr>
              </a:p>
            </p:txBody>
          </p:sp>
          <p:sp>
            <p:nvSpPr>
              <p:cNvPr id="65" name="Chevron 65">
                <a:extLst>
                  <a:ext uri="{FF2B5EF4-FFF2-40B4-BE49-F238E27FC236}">
                    <a16:creationId xmlns:a16="http://schemas.microsoft.com/office/drawing/2014/main" id="{7D3D1E62-8C4B-434A-895C-B90C994787F0}"/>
                  </a:ext>
                </a:extLst>
              </p:cNvPr>
              <p:cNvSpPr/>
              <p:nvPr/>
            </p:nvSpPr>
            <p:spPr>
              <a:xfrm>
                <a:off x="-1737546" y="5882536"/>
                <a:ext cx="504000" cy="252000"/>
              </a:xfrm>
              <a:prstGeom prst="chevron">
                <a:avLst/>
              </a:prstGeom>
              <a:solidFill>
                <a:srgbClr val="BB5977"/>
              </a:solidFill>
              <a:ln>
                <a:noFill/>
              </a:ln>
            </p:spPr>
            <p:style>
              <a:lnRef idx="0">
                <a:schemeClr val="accent1"/>
              </a:lnRef>
              <a:fillRef idx="1">
                <a:schemeClr val="accent1"/>
              </a:fillRef>
              <a:effectRef idx="0">
                <a:schemeClr val="dk1"/>
              </a:effectRef>
              <a:fontRef idx="minor">
                <a:schemeClr val="lt1"/>
              </a:fontRef>
            </p:style>
            <p:txBody>
              <a:bodyPr rtlCol="0" anchor="ctr"/>
              <a:lstStyle/>
              <a:p>
                <a:pPr algn="ctr">
                  <a:lnSpc>
                    <a:spcPct val="100000"/>
                  </a:lnSpc>
                </a:pPr>
                <a:endParaRPr lang="en-US" sz="800">
                  <a:solidFill>
                    <a:schemeClr val="tx1"/>
                  </a:solidFill>
                  <a:latin typeface="Arial" panose="020B0604020202020204" pitchFamily="34" charset="0"/>
                  <a:cs typeface="Arial" panose="020B0604020202020204" pitchFamily="34" charset="0"/>
                </a:endParaRPr>
              </a:p>
            </p:txBody>
          </p:sp>
        </p:grpSp>
        <p:grpSp>
          <p:nvGrpSpPr>
            <p:cNvPr id="24" name="Group 23">
              <a:extLst>
                <a:ext uri="{FF2B5EF4-FFF2-40B4-BE49-F238E27FC236}">
                  <a16:creationId xmlns:a16="http://schemas.microsoft.com/office/drawing/2014/main" id="{F6D4FFB0-2F36-47FF-BDF4-2B5D1995D220}"/>
                </a:ext>
              </a:extLst>
            </p:cNvPr>
            <p:cNvGrpSpPr/>
            <p:nvPr/>
          </p:nvGrpSpPr>
          <p:grpSpPr>
            <a:xfrm>
              <a:off x="3734611" y="4795433"/>
              <a:ext cx="1634501" cy="1046172"/>
              <a:chOff x="-3145005" y="5378599"/>
              <a:chExt cx="1911459" cy="1223440"/>
            </a:xfrm>
          </p:grpSpPr>
          <p:sp>
            <p:nvSpPr>
              <p:cNvPr id="60" name="Frame 59">
                <a:extLst>
                  <a:ext uri="{FF2B5EF4-FFF2-40B4-BE49-F238E27FC236}">
                    <a16:creationId xmlns:a16="http://schemas.microsoft.com/office/drawing/2014/main" id="{15B20AD7-D17B-43D6-90B7-C3BAF0EC77EA}"/>
                  </a:ext>
                </a:extLst>
              </p:cNvPr>
              <p:cNvSpPr/>
              <p:nvPr/>
            </p:nvSpPr>
            <p:spPr>
              <a:xfrm>
                <a:off x="-2795158" y="5378599"/>
                <a:ext cx="1223440" cy="1223440"/>
              </a:xfrm>
              <a:prstGeom prst="frame">
                <a:avLst>
                  <a:gd name="adj1" fmla="val 14698"/>
                </a:avLst>
              </a:prstGeom>
              <a:solidFill>
                <a:srgbClr val="C5758E"/>
              </a:solidFill>
              <a:ln>
                <a:noFill/>
              </a:ln>
            </p:spPr>
            <p:style>
              <a:lnRef idx="0">
                <a:schemeClr val="accent1"/>
              </a:lnRef>
              <a:fillRef idx="1">
                <a:schemeClr val="accent1"/>
              </a:fillRef>
              <a:effectRef idx="0">
                <a:schemeClr val="dk1"/>
              </a:effectRef>
              <a:fontRef idx="minor">
                <a:schemeClr val="lt1"/>
              </a:fontRef>
            </p:style>
            <p:txBody>
              <a:bodyPr rtlCol="0" anchor="ctr"/>
              <a:lstStyle/>
              <a:p>
                <a:pPr algn="ctr">
                  <a:lnSpc>
                    <a:spcPct val="100000"/>
                  </a:lnSpc>
                </a:pPr>
                <a:endParaRPr lang="en-US" sz="800" dirty="0">
                  <a:solidFill>
                    <a:schemeClr val="tx1"/>
                  </a:solidFill>
                  <a:latin typeface="Arial" panose="020B0604020202020204" pitchFamily="34" charset="0"/>
                  <a:cs typeface="Arial" panose="020B0604020202020204" pitchFamily="34" charset="0"/>
                </a:endParaRPr>
              </a:p>
            </p:txBody>
          </p:sp>
          <p:sp>
            <p:nvSpPr>
              <p:cNvPr id="61" name="Chevron 68">
                <a:extLst>
                  <a:ext uri="{FF2B5EF4-FFF2-40B4-BE49-F238E27FC236}">
                    <a16:creationId xmlns:a16="http://schemas.microsoft.com/office/drawing/2014/main" id="{B9A3FC53-3C59-4B7D-80A1-92AD0F397B69}"/>
                  </a:ext>
                </a:extLst>
              </p:cNvPr>
              <p:cNvSpPr/>
              <p:nvPr/>
            </p:nvSpPr>
            <p:spPr>
              <a:xfrm>
                <a:off x="-3145005" y="5882536"/>
                <a:ext cx="504000" cy="252000"/>
              </a:xfrm>
              <a:prstGeom prst="chevron">
                <a:avLst/>
              </a:prstGeom>
              <a:solidFill>
                <a:srgbClr val="C5758E"/>
              </a:solidFill>
              <a:ln>
                <a:noFill/>
              </a:ln>
            </p:spPr>
            <p:style>
              <a:lnRef idx="0">
                <a:schemeClr val="accent1"/>
              </a:lnRef>
              <a:fillRef idx="1">
                <a:schemeClr val="accent1"/>
              </a:fillRef>
              <a:effectRef idx="0">
                <a:schemeClr val="dk1"/>
              </a:effectRef>
              <a:fontRef idx="minor">
                <a:schemeClr val="lt1"/>
              </a:fontRef>
            </p:style>
            <p:txBody>
              <a:bodyPr rtlCol="0" anchor="ctr"/>
              <a:lstStyle/>
              <a:p>
                <a:pPr algn="ctr">
                  <a:lnSpc>
                    <a:spcPct val="100000"/>
                  </a:lnSpc>
                </a:pPr>
                <a:endParaRPr lang="en-US" sz="800">
                  <a:solidFill>
                    <a:schemeClr val="tx1"/>
                  </a:solidFill>
                  <a:latin typeface="Arial" panose="020B0604020202020204" pitchFamily="34" charset="0"/>
                  <a:cs typeface="Arial" panose="020B0604020202020204" pitchFamily="34" charset="0"/>
                </a:endParaRPr>
              </a:p>
            </p:txBody>
          </p:sp>
          <p:sp>
            <p:nvSpPr>
              <p:cNvPr id="62" name="Chevron 69">
                <a:extLst>
                  <a:ext uri="{FF2B5EF4-FFF2-40B4-BE49-F238E27FC236}">
                    <a16:creationId xmlns:a16="http://schemas.microsoft.com/office/drawing/2014/main" id="{A84099E4-6C22-4D51-B6EB-5156E6E66335}"/>
                  </a:ext>
                </a:extLst>
              </p:cNvPr>
              <p:cNvSpPr/>
              <p:nvPr/>
            </p:nvSpPr>
            <p:spPr>
              <a:xfrm>
                <a:off x="-1737546" y="5882536"/>
                <a:ext cx="504000" cy="252000"/>
              </a:xfrm>
              <a:prstGeom prst="chevron">
                <a:avLst/>
              </a:prstGeom>
              <a:solidFill>
                <a:srgbClr val="C5758E"/>
              </a:solidFill>
              <a:ln>
                <a:noFill/>
              </a:ln>
            </p:spPr>
            <p:style>
              <a:lnRef idx="0">
                <a:schemeClr val="accent1"/>
              </a:lnRef>
              <a:fillRef idx="1">
                <a:schemeClr val="accent1"/>
              </a:fillRef>
              <a:effectRef idx="0">
                <a:schemeClr val="dk1"/>
              </a:effectRef>
              <a:fontRef idx="minor">
                <a:schemeClr val="lt1"/>
              </a:fontRef>
            </p:style>
            <p:txBody>
              <a:bodyPr rtlCol="0" anchor="ctr"/>
              <a:lstStyle/>
              <a:p>
                <a:pPr algn="ctr">
                  <a:lnSpc>
                    <a:spcPct val="100000"/>
                  </a:lnSpc>
                </a:pPr>
                <a:endParaRPr lang="en-US" sz="800">
                  <a:solidFill>
                    <a:schemeClr val="tx1"/>
                  </a:solidFill>
                  <a:latin typeface="Arial" panose="020B0604020202020204" pitchFamily="34" charset="0"/>
                  <a:cs typeface="Arial" panose="020B0604020202020204" pitchFamily="34" charset="0"/>
                </a:endParaRPr>
              </a:p>
            </p:txBody>
          </p:sp>
        </p:grpSp>
        <p:grpSp>
          <p:nvGrpSpPr>
            <p:cNvPr id="27" name="Group 159">
              <a:extLst>
                <a:ext uri="{FF2B5EF4-FFF2-40B4-BE49-F238E27FC236}">
                  <a16:creationId xmlns:a16="http://schemas.microsoft.com/office/drawing/2014/main" id="{862707AD-90BD-44E5-BE1A-790F81E077C8}"/>
                </a:ext>
              </a:extLst>
            </p:cNvPr>
            <p:cNvGrpSpPr>
              <a:grpSpLocks noChangeAspect="1"/>
            </p:cNvGrpSpPr>
            <p:nvPr/>
          </p:nvGrpSpPr>
          <p:grpSpPr bwMode="auto">
            <a:xfrm>
              <a:off x="4384748" y="2974541"/>
              <a:ext cx="373489" cy="19482"/>
              <a:chOff x="1730" y="3212"/>
              <a:chExt cx="5502" cy="287"/>
            </a:xfrm>
            <a:solidFill>
              <a:schemeClr val="bg1"/>
            </a:solidFill>
          </p:grpSpPr>
          <p:sp>
            <p:nvSpPr>
              <p:cNvPr id="48" name="Rectangle 161">
                <a:extLst>
                  <a:ext uri="{FF2B5EF4-FFF2-40B4-BE49-F238E27FC236}">
                    <a16:creationId xmlns:a16="http://schemas.microsoft.com/office/drawing/2014/main" id="{613B4FBE-2E75-457E-9EE2-5A423BC678C5}"/>
                  </a:ext>
                </a:extLst>
              </p:cNvPr>
              <p:cNvSpPr>
                <a:spLocks noChangeArrowheads="1"/>
              </p:cNvSpPr>
              <p:nvPr/>
            </p:nvSpPr>
            <p:spPr bwMode="auto">
              <a:xfrm>
                <a:off x="6944" y="3212"/>
                <a:ext cx="288" cy="287"/>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78191" tIns="39096" rIns="78191" bIns="39096" numCol="1" anchor="t" anchorCtr="0" compatLnSpc="1">
                <a:prstTxWarp prst="textNoShape">
                  <a:avLst/>
                </a:prstTxWarp>
              </a:bodyPr>
              <a:lstStyle/>
              <a:p>
                <a:endParaRPr lang="en-US" sz="800">
                  <a:latin typeface="Arial" panose="020B0604020202020204" pitchFamily="34" charset="0"/>
                  <a:cs typeface="Arial" panose="020B0604020202020204" pitchFamily="34" charset="0"/>
                </a:endParaRPr>
              </a:p>
            </p:txBody>
          </p:sp>
          <p:sp>
            <p:nvSpPr>
              <p:cNvPr id="49" name="Rectangle 162">
                <a:extLst>
                  <a:ext uri="{FF2B5EF4-FFF2-40B4-BE49-F238E27FC236}">
                    <a16:creationId xmlns:a16="http://schemas.microsoft.com/office/drawing/2014/main" id="{42BF9FB1-4237-4024-85CD-1A33BC651AE7}"/>
                  </a:ext>
                </a:extLst>
              </p:cNvPr>
              <p:cNvSpPr>
                <a:spLocks noChangeArrowheads="1"/>
              </p:cNvSpPr>
              <p:nvPr/>
            </p:nvSpPr>
            <p:spPr bwMode="auto">
              <a:xfrm>
                <a:off x="4046" y="3212"/>
                <a:ext cx="290" cy="287"/>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78191" tIns="39096" rIns="78191" bIns="39096" numCol="1" anchor="t" anchorCtr="0" compatLnSpc="1">
                <a:prstTxWarp prst="textNoShape">
                  <a:avLst/>
                </a:prstTxWarp>
              </a:bodyPr>
              <a:lstStyle/>
              <a:p>
                <a:endParaRPr lang="en-US" sz="800">
                  <a:latin typeface="Arial" panose="020B0604020202020204" pitchFamily="34" charset="0"/>
                  <a:cs typeface="Arial" panose="020B0604020202020204" pitchFamily="34" charset="0"/>
                </a:endParaRPr>
              </a:p>
            </p:txBody>
          </p:sp>
          <p:sp>
            <p:nvSpPr>
              <p:cNvPr id="50" name="Rectangle 163">
                <a:extLst>
                  <a:ext uri="{FF2B5EF4-FFF2-40B4-BE49-F238E27FC236}">
                    <a16:creationId xmlns:a16="http://schemas.microsoft.com/office/drawing/2014/main" id="{67A442C6-2E20-43AA-B937-02C8C0A59329}"/>
                  </a:ext>
                </a:extLst>
              </p:cNvPr>
              <p:cNvSpPr>
                <a:spLocks noChangeArrowheads="1"/>
              </p:cNvSpPr>
              <p:nvPr/>
            </p:nvSpPr>
            <p:spPr bwMode="auto">
              <a:xfrm>
                <a:off x="3468" y="3212"/>
                <a:ext cx="288" cy="287"/>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78191" tIns="39096" rIns="78191" bIns="39096" numCol="1" anchor="t" anchorCtr="0" compatLnSpc="1">
                <a:prstTxWarp prst="textNoShape">
                  <a:avLst/>
                </a:prstTxWarp>
              </a:bodyPr>
              <a:lstStyle/>
              <a:p>
                <a:endParaRPr lang="en-US" sz="800">
                  <a:latin typeface="Arial" panose="020B0604020202020204" pitchFamily="34" charset="0"/>
                  <a:cs typeface="Arial" panose="020B0604020202020204" pitchFamily="34" charset="0"/>
                </a:endParaRPr>
              </a:p>
            </p:txBody>
          </p:sp>
          <p:sp>
            <p:nvSpPr>
              <p:cNvPr id="51" name="Rectangle 164">
                <a:extLst>
                  <a:ext uri="{FF2B5EF4-FFF2-40B4-BE49-F238E27FC236}">
                    <a16:creationId xmlns:a16="http://schemas.microsoft.com/office/drawing/2014/main" id="{B622C318-78BA-4B9C-A97E-8F0E55E10033}"/>
                  </a:ext>
                </a:extLst>
              </p:cNvPr>
              <p:cNvSpPr>
                <a:spLocks noChangeArrowheads="1"/>
              </p:cNvSpPr>
              <p:nvPr/>
            </p:nvSpPr>
            <p:spPr bwMode="auto">
              <a:xfrm>
                <a:off x="2888" y="3212"/>
                <a:ext cx="290" cy="287"/>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78191" tIns="39096" rIns="78191" bIns="39096" numCol="1" anchor="t" anchorCtr="0" compatLnSpc="1">
                <a:prstTxWarp prst="textNoShape">
                  <a:avLst/>
                </a:prstTxWarp>
              </a:bodyPr>
              <a:lstStyle/>
              <a:p>
                <a:endParaRPr lang="en-US" sz="800">
                  <a:latin typeface="Arial" panose="020B0604020202020204" pitchFamily="34" charset="0"/>
                  <a:cs typeface="Arial" panose="020B0604020202020204" pitchFamily="34" charset="0"/>
                </a:endParaRPr>
              </a:p>
            </p:txBody>
          </p:sp>
          <p:sp>
            <p:nvSpPr>
              <p:cNvPr id="52" name="Rectangle 165">
                <a:extLst>
                  <a:ext uri="{FF2B5EF4-FFF2-40B4-BE49-F238E27FC236}">
                    <a16:creationId xmlns:a16="http://schemas.microsoft.com/office/drawing/2014/main" id="{35B7400E-31E5-4107-8823-FB1A901FA983}"/>
                  </a:ext>
                </a:extLst>
              </p:cNvPr>
              <p:cNvSpPr>
                <a:spLocks noChangeArrowheads="1"/>
              </p:cNvSpPr>
              <p:nvPr/>
            </p:nvSpPr>
            <p:spPr bwMode="auto">
              <a:xfrm>
                <a:off x="1730" y="3212"/>
                <a:ext cx="288" cy="287"/>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78191" tIns="39096" rIns="78191" bIns="39096" numCol="1" anchor="t" anchorCtr="0" compatLnSpc="1">
                <a:prstTxWarp prst="textNoShape">
                  <a:avLst/>
                </a:prstTxWarp>
              </a:bodyPr>
              <a:lstStyle/>
              <a:p>
                <a:endParaRPr lang="en-US" sz="800">
                  <a:latin typeface="Arial" panose="020B0604020202020204" pitchFamily="34" charset="0"/>
                  <a:cs typeface="Arial" panose="020B0604020202020204" pitchFamily="34" charset="0"/>
                </a:endParaRPr>
              </a:p>
            </p:txBody>
          </p:sp>
        </p:grpSp>
        <p:grpSp>
          <p:nvGrpSpPr>
            <p:cNvPr id="28" name="Group 169">
              <a:extLst>
                <a:ext uri="{FF2B5EF4-FFF2-40B4-BE49-F238E27FC236}">
                  <a16:creationId xmlns:a16="http://schemas.microsoft.com/office/drawing/2014/main" id="{C5801385-D094-474B-97DE-EABD9E4C61BE}"/>
                </a:ext>
              </a:extLst>
            </p:cNvPr>
            <p:cNvGrpSpPr>
              <a:grpSpLocks noChangeAspect="1"/>
            </p:cNvGrpSpPr>
            <p:nvPr/>
          </p:nvGrpSpPr>
          <p:grpSpPr bwMode="auto">
            <a:xfrm>
              <a:off x="6019492" y="2872049"/>
              <a:ext cx="241592" cy="224744"/>
              <a:chOff x="2328" y="1694"/>
              <a:chExt cx="3542" cy="3295"/>
            </a:xfrm>
            <a:solidFill>
              <a:schemeClr val="bg1"/>
            </a:solidFill>
          </p:grpSpPr>
          <p:sp>
            <p:nvSpPr>
              <p:cNvPr id="33" name="Rectangle 171">
                <a:extLst>
                  <a:ext uri="{FF2B5EF4-FFF2-40B4-BE49-F238E27FC236}">
                    <a16:creationId xmlns:a16="http://schemas.microsoft.com/office/drawing/2014/main" id="{DCEC71BD-9C0B-4FD1-9E4A-EF6E7BAD6C49}"/>
                  </a:ext>
                </a:extLst>
              </p:cNvPr>
              <p:cNvSpPr>
                <a:spLocks noChangeArrowheads="1"/>
              </p:cNvSpPr>
              <p:nvPr/>
            </p:nvSpPr>
            <p:spPr bwMode="auto">
              <a:xfrm>
                <a:off x="2328" y="4703"/>
                <a:ext cx="284" cy="286"/>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78191" tIns="39096" rIns="78191" bIns="39096" numCol="1" anchor="t" anchorCtr="0" compatLnSpc="1">
                <a:prstTxWarp prst="textNoShape">
                  <a:avLst/>
                </a:prstTxWarp>
              </a:bodyPr>
              <a:lstStyle/>
              <a:p>
                <a:endParaRPr lang="en-US" sz="800">
                  <a:latin typeface="Arial" panose="020B0604020202020204" pitchFamily="34" charset="0"/>
                  <a:cs typeface="Arial" panose="020B0604020202020204" pitchFamily="34" charset="0"/>
                </a:endParaRPr>
              </a:p>
            </p:txBody>
          </p:sp>
          <p:sp>
            <p:nvSpPr>
              <p:cNvPr id="34" name="Rectangle 172">
                <a:extLst>
                  <a:ext uri="{FF2B5EF4-FFF2-40B4-BE49-F238E27FC236}">
                    <a16:creationId xmlns:a16="http://schemas.microsoft.com/office/drawing/2014/main" id="{0AAE9507-5942-421C-B1FB-AE3AFC7E4598}"/>
                  </a:ext>
                </a:extLst>
              </p:cNvPr>
              <p:cNvSpPr>
                <a:spLocks noChangeArrowheads="1"/>
              </p:cNvSpPr>
              <p:nvPr/>
            </p:nvSpPr>
            <p:spPr bwMode="auto">
              <a:xfrm>
                <a:off x="2898" y="4703"/>
                <a:ext cx="284" cy="286"/>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78191" tIns="39096" rIns="78191" bIns="39096" numCol="1" anchor="t" anchorCtr="0" compatLnSpc="1">
                <a:prstTxWarp prst="textNoShape">
                  <a:avLst/>
                </a:prstTxWarp>
              </a:bodyPr>
              <a:lstStyle/>
              <a:p>
                <a:endParaRPr lang="en-US" sz="800">
                  <a:latin typeface="Arial" panose="020B0604020202020204" pitchFamily="34" charset="0"/>
                  <a:cs typeface="Arial" panose="020B0604020202020204" pitchFamily="34" charset="0"/>
                </a:endParaRPr>
              </a:p>
            </p:txBody>
          </p:sp>
          <p:sp>
            <p:nvSpPr>
              <p:cNvPr id="35" name="Rectangle 173">
                <a:extLst>
                  <a:ext uri="{FF2B5EF4-FFF2-40B4-BE49-F238E27FC236}">
                    <a16:creationId xmlns:a16="http://schemas.microsoft.com/office/drawing/2014/main" id="{8A4F526C-FF66-4B89-9C95-B2B0B01D56DF}"/>
                  </a:ext>
                </a:extLst>
              </p:cNvPr>
              <p:cNvSpPr>
                <a:spLocks noChangeArrowheads="1"/>
              </p:cNvSpPr>
              <p:nvPr/>
            </p:nvSpPr>
            <p:spPr bwMode="auto">
              <a:xfrm>
                <a:off x="3466" y="4703"/>
                <a:ext cx="286" cy="286"/>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78191" tIns="39096" rIns="78191" bIns="39096" numCol="1" anchor="t" anchorCtr="0" compatLnSpc="1">
                <a:prstTxWarp prst="textNoShape">
                  <a:avLst/>
                </a:prstTxWarp>
              </a:bodyPr>
              <a:lstStyle/>
              <a:p>
                <a:endParaRPr lang="en-US" sz="800">
                  <a:latin typeface="Arial" panose="020B0604020202020204" pitchFamily="34" charset="0"/>
                  <a:cs typeface="Arial" panose="020B0604020202020204" pitchFamily="34" charset="0"/>
                </a:endParaRPr>
              </a:p>
            </p:txBody>
          </p:sp>
          <p:sp>
            <p:nvSpPr>
              <p:cNvPr id="37" name="Rectangle 175">
                <a:extLst>
                  <a:ext uri="{FF2B5EF4-FFF2-40B4-BE49-F238E27FC236}">
                    <a16:creationId xmlns:a16="http://schemas.microsoft.com/office/drawing/2014/main" id="{1D20817D-97DC-45DE-AFC6-FBCD452D5525}"/>
                  </a:ext>
                </a:extLst>
              </p:cNvPr>
              <p:cNvSpPr>
                <a:spLocks noChangeArrowheads="1"/>
              </p:cNvSpPr>
              <p:nvPr/>
            </p:nvSpPr>
            <p:spPr bwMode="auto">
              <a:xfrm>
                <a:off x="5586" y="1694"/>
                <a:ext cx="284" cy="284"/>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78191" tIns="39096" rIns="78191" bIns="39096" numCol="1" anchor="t" anchorCtr="0" compatLnSpc="1">
                <a:prstTxWarp prst="textNoShape">
                  <a:avLst/>
                </a:prstTxWarp>
              </a:bodyPr>
              <a:lstStyle/>
              <a:p>
                <a:endParaRPr lang="en-US" sz="800">
                  <a:latin typeface="Arial" panose="020B0604020202020204" pitchFamily="34" charset="0"/>
                  <a:cs typeface="Arial" panose="020B0604020202020204" pitchFamily="34" charset="0"/>
                </a:endParaRPr>
              </a:p>
            </p:txBody>
          </p:sp>
          <p:sp>
            <p:nvSpPr>
              <p:cNvPr id="38" name="Rectangle 176">
                <a:extLst>
                  <a:ext uri="{FF2B5EF4-FFF2-40B4-BE49-F238E27FC236}">
                    <a16:creationId xmlns:a16="http://schemas.microsoft.com/office/drawing/2014/main" id="{9EF3FD27-C516-4ED9-B85F-84E09D7EC8C0}"/>
                  </a:ext>
                </a:extLst>
              </p:cNvPr>
              <p:cNvSpPr>
                <a:spLocks noChangeArrowheads="1"/>
              </p:cNvSpPr>
              <p:nvPr/>
            </p:nvSpPr>
            <p:spPr bwMode="auto">
              <a:xfrm>
                <a:off x="4216" y="2604"/>
                <a:ext cx="286" cy="284"/>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78191" tIns="39096" rIns="78191" bIns="39096" numCol="1" anchor="t" anchorCtr="0" compatLnSpc="1">
                <a:prstTxWarp prst="textNoShape">
                  <a:avLst/>
                </a:prstTxWarp>
              </a:bodyPr>
              <a:lstStyle/>
              <a:p>
                <a:endParaRPr lang="en-US" sz="800">
                  <a:latin typeface="Arial" panose="020B0604020202020204" pitchFamily="34" charset="0"/>
                  <a:cs typeface="Arial" panose="020B0604020202020204" pitchFamily="34" charset="0"/>
                </a:endParaRPr>
              </a:p>
            </p:txBody>
          </p:sp>
          <p:sp>
            <p:nvSpPr>
              <p:cNvPr id="39" name="Rectangle 177">
                <a:extLst>
                  <a:ext uri="{FF2B5EF4-FFF2-40B4-BE49-F238E27FC236}">
                    <a16:creationId xmlns:a16="http://schemas.microsoft.com/office/drawing/2014/main" id="{47F1B26B-717F-4F3E-99DC-41B586BBC4B1}"/>
                  </a:ext>
                </a:extLst>
              </p:cNvPr>
              <p:cNvSpPr>
                <a:spLocks noChangeArrowheads="1"/>
              </p:cNvSpPr>
              <p:nvPr/>
            </p:nvSpPr>
            <p:spPr bwMode="auto">
              <a:xfrm>
                <a:off x="4216" y="2034"/>
                <a:ext cx="286" cy="284"/>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78191" tIns="39096" rIns="78191" bIns="39096" numCol="1" anchor="t" anchorCtr="0" compatLnSpc="1">
                <a:prstTxWarp prst="textNoShape">
                  <a:avLst/>
                </a:prstTxWarp>
              </a:bodyPr>
              <a:lstStyle/>
              <a:p>
                <a:endParaRPr lang="en-US" sz="800">
                  <a:latin typeface="Arial" panose="020B0604020202020204" pitchFamily="34" charset="0"/>
                  <a:cs typeface="Arial" panose="020B0604020202020204" pitchFamily="34" charset="0"/>
                </a:endParaRPr>
              </a:p>
            </p:txBody>
          </p:sp>
          <p:sp>
            <p:nvSpPr>
              <p:cNvPr id="40" name="Rectangle 178">
                <a:extLst>
                  <a:ext uri="{FF2B5EF4-FFF2-40B4-BE49-F238E27FC236}">
                    <a16:creationId xmlns:a16="http://schemas.microsoft.com/office/drawing/2014/main" id="{3BBF9B79-0C10-4BCD-BB1C-B772FA9D4D53}"/>
                  </a:ext>
                </a:extLst>
              </p:cNvPr>
              <p:cNvSpPr>
                <a:spLocks noChangeArrowheads="1"/>
              </p:cNvSpPr>
              <p:nvPr/>
            </p:nvSpPr>
            <p:spPr bwMode="auto">
              <a:xfrm>
                <a:off x="4446" y="1694"/>
                <a:ext cx="284" cy="284"/>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78191" tIns="39096" rIns="78191" bIns="39096" numCol="1" anchor="t" anchorCtr="0" compatLnSpc="1">
                <a:prstTxWarp prst="textNoShape">
                  <a:avLst/>
                </a:prstTxWarp>
              </a:bodyPr>
              <a:lstStyle/>
              <a:p>
                <a:endParaRPr lang="en-US" sz="800">
                  <a:latin typeface="Arial" panose="020B0604020202020204" pitchFamily="34" charset="0"/>
                  <a:cs typeface="Arial" panose="020B0604020202020204" pitchFamily="34" charset="0"/>
                </a:endParaRPr>
              </a:p>
            </p:txBody>
          </p:sp>
          <p:sp>
            <p:nvSpPr>
              <p:cNvPr id="41" name="Rectangle 179">
                <a:extLst>
                  <a:ext uri="{FF2B5EF4-FFF2-40B4-BE49-F238E27FC236}">
                    <a16:creationId xmlns:a16="http://schemas.microsoft.com/office/drawing/2014/main" id="{C2F4A9CA-8751-419D-B4E3-BC49FB8C81B8}"/>
                  </a:ext>
                </a:extLst>
              </p:cNvPr>
              <p:cNvSpPr>
                <a:spLocks noChangeArrowheads="1"/>
              </p:cNvSpPr>
              <p:nvPr/>
            </p:nvSpPr>
            <p:spPr bwMode="auto">
              <a:xfrm>
                <a:off x="4036" y="4703"/>
                <a:ext cx="286" cy="286"/>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78191" tIns="39096" rIns="78191" bIns="39096" numCol="1" anchor="t" anchorCtr="0" compatLnSpc="1">
                <a:prstTxWarp prst="textNoShape">
                  <a:avLst/>
                </a:prstTxWarp>
              </a:bodyPr>
              <a:lstStyle/>
              <a:p>
                <a:endParaRPr lang="en-US" sz="800">
                  <a:latin typeface="Arial" panose="020B0604020202020204" pitchFamily="34" charset="0"/>
                  <a:cs typeface="Arial" panose="020B0604020202020204" pitchFamily="34" charset="0"/>
                </a:endParaRPr>
              </a:p>
            </p:txBody>
          </p:sp>
          <p:sp>
            <p:nvSpPr>
              <p:cNvPr id="43" name="Rectangle 181">
                <a:extLst>
                  <a:ext uri="{FF2B5EF4-FFF2-40B4-BE49-F238E27FC236}">
                    <a16:creationId xmlns:a16="http://schemas.microsoft.com/office/drawing/2014/main" id="{761FEEB2-9BE1-46F1-8728-4F1C1C9CC688}"/>
                  </a:ext>
                </a:extLst>
              </p:cNvPr>
              <p:cNvSpPr>
                <a:spLocks noChangeArrowheads="1"/>
              </p:cNvSpPr>
              <p:nvPr/>
            </p:nvSpPr>
            <p:spPr bwMode="auto">
              <a:xfrm>
                <a:off x="4216" y="3745"/>
                <a:ext cx="286" cy="284"/>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78191" tIns="39096" rIns="78191" bIns="39096" numCol="1" anchor="t" anchorCtr="0" compatLnSpc="1">
                <a:prstTxWarp prst="textNoShape">
                  <a:avLst/>
                </a:prstTxWarp>
              </a:bodyPr>
              <a:lstStyle/>
              <a:p>
                <a:endParaRPr lang="en-US" sz="800">
                  <a:latin typeface="Arial" panose="020B0604020202020204" pitchFamily="34" charset="0"/>
                  <a:cs typeface="Arial" panose="020B0604020202020204" pitchFamily="34" charset="0"/>
                </a:endParaRPr>
              </a:p>
            </p:txBody>
          </p:sp>
        </p:grpSp>
        <p:sp>
          <p:nvSpPr>
            <p:cNvPr id="8" name="Oval 41">
              <a:extLst>
                <a:ext uri="{FF2B5EF4-FFF2-40B4-BE49-F238E27FC236}">
                  <a16:creationId xmlns:a16="http://schemas.microsoft.com/office/drawing/2014/main" id="{2B6A5A4F-6F63-46CD-AFDD-A95C16BB1021}"/>
                </a:ext>
              </a:extLst>
            </p:cNvPr>
            <p:cNvSpPr/>
            <p:nvPr/>
          </p:nvSpPr>
          <p:spPr bwMode="ltGray">
            <a:xfrm>
              <a:off x="2630296" y="5006113"/>
              <a:ext cx="631363" cy="615677"/>
            </a:xfrm>
            <a:prstGeom prst="rect">
              <a:avLst/>
            </a:prstGeom>
            <a:solidFill>
              <a:srgbClr val="E3B7C1"/>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800" dirty="0" err="1">
                <a:solidFill>
                  <a:schemeClr val="bg1"/>
                </a:solidFill>
                <a:latin typeface="Arial" panose="020B0604020202020204" pitchFamily="34" charset="0"/>
                <a:cs typeface="Arial" panose="020B0604020202020204" pitchFamily="34" charset="0"/>
              </a:endParaRPr>
            </a:p>
          </p:txBody>
        </p:sp>
        <p:sp>
          <p:nvSpPr>
            <p:cNvPr id="7" name="Oval 38">
              <a:extLst>
                <a:ext uri="{FF2B5EF4-FFF2-40B4-BE49-F238E27FC236}">
                  <a16:creationId xmlns:a16="http://schemas.microsoft.com/office/drawing/2014/main" id="{30F687ED-9834-49DD-9841-5C52859B8D0F}"/>
                </a:ext>
              </a:extLst>
            </p:cNvPr>
            <p:cNvSpPr/>
            <p:nvPr/>
          </p:nvSpPr>
          <p:spPr bwMode="ltGray">
            <a:xfrm>
              <a:off x="4245137" y="2418700"/>
              <a:ext cx="615677" cy="615677"/>
            </a:xfrm>
            <a:prstGeom prst="rect">
              <a:avLst/>
            </a:prstGeom>
            <a:solidFill>
              <a:srgbClr val="E3B7C1"/>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800" dirty="0" err="1">
                <a:solidFill>
                  <a:schemeClr val="bg1"/>
                </a:solidFill>
                <a:latin typeface="Arial" panose="020B0604020202020204" pitchFamily="34" charset="0"/>
                <a:cs typeface="Arial" panose="020B0604020202020204" pitchFamily="34" charset="0"/>
              </a:endParaRPr>
            </a:p>
          </p:txBody>
        </p:sp>
      </p:grpSp>
      <p:sp>
        <p:nvSpPr>
          <p:cNvPr id="87" name="Rectangle 10">
            <a:extLst>
              <a:ext uri="{FF2B5EF4-FFF2-40B4-BE49-F238E27FC236}">
                <a16:creationId xmlns:a16="http://schemas.microsoft.com/office/drawing/2014/main" id="{7BE82921-B1B3-484A-AA70-EF101B35563C}"/>
              </a:ext>
            </a:extLst>
          </p:cNvPr>
          <p:cNvSpPr>
            <a:spLocks noChangeArrowheads="1"/>
          </p:cNvSpPr>
          <p:nvPr/>
        </p:nvSpPr>
        <p:spPr bwMode="auto">
          <a:xfrm>
            <a:off x="7329474" y="5874547"/>
            <a:ext cx="1322907" cy="1354217"/>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p>
            <a:pPr lvl="0" defTabSz="914400" fontAlgn="auto">
              <a:spcBef>
                <a:spcPts val="0"/>
              </a:spcBef>
              <a:spcAft>
                <a:spcPts val="0"/>
              </a:spcAft>
              <a:defRPr/>
            </a:pPr>
            <a:r>
              <a:rPr lang="en-US" sz="1600" b="1" dirty="0">
                <a:latin typeface="Arial" panose="020B0604020202020204" pitchFamily="34" charset="0"/>
                <a:cs typeface="Arial" panose="020B0604020202020204" pitchFamily="34" charset="0"/>
              </a:rPr>
              <a:t>Transfer</a:t>
            </a:r>
          </a:p>
          <a:p>
            <a:pPr marL="171450" lvl="0" indent="-171450" defTabSz="914400" fontAlgn="auto">
              <a:spcBef>
                <a:spcPts val="0"/>
              </a:spcBef>
              <a:spcAft>
                <a:spcPts val="0"/>
              </a:spcAft>
              <a:buFont typeface="Arial" panose="020B0604020202020204" pitchFamily="34" charset="0"/>
              <a:buChar char="•"/>
              <a:defRPr/>
            </a:pPr>
            <a:r>
              <a:rPr lang="en-US" sz="1200" dirty="0">
                <a:latin typeface="Arial" panose="020B0604020202020204" pitchFamily="34" charset="0"/>
                <a:cs typeface="Arial" panose="020B0604020202020204" pitchFamily="34" charset="0"/>
              </a:rPr>
              <a:t>Transferring the schools back to the Authority at the end of the concession period</a:t>
            </a:r>
          </a:p>
        </p:txBody>
      </p:sp>
      <p:sp>
        <p:nvSpPr>
          <p:cNvPr id="88" name="Frame 87">
            <a:extLst>
              <a:ext uri="{FF2B5EF4-FFF2-40B4-BE49-F238E27FC236}">
                <a16:creationId xmlns:a16="http://schemas.microsoft.com/office/drawing/2014/main" id="{005B62A8-E907-4E64-A1EA-782F5E12501B}"/>
              </a:ext>
            </a:extLst>
          </p:cNvPr>
          <p:cNvSpPr/>
          <p:nvPr/>
        </p:nvSpPr>
        <p:spPr>
          <a:xfrm>
            <a:off x="7357613" y="4575189"/>
            <a:ext cx="1259530" cy="1120260"/>
          </a:xfrm>
          <a:prstGeom prst="frame">
            <a:avLst>
              <a:gd name="adj1" fmla="val 14698"/>
            </a:avLst>
          </a:prstGeom>
          <a:solidFill>
            <a:srgbClr val="D395A8"/>
          </a:solidFill>
          <a:ln>
            <a:noFill/>
          </a:ln>
        </p:spPr>
        <p:style>
          <a:lnRef idx="0">
            <a:schemeClr val="accent1"/>
          </a:lnRef>
          <a:fillRef idx="1">
            <a:schemeClr val="accent1"/>
          </a:fillRef>
          <a:effectRef idx="0">
            <a:schemeClr val="dk1"/>
          </a:effectRef>
          <a:fontRef idx="minor">
            <a:schemeClr val="lt1"/>
          </a:fontRef>
        </p:style>
        <p:txBody>
          <a:bodyPr rtlCol="0" anchor="ctr"/>
          <a:lstStyle/>
          <a:p>
            <a:pPr algn="ctr">
              <a:lnSpc>
                <a:spcPct val="100000"/>
              </a:lnSpc>
            </a:pPr>
            <a:endParaRPr lang="en-US" sz="800" dirty="0">
              <a:solidFill>
                <a:schemeClr val="tx1"/>
              </a:solidFill>
              <a:latin typeface="Arial" panose="020B0604020202020204" pitchFamily="34" charset="0"/>
              <a:cs typeface="Arial" panose="020B0604020202020204" pitchFamily="34" charset="0"/>
            </a:endParaRPr>
          </a:p>
        </p:txBody>
      </p:sp>
      <p:sp>
        <p:nvSpPr>
          <p:cNvPr id="89" name="Chevron 68">
            <a:extLst>
              <a:ext uri="{FF2B5EF4-FFF2-40B4-BE49-F238E27FC236}">
                <a16:creationId xmlns:a16="http://schemas.microsoft.com/office/drawing/2014/main" id="{3B4C7693-3FC3-420B-AA07-C4355CAA6546}"/>
              </a:ext>
            </a:extLst>
          </p:cNvPr>
          <p:cNvSpPr/>
          <p:nvPr/>
        </p:nvSpPr>
        <p:spPr>
          <a:xfrm>
            <a:off x="6997446" y="5036626"/>
            <a:ext cx="518867" cy="230747"/>
          </a:xfrm>
          <a:prstGeom prst="chevron">
            <a:avLst/>
          </a:prstGeom>
          <a:solidFill>
            <a:srgbClr val="D395A8"/>
          </a:solidFill>
          <a:ln>
            <a:noFill/>
          </a:ln>
        </p:spPr>
        <p:style>
          <a:lnRef idx="0">
            <a:schemeClr val="accent1"/>
          </a:lnRef>
          <a:fillRef idx="1">
            <a:schemeClr val="accent1"/>
          </a:fillRef>
          <a:effectRef idx="0">
            <a:schemeClr val="dk1"/>
          </a:effectRef>
          <a:fontRef idx="minor">
            <a:schemeClr val="lt1"/>
          </a:fontRef>
        </p:style>
        <p:txBody>
          <a:bodyPr rtlCol="0" anchor="ctr"/>
          <a:lstStyle/>
          <a:p>
            <a:pPr algn="ctr">
              <a:lnSpc>
                <a:spcPct val="100000"/>
              </a:lnSpc>
            </a:pPr>
            <a:endParaRPr lang="en-US" sz="800">
              <a:solidFill>
                <a:schemeClr val="tx1"/>
              </a:solidFill>
              <a:latin typeface="Arial" panose="020B0604020202020204" pitchFamily="34" charset="0"/>
              <a:cs typeface="Arial" panose="020B0604020202020204" pitchFamily="34" charset="0"/>
            </a:endParaRPr>
          </a:p>
        </p:txBody>
      </p:sp>
      <p:pic>
        <p:nvPicPr>
          <p:cNvPr id="92" name="Picture 91">
            <a:extLst>
              <a:ext uri="{FF2B5EF4-FFF2-40B4-BE49-F238E27FC236}">
                <a16:creationId xmlns:a16="http://schemas.microsoft.com/office/drawing/2014/main" id="{059B788C-882A-4826-9CD5-40182D5B6CCE}"/>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8309" t="898" r="8309" b="15721"/>
          <a:stretch/>
        </p:blipFill>
        <p:spPr>
          <a:xfrm>
            <a:off x="1895073" y="2076944"/>
            <a:ext cx="558830" cy="558830"/>
          </a:xfrm>
          <a:prstGeom prst="rect">
            <a:avLst/>
          </a:prstGeom>
          <a:noFill/>
        </p:spPr>
      </p:pic>
      <p:pic>
        <p:nvPicPr>
          <p:cNvPr id="93" name="Picture 92">
            <a:extLst>
              <a:ext uri="{FF2B5EF4-FFF2-40B4-BE49-F238E27FC236}">
                <a16:creationId xmlns:a16="http://schemas.microsoft.com/office/drawing/2014/main" id="{A149C3EA-3E30-4BF2-A96C-5B75EBF97E93}"/>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12942" t="6457" r="12942" b="23133"/>
          <a:stretch/>
        </p:blipFill>
        <p:spPr>
          <a:xfrm>
            <a:off x="3865460" y="2076944"/>
            <a:ext cx="557795" cy="557795"/>
          </a:xfrm>
          <a:prstGeom prst="rect">
            <a:avLst/>
          </a:prstGeom>
        </p:spPr>
      </p:pic>
      <p:pic>
        <p:nvPicPr>
          <p:cNvPr id="94" name="Picture 93">
            <a:extLst>
              <a:ext uri="{FF2B5EF4-FFF2-40B4-BE49-F238E27FC236}">
                <a16:creationId xmlns:a16="http://schemas.microsoft.com/office/drawing/2014/main" id="{86470E03-3923-4451-B5C9-EF89D98255CD}"/>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7383" r="7383" b="14795"/>
          <a:stretch/>
        </p:blipFill>
        <p:spPr>
          <a:xfrm>
            <a:off x="5731383" y="2076426"/>
            <a:ext cx="559017" cy="558830"/>
          </a:xfrm>
          <a:prstGeom prst="rect">
            <a:avLst/>
          </a:prstGeom>
        </p:spPr>
      </p:pic>
      <p:sp>
        <p:nvSpPr>
          <p:cNvPr id="95" name="Oval 41">
            <a:extLst>
              <a:ext uri="{FF2B5EF4-FFF2-40B4-BE49-F238E27FC236}">
                <a16:creationId xmlns:a16="http://schemas.microsoft.com/office/drawing/2014/main" id="{FA49B58B-2B00-44FA-8279-F2AFED4F3AF9}"/>
              </a:ext>
            </a:extLst>
          </p:cNvPr>
          <p:cNvSpPr/>
          <p:nvPr/>
        </p:nvSpPr>
        <p:spPr bwMode="ltGray">
          <a:xfrm>
            <a:off x="5665411" y="4796081"/>
            <a:ext cx="760125" cy="659278"/>
          </a:xfrm>
          <a:prstGeom prst="rect">
            <a:avLst/>
          </a:prstGeom>
          <a:solidFill>
            <a:srgbClr val="E3B7C1"/>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800" dirty="0" err="1">
              <a:solidFill>
                <a:schemeClr val="bg1"/>
              </a:solidFill>
              <a:latin typeface="Arial" panose="020B0604020202020204" pitchFamily="34" charset="0"/>
              <a:cs typeface="Arial" panose="020B0604020202020204" pitchFamily="34" charset="0"/>
            </a:endParaRPr>
          </a:p>
        </p:txBody>
      </p:sp>
      <p:sp>
        <p:nvSpPr>
          <p:cNvPr id="96" name="Oval 41">
            <a:extLst>
              <a:ext uri="{FF2B5EF4-FFF2-40B4-BE49-F238E27FC236}">
                <a16:creationId xmlns:a16="http://schemas.microsoft.com/office/drawing/2014/main" id="{5F8D8D5F-6E59-4AEA-9138-FCFD37D241C1}"/>
              </a:ext>
            </a:extLst>
          </p:cNvPr>
          <p:cNvSpPr/>
          <p:nvPr/>
        </p:nvSpPr>
        <p:spPr bwMode="ltGray">
          <a:xfrm>
            <a:off x="7597132" y="4796081"/>
            <a:ext cx="760125" cy="659278"/>
          </a:xfrm>
          <a:prstGeom prst="rect">
            <a:avLst/>
          </a:prstGeom>
          <a:solidFill>
            <a:srgbClr val="E3B7C1"/>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800" dirty="0" err="1">
              <a:solidFill>
                <a:schemeClr val="bg1"/>
              </a:solidFill>
              <a:latin typeface="Arial" panose="020B0604020202020204" pitchFamily="34" charset="0"/>
              <a:cs typeface="Arial" panose="020B0604020202020204" pitchFamily="34" charset="0"/>
            </a:endParaRPr>
          </a:p>
        </p:txBody>
      </p:sp>
      <p:pic>
        <p:nvPicPr>
          <p:cNvPr id="97" name="Picture 96">
            <a:extLst>
              <a:ext uri="{FF2B5EF4-FFF2-40B4-BE49-F238E27FC236}">
                <a16:creationId xmlns:a16="http://schemas.microsoft.com/office/drawing/2014/main" id="{C9A283E2-F8BA-494F-B63F-109E9BCD9224}"/>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14795" t="-29" r="14795" b="13867"/>
          <a:stretch/>
        </p:blipFill>
        <p:spPr>
          <a:xfrm>
            <a:off x="3904316" y="4846305"/>
            <a:ext cx="456677" cy="558830"/>
          </a:xfrm>
          <a:prstGeom prst="rect">
            <a:avLst/>
          </a:prstGeom>
        </p:spPr>
      </p:pic>
      <p:sp>
        <p:nvSpPr>
          <p:cNvPr id="98" name="Freeform 38">
            <a:extLst>
              <a:ext uri="{FF2B5EF4-FFF2-40B4-BE49-F238E27FC236}">
                <a16:creationId xmlns:a16="http://schemas.microsoft.com/office/drawing/2014/main" id="{6FB6BD8B-355D-4483-9A8B-90F479B00923}"/>
              </a:ext>
            </a:extLst>
          </p:cNvPr>
          <p:cNvSpPr>
            <a:spLocks noChangeAspect="1" noEditPoints="1"/>
          </p:cNvSpPr>
          <p:nvPr/>
        </p:nvSpPr>
        <p:spPr bwMode="auto">
          <a:xfrm>
            <a:off x="5778784" y="4902812"/>
            <a:ext cx="559017" cy="439491"/>
          </a:xfrm>
          <a:custGeom>
            <a:avLst/>
            <a:gdLst>
              <a:gd name="T0" fmla="*/ 147 w 200"/>
              <a:gd name="T1" fmla="*/ 26 h 158"/>
              <a:gd name="T2" fmla="*/ 53 w 200"/>
              <a:gd name="T3" fmla="*/ 26 h 158"/>
              <a:gd name="T4" fmla="*/ 0 w 200"/>
              <a:gd name="T5" fmla="*/ 79 h 158"/>
              <a:gd name="T6" fmla="*/ 53 w 200"/>
              <a:gd name="T7" fmla="*/ 132 h 158"/>
              <a:gd name="T8" fmla="*/ 147 w 200"/>
              <a:gd name="T9" fmla="*/ 132 h 158"/>
              <a:gd name="T10" fmla="*/ 200 w 200"/>
              <a:gd name="T11" fmla="*/ 79 h 158"/>
              <a:gd name="T12" fmla="*/ 147 w 200"/>
              <a:gd name="T13" fmla="*/ 26 h 158"/>
              <a:gd name="T14" fmla="*/ 100 w 200"/>
              <a:gd name="T15" fmla="*/ 126 h 158"/>
              <a:gd name="T16" fmla="*/ 52 w 200"/>
              <a:gd name="T17" fmla="*/ 79 h 158"/>
              <a:gd name="T18" fmla="*/ 100 w 200"/>
              <a:gd name="T19" fmla="*/ 32 h 158"/>
              <a:gd name="T20" fmla="*/ 147 w 200"/>
              <a:gd name="T21" fmla="*/ 79 h 158"/>
              <a:gd name="T22" fmla="*/ 100 w 200"/>
              <a:gd name="T23" fmla="*/ 126 h 158"/>
              <a:gd name="T24" fmla="*/ 100 w 200"/>
              <a:gd name="T25" fmla="*/ 48 h 158"/>
              <a:gd name="T26" fmla="*/ 100 w 200"/>
              <a:gd name="T27" fmla="*/ 79 h 158"/>
              <a:gd name="T28" fmla="*/ 78 w 200"/>
              <a:gd name="T29" fmla="*/ 57 h 158"/>
              <a:gd name="T30" fmla="*/ 69 w 200"/>
              <a:gd name="T31" fmla="*/ 79 h 158"/>
              <a:gd name="T32" fmla="*/ 100 w 200"/>
              <a:gd name="T33" fmla="*/ 110 h 158"/>
              <a:gd name="T34" fmla="*/ 131 w 200"/>
              <a:gd name="T35" fmla="*/ 79 h 158"/>
              <a:gd name="T36" fmla="*/ 100 w 200"/>
              <a:gd name="T37" fmla="*/ 4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00" h="158">
                <a:moveTo>
                  <a:pt x="147" y="26"/>
                </a:moveTo>
                <a:cubicBezTo>
                  <a:pt x="121" y="0"/>
                  <a:pt x="79" y="0"/>
                  <a:pt x="53" y="26"/>
                </a:cubicBezTo>
                <a:cubicBezTo>
                  <a:pt x="0" y="79"/>
                  <a:pt x="0" y="79"/>
                  <a:pt x="0" y="79"/>
                </a:cubicBezTo>
                <a:cubicBezTo>
                  <a:pt x="53" y="132"/>
                  <a:pt x="53" y="132"/>
                  <a:pt x="53" y="132"/>
                </a:cubicBezTo>
                <a:cubicBezTo>
                  <a:pt x="79" y="158"/>
                  <a:pt x="121" y="158"/>
                  <a:pt x="147" y="132"/>
                </a:cubicBezTo>
                <a:cubicBezTo>
                  <a:pt x="200" y="79"/>
                  <a:pt x="200" y="79"/>
                  <a:pt x="200" y="79"/>
                </a:cubicBezTo>
                <a:lnTo>
                  <a:pt x="147" y="26"/>
                </a:lnTo>
                <a:close/>
                <a:moveTo>
                  <a:pt x="100" y="126"/>
                </a:moveTo>
                <a:cubicBezTo>
                  <a:pt x="74" y="126"/>
                  <a:pt x="52" y="105"/>
                  <a:pt x="52" y="79"/>
                </a:cubicBezTo>
                <a:cubicBezTo>
                  <a:pt x="52" y="53"/>
                  <a:pt x="74" y="32"/>
                  <a:pt x="100" y="32"/>
                </a:cubicBezTo>
                <a:cubicBezTo>
                  <a:pt x="126" y="32"/>
                  <a:pt x="147" y="53"/>
                  <a:pt x="147" y="79"/>
                </a:cubicBezTo>
                <a:cubicBezTo>
                  <a:pt x="147" y="105"/>
                  <a:pt x="126" y="126"/>
                  <a:pt x="100" y="126"/>
                </a:cubicBezTo>
                <a:close/>
                <a:moveTo>
                  <a:pt x="100" y="48"/>
                </a:moveTo>
                <a:cubicBezTo>
                  <a:pt x="100" y="79"/>
                  <a:pt x="100" y="79"/>
                  <a:pt x="100" y="79"/>
                </a:cubicBezTo>
                <a:cubicBezTo>
                  <a:pt x="78" y="57"/>
                  <a:pt x="78" y="57"/>
                  <a:pt x="78" y="57"/>
                </a:cubicBezTo>
                <a:cubicBezTo>
                  <a:pt x="73" y="63"/>
                  <a:pt x="69" y="70"/>
                  <a:pt x="69" y="79"/>
                </a:cubicBezTo>
                <a:cubicBezTo>
                  <a:pt x="69" y="96"/>
                  <a:pt x="83" y="110"/>
                  <a:pt x="100" y="110"/>
                </a:cubicBezTo>
                <a:cubicBezTo>
                  <a:pt x="117" y="110"/>
                  <a:pt x="131" y="96"/>
                  <a:pt x="131" y="79"/>
                </a:cubicBezTo>
                <a:cubicBezTo>
                  <a:pt x="131" y="62"/>
                  <a:pt x="117" y="48"/>
                  <a:pt x="100" y="48"/>
                </a:cubicBezTo>
                <a:close/>
              </a:path>
            </a:pathLst>
          </a:custGeom>
          <a:solidFill>
            <a:srgbClr val="000000"/>
          </a:solidFill>
          <a:ln>
            <a:noFill/>
          </a:ln>
          <a:extLst/>
        </p:spPr>
        <p:txBody>
          <a:bodyPr vert="horz" wrap="square" lIns="78191" tIns="39096" rIns="78191" bIns="39096" numCol="1" anchor="t" anchorCtr="0" compatLnSpc="1">
            <a:prstTxWarp prst="textNoShape">
              <a:avLst/>
            </a:prstTxWarp>
          </a:bodyPr>
          <a:lstStyle/>
          <a:p>
            <a:endParaRPr lang="en-US" sz="700">
              <a:latin typeface="Arial" panose="020B0604020202020204" pitchFamily="34" charset="0"/>
              <a:cs typeface="Arial" panose="020B0604020202020204" pitchFamily="34" charset="0"/>
            </a:endParaRPr>
          </a:p>
        </p:txBody>
      </p:sp>
      <p:sp>
        <p:nvSpPr>
          <p:cNvPr id="99" name="Freeform 107">
            <a:extLst>
              <a:ext uri="{FF2B5EF4-FFF2-40B4-BE49-F238E27FC236}">
                <a16:creationId xmlns:a16="http://schemas.microsoft.com/office/drawing/2014/main" id="{2CBC191A-D714-4E2F-AE94-8C613026D74C}"/>
              </a:ext>
            </a:extLst>
          </p:cNvPr>
          <p:cNvSpPr>
            <a:spLocks noChangeAspect="1" noEditPoints="1"/>
          </p:cNvSpPr>
          <p:nvPr/>
        </p:nvSpPr>
        <p:spPr bwMode="auto">
          <a:xfrm>
            <a:off x="7759159" y="4843142"/>
            <a:ext cx="418661" cy="558830"/>
          </a:xfrm>
          <a:custGeom>
            <a:avLst/>
            <a:gdLst>
              <a:gd name="T0" fmla="*/ 144 w 150"/>
              <a:gd name="T1" fmla="*/ 187 h 200"/>
              <a:gd name="T2" fmla="*/ 144 w 150"/>
              <a:gd name="T3" fmla="*/ 187 h 200"/>
              <a:gd name="T4" fmla="*/ 150 w 150"/>
              <a:gd name="T5" fmla="*/ 193 h 200"/>
              <a:gd name="T6" fmla="*/ 144 w 150"/>
              <a:gd name="T7" fmla="*/ 200 h 200"/>
              <a:gd name="T8" fmla="*/ 7 w 150"/>
              <a:gd name="T9" fmla="*/ 200 h 200"/>
              <a:gd name="T10" fmla="*/ 0 w 150"/>
              <a:gd name="T11" fmla="*/ 193 h 200"/>
              <a:gd name="T12" fmla="*/ 7 w 150"/>
              <a:gd name="T13" fmla="*/ 187 h 200"/>
              <a:gd name="T14" fmla="*/ 7 w 150"/>
              <a:gd name="T15" fmla="*/ 187 h 200"/>
              <a:gd name="T16" fmla="*/ 13 w 150"/>
              <a:gd name="T17" fmla="*/ 187 h 200"/>
              <a:gd name="T18" fmla="*/ 13 w 150"/>
              <a:gd name="T19" fmla="*/ 16 h 200"/>
              <a:gd name="T20" fmla="*/ 29 w 150"/>
              <a:gd name="T21" fmla="*/ 0 h 200"/>
              <a:gd name="T22" fmla="*/ 29 w 150"/>
              <a:gd name="T23" fmla="*/ 0 h 200"/>
              <a:gd name="T24" fmla="*/ 121 w 150"/>
              <a:gd name="T25" fmla="*/ 0 h 200"/>
              <a:gd name="T26" fmla="*/ 138 w 150"/>
              <a:gd name="T27" fmla="*/ 16 h 200"/>
              <a:gd name="T28" fmla="*/ 138 w 150"/>
              <a:gd name="T29" fmla="*/ 16 h 200"/>
              <a:gd name="T30" fmla="*/ 138 w 150"/>
              <a:gd name="T31" fmla="*/ 187 h 200"/>
              <a:gd name="T32" fmla="*/ 144 w 150"/>
              <a:gd name="T33" fmla="*/ 187 h 200"/>
              <a:gd name="T34" fmla="*/ 107 w 150"/>
              <a:gd name="T35" fmla="*/ 81 h 200"/>
              <a:gd name="T36" fmla="*/ 100 w 150"/>
              <a:gd name="T37" fmla="*/ 87 h 200"/>
              <a:gd name="T38" fmla="*/ 100 w 150"/>
              <a:gd name="T39" fmla="*/ 112 h 200"/>
              <a:gd name="T40" fmla="*/ 107 w 150"/>
              <a:gd name="T41" fmla="*/ 118 h 200"/>
              <a:gd name="T42" fmla="*/ 113 w 150"/>
              <a:gd name="T43" fmla="*/ 112 h 200"/>
              <a:gd name="T44" fmla="*/ 113 w 150"/>
              <a:gd name="T45" fmla="*/ 87 h 200"/>
              <a:gd name="T46" fmla="*/ 107 w 150"/>
              <a:gd name="T47" fmla="*/ 81 h 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50" h="200">
                <a:moveTo>
                  <a:pt x="144" y="187"/>
                </a:moveTo>
                <a:cubicBezTo>
                  <a:pt x="144" y="187"/>
                  <a:pt x="144" y="187"/>
                  <a:pt x="144" y="187"/>
                </a:cubicBezTo>
                <a:cubicBezTo>
                  <a:pt x="147" y="187"/>
                  <a:pt x="150" y="190"/>
                  <a:pt x="150" y="193"/>
                </a:cubicBezTo>
                <a:cubicBezTo>
                  <a:pt x="150" y="197"/>
                  <a:pt x="147" y="200"/>
                  <a:pt x="144" y="200"/>
                </a:cubicBezTo>
                <a:cubicBezTo>
                  <a:pt x="7" y="200"/>
                  <a:pt x="7" y="200"/>
                  <a:pt x="7" y="200"/>
                </a:cubicBezTo>
                <a:cubicBezTo>
                  <a:pt x="3" y="200"/>
                  <a:pt x="0" y="197"/>
                  <a:pt x="0" y="193"/>
                </a:cubicBezTo>
                <a:cubicBezTo>
                  <a:pt x="0" y="190"/>
                  <a:pt x="3" y="187"/>
                  <a:pt x="7" y="187"/>
                </a:cubicBezTo>
                <a:cubicBezTo>
                  <a:pt x="7" y="187"/>
                  <a:pt x="7" y="187"/>
                  <a:pt x="7" y="187"/>
                </a:cubicBezTo>
                <a:cubicBezTo>
                  <a:pt x="13" y="187"/>
                  <a:pt x="13" y="187"/>
                  <a:pt x="13" y="187"/>
                </a:cubicBezTo>
                <a:cubicBezTo>
                  <a:pt x="13" y="16"/>
                  <a:pt x="13" y="16"/>
                  <a:pt x="13" y="16"/>
                </a:cubicBezTo>
                <a:cubicBezTo>
                  <a:pt x="13" y="7"/>
                  <a:pt x="20" y="0"/>
                  <a:pt x="29" y="0"/>
                </a:cubicBezTo>
                <a:cubicBezTo>
                  <a:pt x="29" y="0"/>
                  <a:pt x="29" y="0"/>
                  <a:pt x="29" y="0"/>
                </a:cubicBezTo>
                <a:cubicBezTo>
                  <a:pt x="121" y="0"/>
                  <a:pt x="121" y="0"/>
                  <a:pt x="121" y="0"/>
                </a:cubicBezTo>
                <a:cubicBezTo>
                  <a:pt x="130" y="0"/>
                  <a:pt x="138" y="7"/>
                  <a:pt x="138" y="16"/>
                </a:cubicBezTo>
                <a:cubicBezTo>
                  <a:pt x="138" y="16"/>
                  <a:pt x="138" y="16"/>
                  <a:pt x="138" y="16"/>
                </a:cubicBezTo>
                <a:cubicBezTo>
                  <a:pt x="138" y="187"/>
                  <a:pt x="138" y="187"/>
                  <a:pt x="138" y="187"/>
                </a:cubicBezTo>
                <a:lnTo>
                  <a:pt x="144" y="187"/>
                </a:lnTo>
                <a:close/>
                <a:moveTo>
                  <a:pt x="107" y="81"/>
                </a:moveTo>
                <a:cubicBezTo>
                  <a:pt x="103" y="81"/>
                  <a:pt x="100" y="84"/>
                  <a:pt x="100" y="87"/>
                </a:cubicBezTo>
                <a:cubicBezTo>
                  <a:pt x="100" y="112"/>
                  <a:pt x="100" y="112"/>
                  <a:pt x="100" y="112"/>
                </a:cubicBezTo>
                <a:cubicBezTo>
                  <a:pt x="100" y="116"/>
                  <a:pt x="103" y="118"/>
                  <a:pt x="107" y="118"/>
                </a:cubicBezTo>
                <a:cubicBezTo>
                  <a:pt x="110" y="118"/>
                  <a:pt x="113" y="116"/>
                  <a:pt x="113" y="112"/>
                </a:cubicBezTo>
                <a:cubicBezTo>
                  <a:pt x="113" y="87"/>
                  <a:pt x="113" y="87"/>
                  <a:pt x="113" y="87"/>
                </a:cubicBezTo>
                <a:cubicBezTo>
                  <a:pt x="113" y="84"/>
                  <a:pt x="110" y="81"/>
                  <a:pt x="107" y="81"/>
                </a:cubicBezTo>
                <a:close/>
              </a:path>
            </a:pathLst>
          </a:custGeom>
          <a:solidFill>
            <a:srgbClr val="000000"/>
          </a:solidFill>
          <a:ln>
            <a:noFill/>
          </a:ln>
        </p:spPr>
        <p:txBody>
          <a:bodyPr vert="horz" wrap="square" lIns="78191" tIns="39096" rIns="78191" bIns="39096" numCol="1" anchor="t" anchorCtr="0" compatLnSpc="1">
            <a:prstTxWarp prst="textNoShape">
              <a:avLst/>
            </a:prstTxWarp>
          </a:bodyPr>
          <a:lstStyle/>
          <a:p>
            <a:endParaRPr lang="en-US" sz="70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62828103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A3AC7B-0BC0-4116-AA79-EDABFD79C9C7}"/>
              </a:ext>
            </a:extLst>
          </p:cNvPr>
          <p:cNvSpPr>
            <a:spLocks noGrp="1"/>
          </p:cNvSpPr>
          <p:nvPr>
            <p:ph type="title"/>
          </p:nvPr>
        </p:nvSpPr>
        <p:spPr>
          <a:xfrm>
            <a:off x="1140768" y="717630"/>
            <a:ext cx="7632848" cy="707681"/>
          </a:xfrm>
        </p:spPr>
        <p:txBody>
          <a:bodyPr/>
          <a:lstStyle/>
          <a:p>
            <a:r>
              <a:rPr lang="en-GB" dirty="0"/>
              <a:t>The Government’s role and involvement in the Project</a:t>
            </a:r>
          </a:p>
        </p:txBody>
      </p:sp>
      <p:sp>
        <p:nvSpPr>
          <p:cNvPr id="3" name="Slide Number Placeholder 2">
            <a:extLst>
              <a:ext uri="{FF2B5EF4-FFF2-40B4-BE49-F238E27FC236}">
                <a16:creationId xmlns:a16="http://schemas.microsoft.com/office/drawing/2014/main" id="{CCD1A09B-CDEC-4B83-921B-ACAE7EC85CDF}"/>
              </a:ext>
            </a:extLst>
          </p:cNvPr>
          <p:cNvSpPr>
            <a:spLocks noGrp="1"/>
          </p:cNvSpPr>
          <p:nvPr>
            <p:ph type="sldNum" sz="quarter" idx="12"/>
          </p:nvPr>
        </p:nvSpPr>
        <p:spPr/>
        <p:txBody>
          <a:bodyPr/>
          <a:lstStyle/>
          <a:p>
            <a:fld id="{9AD10803-7FE1-45F7-884C-C0236A56194E}" type="slidenum">
              <a:rPr lang="en-GB" smtClean="0"/>
              <a:pPr/>
              <a:t>7</a:t>
            </a:fld>
            <a:endParaRPr lang="en-GB" dirty="0"/>
          </a:p>
        </p:txBody>
      </p:sp>
      <p:grpSp>
        <p:nvGrpSpPr>
          <p:cNvPr id="39" name="Group 38">
            <a:extLst>
              <a:ext uri="{FF2B5EF4-FFF2-40B4-BE49-F238E27FC236}">
                <a16:creationId xmlns:a16="http://schemas.microsoft.com/office/drawing/2014/main" id="{59B82BBD-C780-4E9B-AFF3-3718C793396E}"/>
              </a:ext>
            </a:extLst>
          </p:cNvPr>
          <p:cNvGrpSpPr/>
          <p:nvPr/>
        </p:nvGrpSpPr>
        <p:grpSpPr>
          <a:xfrm>
            <a:off x="1096111" y="1803474"/>
            <a:ext cx="8581549" cy="5400601"/>
            <a:chOff x="1096111" y="1399763"/>
            <a:chExt cx="8581549" cy="5400601"/>
          </a:xfrm>
        </p:grpSpPr>
        <p:grpSp>
          <p:nvGrpSpPr>
            <p:cNvPr id="32" name="Group 31">
              <a:extLst>
                <a:ext uri="{FF2B5EF4-FFF2-40B4-BE49-F238E27FC236}">
                  <a16:creationId xmlns:a16="http://schemas.microsoft.com/office/drawing/2014/main" id="{EA1E2DB0-E6DF-4206-9523-F9503627DC7B}"/>
                </a:ext>
              </a:extLst>
            </p:cNvPr>
            <p:cNvGrpSpPr/>
            <p:nvPr/>
          </p:nvGrpSpPr>
          <p:grpSpPr>
            <a:xfrm>
              <a:off x="1096111" y="1399763"/>
              <a:ext cx="8555889" cy="5400601"/>
              <a:chOff x="890808" y="1540373"/>
              <a:chExt cx="8555889" cy="5400601"/>
            </a:xfrm>
          </p:grpSpPr>
          <p:grpSp>
            <p:nvGrpSpPr>
              <p:cNvPr id="4" name="Group 3">
                <a:extLst>
                  <a:ext uri="{FF2B5EF4-FFF2-40B4-BE49-F238E27FC236}">
                    <a16:creationId xmlns:a16="http://schemas.microsoft.com/office/drawing/2014/main" id="{0479E10B-1C7B-4F81-8904-9CF9A5C64BFA}"/>
                  </a:ext>
                </a:extLst>
              </p:cNvPr>
              <p:cNvGrpSpPr/>
              <p:nvPr/>
            </p:nvGrpSpPr>
            <p:grpSpPr>
              <a:xfrm>
                <a:off x="2663657" y="1848391"/>
                <a:ext cx="1238293" cy="5092583"/>
                <a:chOff x="5044852" y="970101"/>
                <a:chExt cx="1238293" cy="5601844"/>
              </a:xfrm>
            </p:grpSpPr>
            <p:sp>
              <p:nvSpPr>
                <p:cNvPr id="5" name="Right Arrow 7">
                  <a:extLst>
                    <a:ext uri="{FF2B5EF4-FFF2-40B4-BE49-F238E27FC236}">
                      <a16:creationId xmlns:a16="http://schemas.microsoft.com/office/drawing/2014/main" id="{293D3BA7-740F-496C-9CA3-8BCB8973CFA0}"/>
                    </a:ext>
                  </a:extLst>
                </p:cNvPr>
                <p:cNvSpPr/>
                <p:nvPr/>
              </p:nvSpPr>
              <p:spPr>
                <a:xfrm rot="5400000">
                  <a:off x="5345724" y="2582142"/>
                  <a:ext cx="612360" cy="441440"/>
                </a:xfrm>
                <a:prstGeom prst="rightArrow">
                  <a:avLst/>
                </a:prstGeom>
                <a:solidFill>
                  <a:srgbClr val="8E1D58"/>
                </a:solidFill>
                <a:ln>
                  <a:noFill/>
                </a:ln>
              </p:spPr>
              <p:style>
                <a:lnRef idx="2">
                  <a:schemeClr val="accent2"/>
                </a:lnRef>
                <a:fillRef idx="1">
                  <a:schemeClr val="lt1"/>
                </a:fillRef>
                <a:effectRef idx="0">
                  <a:schemeClr val="accent2"/>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dirty="0">
                    <a:latin typeface="Arial" panose="020B0604020202020204" pitchFamily="34" charset="0"/>
                    <a:cs typeface="Arial" panose="020B0604020202020204" pitchFamily="34" charset="0"/>
                  </a:endParaRPr>
                </a:p>
              </p:txBody>
            </p:sp>
            <p:grpSp>
              <p:nvGrpSpPr>
                <p:cNvPr id="6" name="Group 5">
                  <a:extLst>
                    <a:ext uri="{FF2B5EF4-FFF2-40B4-BE49-F238E27FC236}">
                      <a16:creationId xmlns:a16="http://schemas.microsoft.com/office/drawing/2014/main" id="{3C6F81C8-28A7-4DA5-BBDF-C3D6653625F2}"/>
                    </a:ext>
                  </a:extLst>
                </p:cNvPr>
                <p:cNvGrpSpPr/>
                <p:nvPr/>
              </p:nvGrpSpPr>
              <p:grpSpPr>
                <a:xfrm>
                  <a:off x="5192938" y="970101"/>
                  <a:ext cx="914400" cy="1005841"/>
                  <a:chOff x="2298539" y="5838354"/>
                  <a:chExt cx="587788" cy="646567"/>
                </a:xfrm>
              </p:grpSpPr>
              <p:sp>
                <p:nvSpPr>
                  <p:cNvPr id="14" name="Oval 13">
                    <a:extLst>
                      <a:ext uri="{FF2B5EF4-FFF2-40B4-BE49-F238E27FC236}">
                        <a16:creationId xmlns:a16="http://schemas.microsoft.com/office/drawing/2014/main" id="{9B2F29D9-4496-4DF0-94DB-0A5298F0D79B}"/>
                      </a:ext>
                    </a:extLst>
                  </p:cNvPr>
                  <p:cNvSpPr/>
                  <p:nvPr/>
                </p:nvSpPr>
                <p:spPr bwMode="ltGray">
                  <a:xfrm>
                    <a:off x="2298539" y="5838354"/>
                    <a:ext cx="587788" cy="646567"/>
                  </a:xfrm>
                  <a:prstGeom prst="ellipse">
                    <a:avLst/>
                  </a:prstGeom>
                  <a:solidFill>
                    <a:srgbClr val="8B173A"/>
                  </a:solidFill>
                  <a:ln w="3175">
                    <a:solidFill>
                      <a:srgbClr val="8B173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err="1">
                      <a:solidFill>
                        <a:schemeClr val="bg1"/>
                      </a:solidFill>
                      <a:latin typeface="Arial" panose="020B0604020202020204" pitchFamily="34" charset="0"/>
                      <a:cs typeface="Arial" panose="020B0604020202020204" pitchFamily="34" charset="0"/>
                    </a:endParaRPr>
                  </a:p>
                </p:txBody>
              </p:sp>
              <p:sp>
                <p:nvSpPr>
                  <p:cNvPr id="15" name="Freeform 4838">
                    <a:extLst>
                      <a:ext uri="{FF2B5EF4-FFF2-40B4-BE49-F238E27FC236}">
                        <a16:creationId xmlns:a16="http://schemas.microsoft.com/office/drawing/2014/main" id="{5B47CE99-25A6-4E3D-8539-478C6FD5D5FC}"/>
                      </a:ext>
                    </a:extLst>
                  </p:cNvPr>
                  <p:cNvSpPr>
                    <a:spLocks noEditPoints="1"/>
                  </p:cNvSpPr>
                  <p:nvPr/>
                </p:nvSpPr>
                <p:spPr bwMode="auto">
                  <a:xfrm>
                    <a:off x="2393428" y="5906326"/>
                    <a:ext cx="422222" cy="419738"/>
                  </a:xfrm>
                  <a:custGeom>
                    <a:avLst/>
                    <a:gdLst>
                      <a:gd name="T0" fmla="*/ 24 w 340"/>
                      <a:gd name="T1" fmla="*/ 266 h 338"/>
                      <a:gd name="T2" fmla="*/ 18 w 340"/>
                      <a:gd name="T3" fmla="*/ 270 h 338"/>
                      <a:gd name="T4" fmla="*/ 14 w 340"/>
                      <a:gd name="T5" fmla="*/ 276 h 338"/>
                      <a:gd name="T6" fmla="*/ 16 w 340"/>
                      <a:gd name="T7" fmla="*/ 280 h 338"/>
                      <a:gd name="T8" fmla="*/ 20 w 340"/>
                      <a:gd name="T9" fmla="*/ 286 h 338"/>
                      <a:gd name="T10" fmla="*/ 316 w 340"/>
                      <a:gd name="T11" fmla="*/ 286 h 338"/>
                      <a:gd name="T12" fmla="*/ 320 w 340"/>
                      <a:gd name="T13" fmla="*/ 286 h 338"/>
                      <a:gd name="T14" fmla="*/ 324 w 340"/>
                      <a:gd name="T15" fmla="*/ 280 h 338"/>
                      <a:gd name="T16" fmla="*/ 326 w 340"/>
                      <a:gd name="T17" fmla="*/ 276 h 338"/>
                      <a:gd name="T18" fmla="*/ 322 w 340"/>
                      <a:gd name="T19" fmla="*/ 270 h 338"/>
                      <a:gd name="T20" fmla="*/ 316 w 340"/>
                      <a:gd name="T21" fmla="*/ 266 h 338"/>
                      <a:gd name="T22" fmla="*/ 298 w 340"/>
                      <a:gd name="T23" fmla="*/ 192 h 338"/>
                      <a:gd name="T24" fmla="*/ 316 w 340"/>
                      <a:gd name="T25" fmla="*/ 192 h 338"/>
                      <a:gd name="T26" fmla="*/ 322 w 340"/>
                      <a:gd name="T27" fmla="*/ 190 h 338"/>
                      <a:gd name="T28" fmla="*/ 326 w 340"/>
                      <a:gd name="T29" fmla="*/ 182 h 338"/>
                      <a:gd name="T30" fmla="*/ 324 w 340"/>
                      <a:gd name="T31" fmla="*/ 178 h 338"/>
                      <a:gd name="T32" fmla="*/ 320 w 340"/>
                      <a:gd name="T33" fmla="*/ 172 h 338"/>
                      <a:gd name="T34" fmla="*/ 24 w 340"/>
                      <a:gd name="T35" fmla="*/ 172 h 338"/>
                      <a:gd name="T36" fmla="*/ 20 w 340"/>
                      <a:gd name="T37" fmla="*/ 172 h 338"/>
                      <a:gd name="T38" fmla="*/ 16 w 340"/>
                      <a:gd name="T39" fmla="*/ 178 h 338"/>
                      <a:gd name="T40" fmla="*/ 14 w 340"/>
                      <a:gd name="T41" fmla="*/ 182 h 338"/>
                      <a:gd name="T42" fmla="*/ 18 w 340"/>
                      <a:gd name="T43" fmla="*/ 190 h 338"/>
                      <a:gd name="T44" fmla="*/ 24 w 340"/>
                      <a:gd name="T45" fmla="*/ 192 h 338"/>
                      <a:gd name="T46" fmla="*/ 42 w 340"/>
                      <a:gd name="T47" fmla="*/ 266 h 338"/>
                      <a:gd name="T48" fmla="*/ 248 w 340"/>
                      <a:gd name="T49" fmla="*/ 266 h 338"/>
                      <a:gd name="T50" fmla="*/ 230 w 340"/>
                      <a:gd name="T51" fmla="*/ 192 h 338"/>
                      <a:gd name="T52" fmla="*/ 248 w 340"/>
                      <a:gd name="T53" fmla="*/ 266 h 338"/>
                      <a:gd name="T54" fmla="*/ 162 w 340"/>
                      <a:gd name="T55" fmla="*/ 266 h 338"/>
                      <a:gd name="T56" fmla="*/ 178 w 340"/>
                      <a:gd name="T57" fmla="*/ 192 h 338"/>
                      <a:gd name="T58" fmla="*/ 110 w 340"/>
                      <a:gd name="T59" fmla="*/ 266 h 338"/>
                      <a:gd name="T60" fmla="*/ 92 w 340"/>
                      <a:gd name="T61" fmla="*/ 192 h 338"/>
                      <a:gd name="T62" fmla="*/ 110 w 340"/>
                      <a:gd name="T63" fmla="*/ 266 h 338"/>
                      <a:gd name="T64" fmla="*/ 340 w 340"/>
                      <a:gd name="T65" fmla="*/ 322 h 338"/>
                      <a:gd name="T66" fmla="*/ 334 w 340"/>
                      <a:gd name="T67" fmla="*/ 334 h 338"/>
                      <a:gd name="T68" fmla="*/ 324 w 340"/>
                      <a:gd name="T69" fmla="*/ 338 h 338"/>
                      <a:gd name="T70" fmla="*/ 16 w 340"/>
                      <a:gd name="T71" fmla="*/ 338 h 338"/>
                      <a:gd name="T72" fmla="*/ 6 w 340"/>
                      <a:gd name="T73" fmla="*/ 334 h 338"/>
                      <a:gd name="T74" fmla="*/ 0 w 340"/>
                      <a:gd name="T75" fmla="*/ 322 h 338"/>
                      <a:gd name="T76" fmla="*/ 2 w 340"/>
                      <a:gd name="T77" fmla="*/ 316 h 338"/>
                      <a:gd name="T78" fmla="*/ 10 w 340"/>
                      <a:gd name="T79" fmla="*/ 308 h 338"/>
                      <a:gd name="T80" fmla="*/ 324 w 340"/>
                      <a:gd name="T81" fmla="*/ 306 h 338"/>
                      <a:gd name="T82" fmla="*/ 330 w 340"/>
                      <a:gd name="T83" fmla="*/ 308 h 338"/>
                      <a:gd name="T84" fmla="*/ 338 w 340"/>
                      <a:gd name="T85" fmla="*/ 316 h 338"/>
                      <a:gd name="T86" fmla="*/ 340 w 340"/>
                      <a:gd name="T87" fmla="*/ 322 h 338"/>
                      <a:gd name="T88" fmla="*/ 82 w 340"/>
                      <a:gd name="T89" fmla="*/ 154 h 338"/>
                      <a:gd name="T90" fmla="*/ 84 w 340"/>
                      <a:gd name="T91" fmla="*/ 136 h 338"/>
                      <a:gd name="T92" fmla="*/ 98 w 340"/>
                      <a:gd name="T93" fmla="*/ 104 h 338"/>
                      <a:gd name="T94" fmla="*/ 120 w 340"/>
                      <a:gd name="T95" fmla="*/ 80 h 338"/>
                      <a:gd name="T96" fmla="*/ 152 w 340"/>
                      <a:gd name="T97" fmla="*/ 68 h 338"/>
                      <a:gd name="T98" fmla="*/ 170 w 340"/>
                      <a:gd name="T99" fmla="*/ 66 h 338"/>
                      <a:gd name="T100" fmla="*/ 204 w 340"/>
                      <a:gd name="T101" fmla="*/ 72 h 338"/>
                      <a:gd name="T102" fmla="*/ 232 w 340"/>
                      <a:gd name="T103" fmla="*/ 92 h 338"/>
                      <a:gd name="T104" fmla="*/ 250 w 340"/>
                      <a:gd name="T105" fmla="*/ 118 h 338"/>
                      <a:gd name="T106" fmla="*/ 258 w 340"/>
                      <a:gd name="T107" fmla="*/ 154 h 338"/>
                      <a:gd name="T108" fmla="*/ 192 w 340"/>
                      <a:gd name="T109" fmla="*/ 54 h 338"/>
                      <a:gd name="T110" fmla="*/ 148 w 340"/>
                      <a:gd name="T111" fmla="*/ 26 h 338"/>
                      <a:gd name="T112" fmla="*/ 192 w 340"/>
                      <a:gd name="T113" fmla="*/ 26 h 338"/>
                      <a:gd name="T114" fmla="*/ 192 w 340"/>
                      <a:gd name="T115" fmla="*/ 54 h 3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340" h="338">
                        <a:moveTo>
                          <a:pt x="24" y="266"/>
                        </a:moveTo>
                        <a:lnTo>
                          <a:pt x="24" y="266"/>
                        </a:lnTo>
                        <a:lnTo>
                          <a:pt x="20" y="268"/>
                        </a:lnTo>
                        <a:lnTo>
                          <a:pt x="18" y="270"/>
                        </a:lnTo>
                        <a:lnTo>
                          <a:pt x="16" y="272"/>
                        </a:lnTo>
                        <a:lnTo>
                          <a:pt x="14" y="276"/>
                        </a:lnTo>
                        <a:lnTo>
                          <a:pt x="14" y="276"/>
                        </a:lnTo>
                        <a:lnTo>
                          <a:pt x="16" y="280"/>
                        </a:lnTo>
                        <a:lnTo>
                          <a:pt x="18" y="284"/>
                        </a:lnTo>
                        <a:lnTo>
                          <a:pt x="20" y="286"/>
                        </a:lnTo>
                        <a:lnTo>
                          <a:pt x="24" y="286"/>
                        </a:lnTo>
                        <a:lnTo>
                          <a:pt x="316" y="286"/>
                        </a:lnTo>
                        <a:lnTo>
                          <a:pt x="316" y="286"/>
                        </a:lnTo>
                        <a:lnTo>
                          <a:pt x="320" y="286"/>
                        </a:lnTo>
                        <a:lnTo>
                          <a:pt x="322" y="284"/>
                        </a:lnTo>
                        <a:lnTo>
                          <a:pt x="324" y="280"/>
                        </a:lnTo>
                        <a:lnTo>
                          <a:pt x="326" y="276"/>
                        </a:lnTo>
                        <a:lnTo>
                          <a:pt x="326" y="276"/>
                        </a:lnTo>
                        <a:lnTo>
                          <a:pt x="324" y="272"/>
                        </a:lnTo>
                        <a:lnTo>
                          <a:pt x="322" y="270"/>
                        </a:lnTo>
                        <a:lnTo>
                          <a:pt x="320" y="268"/>
                        </a:lnTo>
                        <a:lnTo>
                          <a:pt x="316" y="266"/>
                        </a:lnTo>
                        <a:lnTo>
                          <a:pt x="298" y="266"/>
                        </a:lnTo>
                        <a:lnTo>
                          <a:pt x="298" y="192"/>
                        </a:lnTo>
                        <a:lnTo>
                          <a:pt x="316" y="192"/>
                        </a:lnTo>
                        <a:lnTo>
                          <a:pt x="316" y="192"/>
                        </a:lnTo>
                        <a:lnTo>
                          <a:pt x="320" y="192"/>
                        </a:lnTo>
                        <a:lnTo>
                          <a:pt x="322" y="190"/>
                        </a:lnTo>
                        <a:lnTo>
                          <a:pt x="324" y="186"/>
                        </a:lnTo>
                        <a:lnTo>
                          <a:pt x="326" y="182"/>
                        </a:lnTo>
                        <a:lnTo>
                          <a:pt x="326" y="182"/>
                        </a:lnTo>
                        <a:lnTo>
                          <a:pt x="324" y="178"/>
                        </a:lnTo>
                        <a:lnTo>
                          <a:pt x="322" y="176"/>
                        </a:lnTo>
                        <a:lnTo>
                          <a:pt x="320" y="172"/>
                        </a:lnTo>
                        <a:lnTo>
                          <a:pt x="316" y="172"/>
                        </a:lnTo>
                        <a:lnTo>
                          <a:pt x="24" y="172"/>
                        </a:lnTo>
                        <a:lnTo>
                          <a:pt x="24" y="172"/>
                        </a:lnTo>
                        <a:lnTo>
                          <a:pt x="20" y="172"/>
                        </a:lnTo>
                        <a:lnTo>
                          <a:pt x="18" y="176"/>
                        </a:lnTo>
                        <a:lnTo>
                          <a:pt x="16" y="178"/>
                        </a:lnTo>
                        <a:lnTo>
                          <a:pt x="14" y="182"/>
                        </a:lnTo>
                        <a:lnTo>
                          <a:pt x="14" y="182"/>
                        </a:lnTo>
                        <a:lnTo>
                          <a:pt x="16" y="186"/>
                        </a:lnTo>
                        <a:lnTo>
                          <a:pt x="18" y="190"/>
                        </a:lnTo>
                        <a:lnTo>
                          <a:pt x="20" y="192"/>
                        </a:lnTo>
                        <a:lnTo>
                          <a:pt x="24" y="192"/>
                        </a:lnTo>
                        <a:lnTo>
                          <a:pt x="42" y="192"/>
                        </a:lnTo>
                        <a:lnTo>
                          <a:pt x="42" y="266"/>
                        </a:lnTo>
                        <a:lnTo>
                          <a:pt x="24" y="266"/>
                        </a:lnTo>
                        <a:close/>
                        <a:moveTo>
                          <a:pt x="248" y="266"/>
                        </a:moveTo>
                        <a:lnTo>
                          <a:pt x="230" y="266"/>
                        </a:lnTo>
                        <a:lnTo>
                          <a:pt x="230" y="192"/>
                        </a:lnTo>
                        <a:lnTo>
                          <a:pt x="248" y="192"/>
                        </a:lnTo>
                        <a:lnTo>
                          <a:pt x="248" y="266"/>
                        </a:lnTo>
                        <a:close/>
                        <a:moveTo>
                          <a:pt x="178" y="266"/>
                        </a:moveTo>
                        <a:lnTo>
                          <a:pt x="162" y="266"/>
                        </a:lnTo>
                        <a:lnTo>
                          <a:pt x="162" y="192"/>
                        </a:lnTo>
                        <a:lnTo>
                          <a:pt x="178" y="192"/>
                        </a:lnTo>
                        <a:lnTo>
                          <a:pt x="178" y="266"/>
                        </a:lnTo>
                        <a:close/>
                        <a:moveTo>
                          <a:pt x="110" y="266"/>
                        </a:moveTo>
                        <a:lnTo>
                          <a:pt x="92" y="266"/>
                        </a:lnTo>
                        <a:lnTo>
                          <a:pt x="92" y="192"/>
                        </a:lnTo>
                        <a:lnTo>
                          <a:pt x="110" y="192"/>
                        </a:lnTo>
                        <a:lnTo>
                          <a:pt x="110" y="266"/>
                        </a:lnTo>
                        <a:close/>
                        <a:moveTo>
                          <a:pt x="340" y="322"/>
                        </a:moveTo>
                        <a:lnTo>
                          <a:pt x="340" y="322"/>
                        </a:lnTo>
                        <a:lnTo>
                          <a:pt x="338" y="328"/>
                        </a:lnTo>
                        <a:lnTo>
                          <a:pt x="334" y="334"/>
                        </a:lnTo>
                        <a:lnTo>
                          <a:pt x="330" y="336"/>
                        </a:lnTo>
                        <a:lnTo>
                          <a:pt x="324" y="338"/>
                        </a:lnTo>
                        <a:lnTo>
                          <a:pt x="16" y="338"/>
                        </a:lnTo>
                        <a:lnTo>
                          <a:pt x="16" y="338"/>
                        </a:lnTo>
                        <a:lnTo>
                          <a:pt x="10" y="336"/>
                        </a:lnTo>
                        <a:lnTo>
                          <a:pt x="6" y="334"/>
                        </a:lnTo>
                        <a:lnTo>
                          <a:pt x="2" y="328"/>
                        </a:lnTo>
                        <a:lnTo>
                          <a:pt x="0" y="322"/>
                        </a:lnTo>
                        <a:lnTo>
                          <a:pt x="0" y="322"/>
                        </a:lnTo>
                        <a:lnTo>
                          <a:pt x="2" y="316"/>
                        </a:lnTo>
                        <a:lnTo>
                          <a:pt x="6" y="310"/>
                        </a:lnTo>
                        <a:lnTo>
                          <a:pt x="10" y="308"/>
                        </a:lnTo>
                        <a:lnTo>
                          <a:pt x="16" y="306"/>
                        </a:lnTo>
                        <a:lnTo>
                          <a:pt x="324" y="306"/>
                        </a:lnTo>
                        <a:lnTo>
                          <a:pt x="324" y="306"/>
                        </a:lnTo>
                        <a:lnTo>
                          <a:pt x="330" y="308"/>
                        </a:lnTo>
                        <a:lnTo>
                          <a:pt x="334" y="310"/>
                        </a:lnTo>
                        <a:lnTo>
                          <a:pt x="338" y="316"/>
                        </a:lnTo>
                        <a:lnTo>
                          <a:pt x="340" y="322"/>
                        </a:lnTo>
                        <a:lnTo>
                          <a:pt x="340" y="322"/>
                        </a:lnTo>
                        <a:close/>
                        <a:moveTo>
                          <a:pt x="258" y="154"/>
                        </a:moveTo>
                        <a:lnTo>
                          <a:pt x="82" y="154"/>
                        </a:lnTo>
                        <a:lnTo>
                          <a:pt x="82" y="154"/>
                        </a:lnTo>
                        <a:lnTo>
                          <a:pt x="84" y="136"/>
                        </a:lnTo>
                        <a:lnTo>
                          <a:pt x="90" y="118"/>
                        </a:lnTo>
                        <a:lnTo>
                          <a:pt x="98" y="104"/>
                        </a:lnTo>
                        <a:lnTo>
                          <a:pt x="108" y="92"/>
                        </a:lnTo>
                        <a:lnTo>
                          <a:pt x="120" y="80"/>
                        </a:lnTo>
                        <a:lnTo>
                          <a:pt x="136" y="72"/>
                        </a:lnTo>
                        <a:lnTo>
                          <a:pt x="152" y="68"/>
                        </a:lnTo>
                        <a:lnTo>
                          <a:pt x="170" y="66"/>
                        </a:lnTo>
                        <a:lnTo>
                          <a:pt x="170" y="66"/>
                        </a:lnTo>
                        <a:lnTo>
                          <a:pt x="188" y="68"/>
                        </a:lnTo>
                        <a:lnTo>
                          <a:pt x="204" y="72"/>
                        </a:lnTo>
                        <a:lnTo>
                          <a:pt x="220" y="80"/>
                        </a:lnTo>
                        <a:lnTo>
                          <a:pt x="232" y="92"/>
                        </a:lnTo>
                        <a:lnTo>
                          <a:pt x="242" y="104"/>
                        </a:lnTo>
                        <a:lnTo>
                          <a:pt x="250" y="118"/>
                        </a:lnTo>
                        <a:lnTo>
                          <a:pt x="256" y="136"/>
                        </a:lnTo>
                        <a:lnTo>
                          <a:pt x="258" y="154"/>
                        </a:lnTo>
                        <a:lnTo>
                          <a:pt x="258" y="154"/>
                        </a:lnTo>
                        <a:close/>
                        <a:moveTo>
                          <a:pt x="192" y="54"/>
                        </a:moveTo>
                        <a:lnTo>
                          <a:pt x="148" y="54"/>
                        </a:lnTo>
                        <a:lnTo>
                          <a:pt x="148" y="26"/>
                        </a:lnTo>
                        <a:lnTo>
                          <a:pt x="170" y="0"/>
                        </a:lnTo>
                        <a:lnTo>
                          <a:pt x="192" y="26"/>
                        </a:lnTo>
                        <a:lnTo>
                          <a:pt x="192" y="26"/>
                        </a:lnTo>
                        <a:lnTo>
                          <a:pt x="192" y="54"/>
                        </a:lnTo>
                        <a:close/>
                      </a:path>
                    </a:pathLst>
                  </a:custGeom>
                  <a:solidFill>
                    <a:schemeClr val="bg2"/>
                  </a:solidFill>
                  <a:ln>
                    <a:noFill/>
                  </a:ln>
                  <a:extLst/>
                </p:spPr>
                <p:txBody>
                  <a:bodyPr vert="horz" wrap="square" lIns="91440" tIns="45720" rIns="91440" bIns="45720" numCol="1" anchor="t" anchorCtr="0" compatLnSpc="1">
                    <a:prstTxWarp prst="textNoShape">
                      <a:avLst/>
                    </a:prstTxWarp>
                  </a:bodyPr>
                  <a:lstStyle/>
                  <a:p>
                    <a:endParaRPr lang="en-GB" dirty="0">
                      <a:latin typeface="Arial" panose="020B0604020202020204" pitchFamily="34" charset="0"/>
                      <a:cs typeface="Arial" panose="020B0604020202020204" pitchFamily="34" charset="0"/>
                    </a:endParaRPr>
                  </a:p>
                </p:txBody>
              </p:sp>
            </p:grpSp>
            <p:sp>
              <p:nvSpPr>
                <p:cNvPr id="7" name="Rectangle 6">
                  <a:extLst>
                    <a:ext uri="{FF2B5EF4-FFF2-40B4-BE49-F238E27FC236}">
                      <a16:creationId xmlns:a16="http://schemas.microsoft.com/office/drawing/2014/main" id="{F0B71D29-D5C1-4E3E-990B-1B81EA0AE666}"/>
                    </a:ext>
                  </a:extLst>
                </p:cNvPr>
                <p:cNvSpPr/>
                <p:nvPr/>
              </p:nvSpPr>
              <p:spPr bwMode="auto">
                <a:xfrm>
                  <a:off x="5092976" y="2047074"/>
                  <a:ext cx="1152000" cy="191730"/>
                </a:xfrm>
                <a:prstGeom prst="rect">
                  <a:avLst/>
                </a:prstGeom>
                <a:noFill/>
                <a:ln w="9525" cap="flat" cmpd="sng" algn="ctr">
                  <a:noFill/>
                  <a:prstDash val="dash"/>
                  <a:round/>
                  <a:headEnd type="none" w="med" len="med"/>
                  <a:tailEnd type="none" w="med" len="med"/>
                </a:ln>
                <a:effectLst/>
              </p:spPr>
              <p:txBody>
                <a:bodyPr vert="horz" wrap="square" lIns="27432" tIns="27430" rIns="27432" bIns="27430" numCol="1" rtlCol="0" anchor="ctr" anchorCtr="0" compatLnSpc="1">
                  <a:prstTxWarp prst="textNoShape">
                    <a:avLst/>
                  </a:prstTxWarp>
                </a:bodyPr>
                <a:lstStyle/>
                <a:p>
                  <a:pPr algn="ctr" defTabSz="622256">
                    <a:spcAft>
                      <a:spcPts val="200"/>
                    </a:spcAft>
                  </a:pPr>
                  <a:r>
                    <a:rPr lang="en-GB" sz="1200" b="1" dirty="0">
                      <a:latin typeface="Arial" panose="020B0604020202020204" pitchFamily="34" charset="0"/>
                      <a:cs typeface="Arial" panose="020B0604020202020204" pitchFamily="34" charset="0"/>
                    </a:rPr>
                    <a:t>Government</a:t>
                  </a:r>
                </a:p>
              </p:txBody>
            </p:sp>
            <p:pic>
              <p:nvPicPr>
                <p:cNvPr id="8" name="Picture 7">
                  <a:extLst>
                    <a:ext uri="{FF2B5EF4-FFF2-40B4-BE49-F238E27FC236}">
                      <a16:creationId xmlns:a16="http://schemas.microsoft.com/office/drawing/2014/main" id="{65F8577A-8113-439B-9950-C1FDA7DA4894}"/>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8309" t="12015" r="8309" b="26838"/>
                <a:stretch/>
              </p:blipFill>
              <p:spPr>
                <a:xfrm>
                  <a:off x="5159543" y="3277308"/>
                  <a:ext cx="1072952" cy="786831"/>
                </a:xfrm>
                <a:prstGeom prst="rect">
                  <a:avLst/>
                </a:prstGeom>
              </p:spPr>
            </p:pic>
            <p:sp>
              <p:nvSpPr>
                <p:cNvPr id="9" name="Rectangle 8">
                  <a:extLst>
                    <a:ext uri="{FF2B5EF4-FFF2-40B4-BE49-F238E27FC236}">
                      <a16:creationId xmlns:a16="http://schemas.microsoft.com/office/drawing/2014/main" id="{E368DD88-8DBF-42FD-8A8D-BB93519EA57B}"/>
                    </a:ext>
                  </a:extLst>
                </p:cNvPr>
                <p:cNvSpPr/>
                <p:nvPr/>
              </p:nvSpPr>
              <p:spPr bwMode="auto">
                <a:xfrm>
                  <a:off x="5044852" y="4016021"/>
                  <a:ext cx="1238293" cy="389924"/>
                </a:xfrm>
                <a:prstGeom prst="rect">
                  <a:avLst/>
                </a:prstGeom>
                <a:noFill/>
                <a:ln w="9525" cap="flat" cmpd="sng" algn="ctr">
                  <a:noFill/>
                  <a:prstDash val="dash"/>
                  <a:round/>
                  <a:headEnd type="none" w="med" len="med"/>
                  <a:tailEnd type="none" w="med" len="med"/>
                </a:ln>
                <a:effectLst/>
              </p:spPr>
              <p:txBody>
                <a:bodyPr vert="horz" wrap="square" lIns="27432" tIns="27430" rIns="27432" bIns="27430" numCol="1" rtlCol="0" anchor="ctr" anchorCtr="0" compatLnSpc="1">
                  <a:prstTxWarp prst="textNoShape">
                    <a:avLst/>
                  </a:prstTxWarp>
                </a:bodyPr>
                <a:lstStyle/>
                <a:p>
                  <a:pPr algn="ctr" defTabSz="622256">
                    <a:spcAft>
                      <a:spcPts val="200"/>
                    </a:spcAft>
                  </a:pPr>
                  <a:r>
                    <a:rPr lang="en-GB" sz="1200" b="1" dirty="0">
                      <a:latin typeface="Arial" panose="020B0604020202020204" pitchFamily="34" charset="0"/>
                      <a:cs typeface="Arial" panose="020B0604020202020204" pitchFamily="34" charset="0"/>
                    </a:rPr>
                    <a:t>Private Sector</a:t>
                  </a:r>
                </a:p>
              </p:txBody>
            </p:sp>
            <p:grpSp>
              <p:nvGrpSpPr>
                <p:cNvPr id="10" name="Group 9">
                  <a:extLst>
                    <a:ext uri="{FF2B5EF4-FFF2-40B4-BE49-F238E27FC236}">
                      <a16:creationId xmlns:a16="http://schemas.microsoft.com/office/drawing/2014/main" id="{B07D8B02-B45C-4E72-B137-A73000CB2F95}"/>
                    </a:ext>
                  </a:extLst>
                </p:cNvPr>
                <p:cNvGrpSpPr/>
                <p:nvPr/>
              </p:nvGrpSpPr>
              <p:grpSpPr>
                <a:xfrm>
                  <a:off x="5192934" y="5341559"/>
                  <a:ext cx="972179" cy="1230386"/>
                  <a:chOff x="8216013" y="4578377"/>
                  <a:chExt cx="1176337" cy="1488768"/>
                </a:xfrm>
              </p:grpSpPr>
              <p:pic>
                <p:nvPicPr>
                  <p:cNvPr id="12" name="Picture 8">
                    <a:extLst>
                      <a:ext uri="{FF2B5EF4-FFF2-40B4-BE49-F238E27FC236}">
                        <a16:creationId xmlns:a16="http://schemas.microsoft.com/office/drawing/2014/main" id="{1E03DFFF-FB33-4887-8A02-ECAADDF9085F}"/>
                      </a:ext>
                    </a:extLst>
                  </p:cNvPr>
                  <p:cNvPicPr preferRelativeResize="0">
                    <a:picLocks noChangeArrowheads="1"/>
                  </p:cNvPicPr>
                  <p:nvPr>
                    <p:custDataLst>
                      <p:tags r:id="rId1"/>
                    </p:custDataLst>
                  </p:nvPr>
                </p:nvPicPr>
                <p:blipFill>
                  <a:blip r:embed="rId4">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bwMode="gray">
                  <a:xfrm>
                    <a:off x="8216013" y="4578377"/>
                    <a:ext cx="1106425" cy="1217067"/>
                  </a:xfrm>
                  <a:prstGeom prst="rect">
                    <a:avLst/>
                  </a:prstGeom>
                  <a:solidFill>
                    <a:schemeClr val="bg1"/>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3" name="Rectangle 12">
                    <a:extLst>
                      <a:ext uri="{FF2B5EF4-FFF2-40B4-BE49-F238E27FC236}">
                        <a16:creationId xmlns:a16="http://schemas.microsoft.com/office/drawing/2014/main" id="{2216768E-7ED1-47BC-BD56-FC12E14A9F35}"/>
                      </a:ext>
                    </a:extLst>
                  </p:cNvPr>
                  <p:cNvSpPr/>
                  <p:nvPr/>
                </p:nvSpPr>
                <p:spPr bwMode="auto">
                  <a:xfrm>
                    <a:off x="8240350" y="5875416"/>
                    <a:ext cx="1152000" cy="191729"/>
                  </a:xfrm>
                  <a:prstGeom prst="rect">
                    <a:avLst/>
                  </a:prstGeom>
                  <a:noFill/>
                  <a:ln w="9525" cap="flat" cmpd="sng" algn="ctr">
                    <a:noFill/>
                    <a:prstDash val="dash"/>
                    <a:round/>
                    <a:headEnd type="none" w="med" len="med"/>
                    <a:tailEnd type="none" w="med" len="med"/>
                  </a:ln>
                  <a:effectLst/>
                </p:spPr>
                <p:txBody>
                  <a:bodyPr vert="horz" wrap="square" lIns="27432" tIns="27430" rIns="27432" bIns="27430" numCol="1" rtlCol="0" anchor="ctr" anchorCtr="0" compatLnSpc="1">
                    <a:prstTxWarp prst="textNoShape">
                      <a:avLst/>
                    </a:prstTxWarp>
                  </a:bodyPr>
                  <a:lstStyle/>
                  <a:p>
                    <a:pPr algn="ctr" defTabSz="622256">
                      <a:spcAft>
                        <a:spcPts val="200"/>
                      </a:spcAft>
                    </a:pPr>
                    <a:r>
                      <a:rPr lang="en-GB" sz="1200" b="1" dirty="0">
                        <a:latin typeface="Arial" panose="020B0604020202020204" pitchFamily="34" charset="0"/>
                        <a:cs typeface="Arial" panose="020B0604020202020204" pitchFamily="34" charset="0"/>
                      </a:rPr>
                      <a:t>Consumers</a:t>
                    </a:r>
                  </a:p>
                </p:txBody>
              </p:sp>
            </p:grpSp>
            <p:sp>
              <p:nvSpPr>
                <p:cNvPr id="11" name="Right Arrow 28">
                  <a:extLst>
                    <a:ext uri="{FF2B5EF4-FFF2-40B4-BE49-F238E27FC236}">
                      <a16:creationId xmlns:a16="http://schemas.microsoft.com/office/drawing/2014/main" id="{79A3A960-D23B-43D7-8B61-537E3F8BD72A}"/>
                    </a:ext>
                  </a:extLst>
                </p:cNvPr>
                <p:cNvSpPr/>
                <p:nvPr/>
              </p:nvSpPr>
              <p:spPr>
                <a:xfrm rot="5400000">
                  <a:off x="5343960" y="4653032"/>
                  <a:ext cx="612360" cy="441440"/>
                </a:xfrm>
                <a:prstGeom prst="rightArrow">
                  <a:avLst/>
                </a:prstGeom>
                <a:solidFill>
                  <a:srgbClr val="8E1D58"/>
                </a:solidFill>
                <a:ln>
                  <a:noFill/>
                </a:ln>
              </p:spPr>
              <p:style>
                <a:lnRef idx="2">
                  <a:schemeClr val="accent2"/>
                </a:lnRef>
                <a:fillRef idx="1">
                  <a:schemeClr val="lt1"/>
                </a:fillRef>
                <a:effectRef idx="0">
                  <a:schemeClr val="accent2"/>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dirty="0">
                    <a:latin typeface="Arial" panose="020B0604020202020204" pitchFamily="34" charset="0"/>
                    <a:cs typeface="Arial" panose="020B0604020202020204" pitchFamily="34" charset="0"/>
                  </a:endParaRPr>
                </a:p>
              </p:txBody>
            </p:sp>
          </p:grpSp>
          <p:sp>
            <p:nvSpPr>
              <p:cNvPr id="16" name="Rectangle 15">
                <a:extLst>
                  <a:ext uri="{FF2B5EF4-FFF2-40B4-BE49-F238E27FC236}">
                    <a16:creationId xmlns:a16="http://schemas.microsoft.com/office/drawing/2014/main" id="{01529D15-5055-4CC0-9CD6-1FDD1F0E51EC}"/>
                  </a:ext>
                </a:extLst>
              </p:cNvPr>
              <p:cNvSpPr/>
              <p:nvPr/>
            </p:nvSpPr>
            <p:spPr>
              <a:xfrm>
                <a:off x="4393644" y="1540373"/>
                <a:ext cx="5053053" cy="2246769"/>
              </a:xfrm>
              <a:prstGeom prst="rect">
                <a:avLst/>
              </a:prstGeom>
              <a:ln>
                <a:solidFill>
                  <a:srgbClr val="8E1D58"/>
                </a:solidFill>
                <a:prstDash val="sysDot"/>
              </a:ln>
            </p:spPr>
            <p:txBody>
              <a:bodyPr wrap="square">
                <a:spAutoFit/>
              </a:bodyPr>
              <a:lstStyle/>
              <a:p>
                <a:pPr>
                  <a:buSzPct val="120000"/>
                  <a:defRPr/>
                </a:pPr>
                <a:r>
                  <a:rPr lang="en-GB" sz="1400" b="1" dirty="0">
                    <a:solidFill>
                      <a:srgbClr val="910C32"/>
                    </a:solidFill>
                    <a:latin typeface="Arial" panose="020B0604020202020204" pitchFamily="34" charset="0"/>
                    <a:cs typeface="Arial" panose="020B0604020202020204" pitchFamily="34" charset="0"/>
                  </a:rPr>
                  <a:t>In the Schools project:</a:t>
                </a:r>
              </a:p>
              <a:p>
                <a:pPr>
                  <a:buSzPct val="120000"/>
                  <a:defRPr/>
                </a:pPr>
                <a:endParaRPr lang="en-GB" sz="1400" b="1" dirty="0">
                  <a:solidFill>
                    <a:srgbClr val="910C32"/>
                  </a:solidFill>
                  <a:latin typeface="Arial" panose="020B0604020202020204" pitchFamily="34" charset="0"/>
                  <a:cs typeface="Arial" panose="020B0604020202020204" pitchFamily="34" charset="0"/>
                </a:endParaRPr>
              </a:p>
              <a:p>
                <a:pPr marL="285750" indent="-285750">
                  <a:buSzPct val="120000"/>
                  <a:buFont typeface="Wingdings" panose="05000000000000000000" pitchFamily="2" charset="2"/>
                  <a:buChar char="§"/>
                  <a:defRPr/>
                </a:pPr>
                <a:r>
                  <a:rPr lang="en-GB" sz="1400" dirty="0" err="1">
                    <a:latin typeface="Arial" panose="020B0604020202020204" pitchFamily="34" charset="0"/>
                    <a:cs typeface="Arial" panose="020B0604020202020204" pitchFamily="34" charset="0"/>
                  </a:rPr>
                  <a:t>MoEHE</a:t>
                </a:r>
                <a:r>
                  <a:rPr lang="en-GB" sz="1400" dirty="0">
                    <a:latin typeface="Arial" panose="020B0604020202020204" pitchFamily="34" charset="0"/>
                    <a:cs typeface="Arial" panose="020B0604020202020204" pitchFamily="34" charset="0"/>
                  </a:rPr>
                  <a:t> will be responsible for teaching and school administrative activities. </a:t>
                </a:r>
              </a:p>
              <a:p>
                <a:pPr marL="285750" indent="-285750">
                  <a:buSzPct val="120000"/>
                  <a:buFont typeface="Wingdings" panose="05000000000000000000" pitchFamily="2" charset="2"/>
                  <a:buChar char="§"/>
                  <a:defRPr/>
                </a:pPr>
                <a:r>
                  <a:rPr lang="en-US" sz="1400" dirty="0" err="1">
                    <a:latin typeface="Arial" panose="020B0604020202020204" pitchFamily="34" charset="0"/>
                    <a:ea typeface="Calibri" panose="020F0502020204030204" pitchFamily="34" charset="0"/>
                    <a:cs typeface="Arial" panose="020B0604020202020204" pitchFamily="34" charset="0"/>
                  </a:rPr>
                  <a:t>Ashghal</a:t>
                </a:r>
                <a:r>
                  <a:rPr lang="en-US" sz="1400" dirty="0">
                    <a:latin typeface="Arial" panose="020B0604020202020204" pitchFamily="34" charset="0"/>
                    <a:ea typeface="Calibri" panose="020F0502020204030204" pitchFamily="34" charset="0"/>
                    <a:cs typeface="Arial" panose="020B0604020202020204" pitchFamily="34" charset="0"/>
                  </a:rPr>
                  <a:t> will be the </a:t>
                </a:r>
                <a:r>
                  <a:rPr lang="en-US" sz="1400" dirty="0" err="1">
                    <a:latin typeface="Arial" panose="020B0604020202020204" pitchFamily="34" charset="0"/>
                    <a:ea typeface="Calibri" panose="020F0502020204030204" pitchFamily="34" charset="0"/>
                    <a:cs typeface="Arial" panose="020B0604020202020204" pitchFamily="34" charset="0"/>
                  </a:rPr>
                  <a:t>Authorised</a:t>
                </a:r>
                <a:r>
                  <a:rPr lang="en-US" sz="1400" dirty="0">
                    <a:latin typeface="Arial" panose="020B0604020202020204" pitchFamily="34" charset="0"/>
                    <a:ea typeface="Calibri" panose="020F0502020204030204" pitchFamily="34" charset="0"/>
                    <a:cs typeface="Arial" panose="020B0604020202020204" pitchFamily="34" charset="0"/>
                  </a:rPr>
                  <a:t> Representative during the procurement process.</a:t>
                </a:r>
                <a:endParaRPr lang="en-GB" sz="1400" dirty="0">
                  <a:latin typeface="Arial" panose="020B0604020202020204" pitchFamily="34" charset="0"/>
                  <a:cs typeface="Arial" panose="020B0604020202020204" pitchFamily="34" charset="0"/>
                </a:endParaRPr>
              </a:p>
              <a:p>
                <a:pPr marL="285750" indent="-285750">
                  <a:buSzPct val="120000"/>
                  <a:buFont typeface="Wingdings" panose="05000000000000000000" pitchFamily="2" charset="2"/>
                  <a:buChar char="§"/>
                  <a:defRPr/>
                </a:pPr>
                <a:r>
                  <a:rPr lang="en-US" sz="1400" dirty="0">
                    <a:latin typeface="Arial" panose="020B0604020202020204" pitchFamily="34" charset="0"/>
                    <a:cs typeface="Arial" panose="020B0604020202020204" pitchFamily="34" charset="0"/>
                  </a:rPr>
                  <a:t>All payments will be on a performance and availability basis. </a:t>
                </a:r>
              </a:p>
              <a:p>
                <a:pPr marL="285750" indent="-285750">
                  <a:buSzPct val="120000"/>
                  <a:buFont typeface="Wingdings" panose="05000000000000000000" pitchFamily="2" charset="2"/>
                  <a:buChar char="§"/>
                  <a:defRPr/>
                </a:pPr>
                <a:r>
                  <a:rPr lang="en-US" sz="1400" dirty="0">
                    <a:latin typeface="Arial" panose="020B0604020202020204" pitchFamily="34" charset="0"/>
                    <a:cs typeface="Arial" panose="020B0604020202020204" pitchFamily="34" charset="0"/>
                  </a:rPr>
                  <a:t>Demand risk for the schools will not be transferred to the Private sector PPP provider. </a:t>
                </a:r>
              </a:p>
            </p:txBody>
          </p:sp>
          <p:sp>
            <p:nvSpPr>
              <p:cNvPr id="17" name="Rectangle 16">
                <a:extLst>
                  <a:ext uri="{FF2B5EF4-FFF2-40B4-BE49-F238E27FC236}">
                    <a16:creationId xmlns:a16="http://schemas.microsoft.com/office/drawing/2014/main" id="{7A65FBC6-8A56-4C26-8517-F84D406866B5}"/>
                  </a:ext>
                </a:extLst>
              </p:cNvPr>
              <p:cNvSpPr/>
              <p:nvPr/>
            </p:nvSpPr>
            <p:spPr bwMode="auto">
              <a:xfrm>
                <a:off x="890808" y="2339919"/>
                <a:ext cx="1620640" cy="3643334"/>
              </a:xfrm>
              <a:prstGeom prst="rect">
                <a:avLst/>
              </a:prstGeom>
              <a:noFill/>
              <a:ln w="6350" cap="flat" cmpd="sng" algn="ctr">
                <a:noFill/>
                <a:prstDash val="dash"/>
                <a:round/>
                <a:headEnd type="none" w="med" len="med"/>
                <a:tailEnd type="none" w="med" len="med"/>
              </a:ln>
              <a:effectLst/>
            </p:spPr>
            <p:txBody>
              <a:bodyPr vert="horz" wrap="square" lIns="72000" tIns="72000" rIns="72000" bIns="72000" numCol="1" rtlCol="0" anchor="ctr" anchorCtr="0" compatLnSpc="1">
                <a:prstTxWarp prst="textNoShape">
                  <a:avLst/>
                </a:prstTxWarp>
              </a:bodyPr>
              <a:lstStyle/>
              <a:p>
                <a:pPr defTabSz="622256">
                  <a:lnSpc>
                    <a:spcPct val="150000"/>
                  </a:lnSpc>
                  <a:spcAft>
                    <a:spcPts val="200"/>
                  </a:spcAft>
                </a:pPr>
                <a:r>
                  <a:rPr lang="en-GB" sz="1400" b="1" dirty="0">
                    <a:latin typeface="Arial" panose="020B0604020202020204" pitchFamily="34" charset="0"/>
                    <a:cs typeface="Arial" panose="020B0604020202020204" pitchFamily="34" charset="0"/>
                  </a:rPr>
                  <a:t>The private investor bids competitively for the right to Design, Build, Finance, Operate, Maintain and Transfer the 14 schools</a:t>
                </a:r>
              </a:p>
            </p:txBody>
          </p:sp>
          <p:grpSp>
            <p:nvGrpSpPr>
              <p:cNvPr id="31" name="Group 30">
                <a:extLst>
                  <a:ext uri="{FF2B5EF4-FFF2-40B4-BE49-F238E27FC236}">
                    <a16:creationId xmlns:a16="http://schemas.microsoft.com/office/drawing/2014/main" id="{B2ED4409-A0F9-4D4C-A7D6-ADEDCA05F652}"/>
                  </a:ext>
                </a:extLst>
              </p:cNvPr>
              <p:cNvGrpSpPr/>
              <p:nvPr/>
            </p:nvGrpSpPr>
            <p:grpSpPr>
              <a:xfrm>
                <a:off x="4757211" y="4089132"/>
                <a:ext cx="631499" cy="789886"/>
                <a:chOff x="4566456" y="4089132"/>
                <a:chExt cx="631499" cy="789886"/>
              </a:xfrm>
            </p:grpSpPr>
            <p:pic>
              <p:nvPicPr>
                <p:cNvPr id="18" name="Picture 17">
                  <a:extLst>
                    <a:ext uri="{FF2B5EF4-FFF2-40B4-BE49-F238E27FC236}">
                      <a16:creationId xmlns:a16="http://schemas.microsoft.com/office/drawing/2014/main" id="{347D64BB-6D4D-4E9B-9DE2-BB8C9C2EA4AC}"/>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8309" t="898" r="8309" b="15721"/>
                <a:stretch/>
              </p:blipFill>
              <p:spPr>
                <a:xfrm>
                  <a:off x="4639125" y="4089132"/>
                  <a:ext cx="558830" cy="558830"/>
                </a:xfrm>
                <a:prstGeom prst="rect">
                  <a:avLst/>
                </a:prstGeom>
              </p:spPr>
            </p:pic>
            <p:sp>
              <p:nvSpPr>
                <p:cNvPr id="22" name="Rectangle 21">
                  <a:extLst>
                    <a:ext uri="{FF2B5EF4-FFF2-40B4-BE49-F238E27FC236}">
                      <a16:creationId xmlns:a16="http://schemas.microsoft.com/office/drawing/2014/main" id="{C7BE95BE-CEA4-492C-8220-1E0971562EDA}"/>
                    </a:ext>
                  </a:extLst>
                </p:cNvPr>
                <p:cNvSpPr/>
                <p:nvPr/>
              </p:nvSpPr>
              <p:spPr>
                <a:xfrm>
                  <a:off x="4566456" y="4617408"/>
                  <a:ext cx="623889" cy="261610"/>
                </a:xfrm>
                <a:prstGeom prst="rect">
                  <a:avLst/>
                </a:prstGeom>
              </p:spPr>
              <p:txBody>
                <a:bodyPr wrap="none">
                  <a:spAutoFit/>
                </a:bodyPr>
                <a:lstStyle/>
                <a:p>
                  <a:r>
                    <a:rPr lang="en-US" i="1" dirty="0">
                      <a:latin typeface="Arial" panose="020B0604020202020204" pitchFamily="34" charset="0"/>
                      <a:cs typeface="Arial" panose="020B0604020202020204" pitchFamily="34" charset="0"/>
                    </a:rPr>
                    <a:t>Design</a:t>
                  </a:r>
                </a:p>
              </p:txBody>
            </p:sp>
          </p:grpSp>
          <p:grpSp>
            <p:nvGrpSpPr>
              <p:cNvPr id="30" name="Group 29">
                <a:extLst>
                  <a:ext uri="{FF2B5EF4-FFF2-40B4-BE49-F238E27FC236}">
                    <a16:creationId xmlns:a16="http://schemas.microsoft.com/office/drawing/2014/main" id="{80281E4D-9925-4B32-B922-63B55866BE57}"/>
                  </a:ext>
                </a:extLst>
              </p:cNvPr>
              <p:cNvGrpSpPr/>
              <p:nvPr/>
            </p:nvGrpSpPr>
            <p:grpSpPr>
              <a:xfrm>
                <a:off x="5691156" y="4068773"/>
                <a:ext cx="572901" cy="834284"/>
                <a:chOff x="5311389" y="4065112"/>
                <a:chExt cx="572901" cy="834284"/>
              </a:xfrm>
            </p:grpSpPr>
            <p:pic>
              <p:nvPicPr>
                <p:cNvPr id="19" name="Picture 18">
                  <a:extLst>
                    <a:ext uri="{FF2B5EF4-FFF2-40B4-BE49-F238E27FC236}">
                      <a16:creationId xmlns:a16="http://schemas.microsoft.com/office/drawing/2014/main" id="{58E92547-C18B-4AFF-8D7A-0B0F7E3EE623}"/>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l="12942" t="6457" r="12942" b="23133"/>
                <a:stretch/>
              </p:blipFill>
              <p:spPr>
                <a:xfrm>
                  <a:off x="5326495" y="4065112"/>
                  <a:ext cx="557795" cy="557795"/>
                </a:xfrm>
                <a:prstGeom prst="rect">
                  <a:avLst/>
                </a:prstGeom>
              </p:spPr>
            </p:pic>
            <p:sp>
              <p:nvSpPr>
                <p:cNvPr id="23" name="Rectangle 22">
                  <a:extLst>
                    <a:ext uri="{FF2B5EF4-FFF2-40B4-BE49-F238E27FC236}">
                      <a16:creationId xmlns:a16="http://schemas.microsoft.com/office/drawing/2014/main" id="{DD07F6DB-D83B-4C62-ACC7-615C2225AB8C}"/>
                    </a:ext>
                  </a:extLst>
                </p:cNvPr>
                <p:cNvSpPr/>
                <p:nvPr/>
              </p:nvSpPr>
              <p:spPr>
                <a:xfrm>
                  <a:off x="5311389" y="4637786"/>
                  <a:ext cx="500458" cy="261610"/>
                </a:xfrm>
                <a:prstGeom prst="rect">
                  <a:avLst/>
                </a:prstGeom>
              </p:spPr>
              <p:txBody>
                <a:bodyPr wrap="none">
                  <a:spAutoFit/>
                </a:bodyPr>
                <a:lstStyle/>
                <a:p>
                  <a:r>
                    <a:rPr lang="en-US" i="1" dirty="0">
                      <a:latin typeface="Arial" panose="020B0604020202020204" pitchFamily="34" charset="0"/>
                      <a:cs typeface="Arial" panose="020B0604020202020204" pitchFamily="34" charset="0"/>
                    </a:rPr>
                    <a:t>Build</a:t>
                  </a:r>
                </a:p>
              </p:txBody>
            </p:sp>
          </p:grpSp>
          <p:grpSp>
            <p:nvGrpSpPr>
              <p:cNvPr id="29" name="Group 28">
                <a:extLst>
                  <a:ext uri="{FF2B5EF4-FFF2-40B4-BE49-F238E27FC236}">
                    <a16:creationId xmlns:a16="http://schemas.microsoft.com/office/drawing/2014/main" id="{E81ECFFA-085B-402A-B19B-88B841927CB3}"/>
                  </a:ext>
                </a:extLst>
              </p:cNvPr>
              <p:cNvGrpSpPr/>
              <p:nvPr/>
            </p:nvGrpSpPr>
            <p:grpSpPr>
              <a:xfrm>
                <a:off x="6438541" y="4058578"/>
                <a:ext cx="689612" cy="834802"/>
                <a:chOff x="5967745" y="4064594"/>
                <a:chExt cx="689612" cy="834802"/>
              </a:xfrm>
            </p:grpSpPr>
            <p:pic>
              <p:nvPicPr>
                <p:cNvPr id="20" name="Picture 19">
                  <a:extLst>
                    <a:ext uri="{FF2B5EF4-FFF2-40B4-BE49-F238E27FC236}">
                      <a16:creationId xmlns:a16="http://schemas.microsoft.com/office/drawing/2014/main" id="{6469497D-F30A-4D4A-8726-A74950B12691}"/>
                    </a:ext>
                  </a:extLst>
                </p:cNvPr>
                <p:cNvPicPr>
                  <a:picLocks noChangeAspect="1"/>
                </p:cNvPicPr>
                <p:nvPr/>
              </p:nvPicPr>
              <p:blipFill rotWithShape="1">
                <a:blip r:embed="rId7" cstate="print">
                  <a:extLst>
                    <a:ext uri="{28A0092B-C50C-407E-A947-70E740481C1C}">
                      <a14:useLocalDpi xmlns:a14="http://schemas.microsoft.com/office/drawing/2010/main" val="0"/>
                    </a:ext>
                  </a:extLst>
                </a:blip>
                <a:srcRect l="7383" r="7383" b="14795"/>
                <a:stretch/>
              </p:blipFill>
              <p:spPr>
                <a:xfrm>
                  <a:off x="6034562" y="4064594"/>
                  <a:ext cx="559017" cy="558830"/>
                </a:xfrm>
                <a:prstGeom prst="rect">
                  <a:avLst/>
                </a:prstGeom>
              </p:spPr>
            </p:pic>
            <p:sp>
              <p:nvSpPr>
                <p:cNvPr id="24" name="Rectangle 23">
                  <a:extLst>
                    <a:ext uri="{FF2B5EF4-FFF2-40B4-BE49-F238E27FC236}">
                      <a16:creationId xmlns:a16="http://schemas.microsoft.com/office/drawing/2014/main" id="{5D2E6B5D-EB56-4D91-8875-B59342692FC6}"/>
                    </a:ext>
                  </a:extLst>
                </p:cNvPr>
                <p:cNvSpPr/>
                <p:nvPr/>
              </p:nvSpPr>
              <p:spPr>
                <a:xfrm>
                  <a:off x="5967745" y="4637786"/>
                  <a:ext cx="689612" cy="261610"/>
                </a:xfrm>
                <a:prstGeom prst="rect">
                  <a:avLst/>
                </a:prstGeom>
              </p:spPr>
              <p:txBody>
                <a:bodyPr wrap="none">
                  <a:spAutoFit/>
                </a:bodyPr>
                <a:lstStyle/>
                <a:p>
                  <a:r>
                    <a:rPr lang="en-US" i="1" dirty="0">
                      <a:latin typeface="Arial" panose="020B0604020202020204" pitchFamily="34" charset="0"/>
                      <a:cs typeface="Arial" panose="020B0604020202020204" pitchFamily="34" charset="0"/>
                    </a:rPr>
                    <a:t>Finance</a:t>
                  </a:r>
                </a:p>
              </p:txBody>
            </p:sp>
          </p:grpSp>
          <p:grpSp>
            <p:nvGrpSpPr>
              <p:cNvPr id="28" name="Group 27">
                <a:extLst>
                  <a:ext uri="{FF2B5EF4-FFF2-40B4-BE49-F238E27FC236}">
                    <a16:creationId xmlns:a16="http://schemas.microsoft.com/office/drawing/2014/main" id="{97B5AB75-C376-4D16-9FBD-879374A85494}"/>
                  </a:ext>
                </a:extLst>
              </p:cNvPr>
              <p:cNvGrpSpPr/>
              <p:nvPr/>
            </p:nvGrpSpPr>
            <p:grpSpPr>
              <a:xfrm>
                <a:off x="7221011" y="4063762"/>
                <a:ext cx="699230" cy="835634"/>
                <a:chOff x="6471356" y="4063762"/>
                <a:chExt cx="699230" cy="835634"/>
              </a:xfrm>
            </p:grpSpPr>
            <p:pic>
              <p:nvPicPr>
                <p:cNvPr id="21" name="Picture 20">
                  <a:extLst>
                    <a:ext uri="{FF2B5EF4-FFF2-40B4-BE49-F238E27FC236}">
                      <a16:creationId xmlns:a16="http://schemas.microsoft.com/office/drawing/2014/main" id="{708E744C-7E92-4255-A98B-B1A2B1432AE9}"/>
                    </a:ext>
                  </a:extLst>
                </p:cNvPr>
                <p:cNvPicPr>
                  <a:picLocks noChangeAspect="1"/>
                </p:cNvPicPr>
                <p:nvPr/>
              </p:nvPicPr>
              <p:blipFill rotWithShape="1">
                <a:blip r:embed="rId8" cstate="print">
                  <a:extLst>
                    <a:ext uri="{28A0092B-C50C-407E-A947-70E740481C1C}">
                      <a14:useLocalDpi xmlns:a14="http://schemas.microsoft.com/office/drawing/2010/main" val="0"/>
                    </a:ext>
                  </a:extLst>
                </a:blip>
                <a:srcRect l="14795" t="-29" r="14795" b="13867"/>
                <a:stretch/>
              </p:blipFill>
              <p:spPr>
                <a:xfrm>
                  <a:off x="6606377" y="4063762"/>
                  <a:ext cx="456677" cy="558830"/>
                </a:xfrm>
                <a:prstGeom prst="rect">
                  <a:avLst/>
                </a:prstGeom>
              </p:spPr>
            </p:pic>
            <p:sp>
              <p:nvSpPr>
                <p:cNvPr id="25" name="Rectangle 24">
                  <a:extLst>
                    <a:ext uri="{FF2B5EF4-FFF2-40B4-BE49-F238E27FC236}">
                      <a16:creationId xmlns:a16="http://schemas.microsoft.com/office/drawing/2014/main" id="{1F65FCC3-EB08-47C0-A8FD-A5DFB48A81C1}"/>
                    </a:ext>
                  </a:extLst>
                </p:cNvPr>
                <p:cNvSpPr/>
                <p:nvPr/>
              </p:nvSpPr>
              <p:spPr>
                <a:xfrm>
                  <a:off x="6471356" y="4637786"/>
                  <a:ext cx="699230" cy="261610"/>
                </a:xfrm>
                <a:prstGeom prst="rect">
                  <a:avLst/>
                </a:prstGeom>
              </p:spPr>
              <p:txBody>
                <a:bodyPr wrap="none">
                  <a:spAutoFit/>
                </a:bodyPr>
                <a:lstStyle/>
                <a:p>
                  <a:r>
                    <a:rPr lang="en-US" i="1" dirty="0">
                      <a:latin typeface="Arial" panose="020B0604020202020204" pitchFamily="34" charset="0"/>
                      <a:cs typeface="Arial" panose="020B0604020202020204" pitchFamily="34" charset="0"/>
                    </a:rPr>
                    <a:t>Operate</a:t>
                  </a:r>
                </a:p>
              </p:txBody>
            </p:sp>
          </p:grpSp>
          <p:sp>
            <p:nvSpPr>
              <p:cNvPr id="26" name="Chevron 43">
                <a:extLst>
                  <a:ext uri="{FF2B5EF4-FFF2-40B4-BE49-F238E27FC236}">
                    <a16:creationId xmlns:a16="http://schemas.microsoft.com/office/drawing/2014/main" id="{7DCDA09B-D027-4E65-84F6-00AD263B0D00}"/>
                  </a:ext>
                </a:extLst>
              </p:cNvPr>
              <p:cNvSpPr/>
              <p:nvPr/>
            </p:nvSpPr>
            <p:spPr>
              <a:xfrm>
                <a:off x="4235736" y="4103414"/>
                <a:ext cx="419265" cy="537417"/>
              </a:xfrm>
              <a:prstGeom prst="chevron">
                <a:avLst/>
              </a:prstGeom>
              <a:solidFill>
                <a:srgbClr val="8E1D58"/>
              </a:solidFill>
              <a:ln>
                <a:noFill/>
              </a:ln>
            </p:spPr>
            <p:style>
              <a:lnRef idx="2">
                <a:schemeClr val="accent2"/>
              </a:lnRef>
              <a:fillRef idx="1">
                <a:schemeClr val="lt1"/>
              </a:fillRef>
              <a:effectRef idx="0">
                <a:schemeClr val="accent2"/>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dirty="0">
                  <a:latin typeface="Arial" panose="020B0604020202020204" pitchFamily="34" charset="0"/>
                  <a:cs typeface="Arial" panose="020B0604020202020204" pitchFamily="34" charset="0"/>
                </a:endParaRPr>
              </a:p>
            </p:txBody>
          </p:sp>
          <p:sp>
            <p:nvSpPr>
              <p:cNvPr id="27" name="AutoShape 28">
                <a:extLst>
                  <a:ext uri="{FF2B5EF4-FFF2-40B4-BE49-F238E27FC236}">
                    <a16:creationId xmlns:a16="http://schemas.microsoft.com/office/drawing/2014/main" id="{08299D9F-8212-47B8-AD82-5EECD1B0DEC3}"/>
                  </a:ext>
                </a:extLst>
              </p:cNvPr>
              <p:cNvSpPr>
                <a:spLocks noChangeArrowheads="1"/>
              </p:cNvSpPr>
              <p:nvPr/>
            </p:nvSpPr>
            <p:spPr bwMode="auto">
              <a:xfrm>
                <a:off x="4393644" y="5529326"/>
                <a:ext cx="5038765" cy="1411647"/>
              </a:xfrm>
              <a:prstGeom prst="rect">
                <a:avLst/>
              </a:prstGeom>
              <a:noFill/>
              <a:ln>
                <a:solidFill>
                  <a:srgbClr val="8B173A"/>
                </a:solidFill>
                <a:prstDash val="dash"/>
              </a:ln>
              <a:extLst/>
            </p:spPr>
            <p:style>
              <a:lnRef idx="1">
                <a:schemeClr val="accent1"/>
              </a:lnRef>
              <a:fillRef idx="0">
                <a:schemeClr val="accent1"/>
              </a:fillRef>
              <a:effectRef idx="0">
                <a:schemeClr val="accent1"/>
              </a:effectRef>
              <a:fontRef idx="minor">
                <a:schemeClr val="tx1"/>
              </a:fontRef>
            </p:style>
            <p:txBody>
              <a:bodyPr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457200">
                  <a:buSzPct val="120000"/>
                  <a:defRPr/>
                </a:pPr>
                <a:r>
                  <a:rPr lang="en-GB" sz="1400" b="1" dirty="0">
                    <a:solidFill>
                      <a:srgbClr val="910C32"/>
                    </a:solidFill>
                    <a:latin typeface="Arial" panose="020B0604020202020204" pitchFamily="34" charset="0"/>
                    <a:cs typeface="Arial" panose="020B0604020202020204" pitchFamily="34" charset="0"/>
                  </a:rPr>
                  <a:t>The advantages of this mechanism is to:</a:t>
                </a:r>
              </a:p>
              <a:p>
                <a:pPr defTabSz="457200">
                  <a:buSzPct val="120000"/>
                  <a:defRPr/>
                </a:pPr>
                <a:endParaRPr lang="en-GB" sz="1400" b="1" dirty="0">
                  <a:solidFill>
                    <a:srgbClr val="910C32"/>
                  </a:solidFill>
                  <a:latin typeface="Arial" panose="020B0604020202020204" pitchFamily="34" charset="0"/>
                  <a:cs typeface="Arial" panose="020B0604020202020204" pitchFamily="34" charset="0"/>
                </a:endParaRPr>
              </a:p>
              <a:p>
                <a:pPr marL="285750" indent="-285750">
                  <a:buSzPct val="100000"/>
                  <a:buFont typeface="Arial" panose="020B0604020202020204" pitchFamily="34" charset="0"/>
                  <a:buChar char="►"/>
                  <a:defRPr/>
                </a:pPr>
                <a:r>
                  <a:rPr lang="en-GB" sz="1400" dirty="0">
                    <a:latin typeface="Arial" panose="020B0604020202020204" pitchFamily="34" charset="0"/>
                    <a:cs typeface="Arial" panose="020B0604020202020204" pitchFamily="34" charset="0"/>
                  </a:rPr>
                  <a:t>Minimise management complexity by limiting Government interactions to one investor.</a:t>
                </a:r>
              </a:p>
              <a:p>
                <a:pPr marL="285750" indent="-285750">
                  <a:buSzPct val="100000"/>
                  <a:buFont typeface="Arial" panose="020B0604020202020204" pitchFamily="34" charset="0"/>
                  <a:buChar char="►"/>
                  <a:defRPr/>
                </a:pPr>
                <a:r>
                  <a:rPr lang="en-GB" sz="1400" dirty="0">
                    <a:latin typeface="Arial" panose="020B0604020202020204" pitchFamily="34" charset="0"/>
                    <a:cs typeface="Arial" panose="020B0604020202020204" pitchFamily="34" charset="0"/>
                  </a:rPr>
                  <a:t>Reduce procurement efforts by requiring a unique contract with a private sector investor.</a:t>
                </a:r>
              </a:p>
            </p:txBody>
          </p:sp>
        </p:grpSp>
        <p:grpSp>
          <p:nvGrpSpPr>
            <p:cNvPr id="38" name="Group 37">
              <a:extLst>
                <a:ext uri="{FF2B5EF4-FFF2-40B4-BE49-F238E27FC236}">
                  <a16:creationId xmlns:a16="http://schemas.microsoft.com/office/drawing/2014/main" id="{70C071EA-C7B0-48E0-B0BD-264A539238C2}"/>
                </a:ext>
              </a:extLst>
            </p:cNvPr>
            <p:cNvGrpSpPr/>
            <p:nvPr/>
          </p:nvGrpSpPr>
          <p:grpSpPr>
            <a:xfrm>
              <a:off x="8968812" y="3935562"/>
              <a:ext cx="708848" cy="823224"/>
              <a:chOff x="8896804" y="3935562"/>
              <a:chExt cx="708848" cy="823224"/>
            </a:xfrm>
          </p:grpSpPr>
          <p:sp>
            <p:nvSpPr>
              <p:cNvPr id="33" name="Freeform 107">
                <a:extLst>
                  <a:ext uri="{FF2B5EF4-FFF2-40B4-BE49-F238E27FC236}">
                    <a16:creationId xmlns:a16="http://schemas.microsoft.com/office/drawing/2014/main" id="{D014D4B9-F05A-4FE8-A46E-EB6C2A3DA7FF}"/>
                  </a:ext>
                </a:extLst>
              </p:cNvPr>
              <p:cNvSpPr>
                <a:spLocks noChangeAspect="1" noEditPoints="1"/>
              </p:cNvSpPr>
              <p:nvPr/>
            </p:nvSpPr>
            <p:spPr bwMode="auto">
              <a:xfrm>
                <a:off x="9036228" y="3935562"/>
                <a:ext cx="418661" cy="558830"/>
              </a:xfrm>
              <a:custGeom>
                <a:avLst/>
                <a:gdLst>
                  <a:gd name="T0" fmla="*/ 144 w 150"/>
                  <a:gd name="T1" fmla="*/ 187 h 200"/>
                  <a:gd name="T2" fmla="*/ 144 w 150"/>
                  <a:gd name="T3" fmla="*/ 187 h 200"/>
                  <a:gd name="T4" fmla="*/ 150 w 150"/>
                  <a:gd name="T5" fmla="*/ 193 h 200"/>
                  <a:gd name="T6" fmla="*/ 144 w 150"/>
                  <a:gd name="T7" fmla="*/ 200 h 200"/>
                  <a:gd name="T8" fmla="*/ 7 w 150"/>
                  <a:gd name="T9" fmla="*/ 200 h 200"/>
                  <a:gd name="T10" fmla="*/ 0 w 150"/>
                  <a:gd name="T11" fmla="*/ 193 h 200"/>
                  <a:gd name="T12" fmla="*/ 7 w 150"/>
                  <a:gd name="T13" fmla="*/ 187 h 200"/>
                  <a:gd name="T14" fmla="*/ 7 w 150"/>
                  <a:gd name="T15" fmla="*/ 187 h 200"/>
                  <a:gd name="T16" fmla="*/ 13 w 150"/>
                  <a:gd name="T17" fmla="*/ 187 h 200"/>
                  <a:gd name="T18" fmla="*/ 13 w 150"/>
                  <a:gd name="T19" fmla="*/ 16 h 200"/>
                  <a:gd name="T20" fmla="*/ 29 w 150"/>
                  <a:gd name="T21" fmla="*/ 0 h 200"/>
                  <a:gd name="T22" fmla="*/ 29 w 150"/>
                  <a:gd name="T23" fmla="*/ 0 h 200"/>
                  <a:gd name="T24" fmla="*/ 121 w 150"/>
                  <a:gd name="T25" fmla="*/ 0 h 200"/>
                  <a:gd name="T26" fmla="*/ 138 w 150"/>
                  <a:gd name="T27" fmla="*/ 16 h 200"/>
                  <a:gd name="T28" fmla="*/ 138 w 150"/>
                  <a:gd name="T29" fmla="*/ 16 h 200"/>
                  <a:gd name="T30" fmla="*/ 138 w 150"/>
                  <a:gd name="T31" fmla="*/ 187 h 200"/>
                  <a:gd name="T32" fmla="*/ 144 w 150"/>
                  <a:gd name="T33" fmla="*/ 187 h 200"/>
                  <a:gd name="T34" fmla="*/ 107 w 150"/>
                  <a:gd name="T35" fmla="*/ 81 h 200"/>
                  <a:gd name="T36" fmla="*/ 100 w 150"/>
                  <a:gd name="T37" fmla="*/ 87 h 200"/>
                  <a:gd name="T38" fmla="*/ 100 w 150"/>
                  <a:gd name="T39" fmla="*/ 112 h 200"/>
                  <a:gd name="T40" fmla="*/ 107 w 150"/>
                  <a:gd name="T41" fmla="*/ 118 h 200"/>
                  <a:gd name="T42" fmla="*/ 113 w 150"/>
                  <a:gd name="T43" fmla="*/ 112 h 200"/>
                  <a:gd name="T44" fmla="*/ 113 w 150"/>
                  <a:gd name="T45" fmla="*/ 87 h 200"/>
                  <a:gd name="T46" fmla="*/ 107 w 150"/>
                  <a:gd name="T47" fmla="*/ 81 h 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50" h="200">
                    <a:moveTo>
                      <a:pt x="144" y="187"/>
                    </a:moveTo>
                    <a:cubicBezTo>
                      <a:pt x="144" y="187"/>
                      <a:pt x="144" y="187"/>
                      <a:pt x="144" y="187"/>
                    </a:cubicBezTo>
                    <a:cubicBezTo>
                      <a:pt x="147" y="187"/>
                      <a:pt x="150" y="190"/>
                      <a:pt x="150" y="193"/>
                    </a:cubicBezTo>
                    <a:cubicBezTo>
                      <a:pt x="150" y="197"/>
                      <a:pt x="147" y="200"/>
                      <a:pt x="144" y="200"/>
                    </a:cubicBezTo>
                    <a:cubicBezTo>
                      <a:pt x="7" y="200"/>
                      <a:pt x="7" y="200"/>
                      <a:pt x="7" y="200"/>
                    </a:cubicBezTo>
                    <a:cubicBezTo>
                      <a:pt x="3" y="200"/>
                      <a:pt x="0" y="197"/>
                      <a:pt x="0" y="193"/>
                    </a:cubicBezTo>
                    <a:cubicBezTo>
                      <a:pt x="0" y="190"/>
                      <a:pt x="3" y="187"/>
                      <a:pt x="7" y="187"/>
                    </a:cubicBezTo>
                    <a:cubicBezTo>
                      <a:pt x="7" y="187"/>
                      <a:pt x="7" y="187"/>
                      <a:pt x="7" y="187"/>
                    </a:cubicBezTo>
                    <a:cubicBezTo>
                      <a:pt x="13" y="187"/>
                      <a:pt x="13" y="187"/>
                      <a:pt x="13" y="187"/>
                    </a:cubicBezTo>
                    <a:cubicBezTo>
                      <a:pt x="13" y="16"/>
                      <a:pt x="13" y="16"/>
                      <a:pt x="13" y="16"/>
                    </a:cubicBezTo>
                    <a:cubicBezTo>
                      <a:pt x="13" y="7"/>
                      <a:pt x="20" y="0"/>
                      <a:pt x="29" y="0"/>
                    </a:cubicBezTo>
                    <a:cubicBezTo>
                      <a:pt x="29" y="0"/>
                      <a:pt x="29" y="0"/>
                      <a:pt x="29" y="0"/>
                    </a:cubicBezTo>
                    <a:cubicBezTo>
                      <a:pt x="121" y="0"/>
                      <a:pt x="121" y="0"/>
                      <a:pt x="121" y="0"/>
                    </a:cubicBezTo>
                    <a:cubicBezTo>
                      <a:pt x="130" y="0"/>
                      <a:pt x="138" y="7"/>
                      <a:pt x="138" y="16"/>
                    </a:cubicBezTo>
                    <a:cubicBezTo>
                      <a:pt x="138" y="16"/>
                      <a:pt x="138" y="16"/>
                      <a:pt x="138" y="16"/>
                    </a:cubicBezTo>
                    <a:cubicBezTo>
                      <a:pt x="138" y="187"/>
                      <a:pt x="138" y="187"/>
                      <a:pt x="138" y="187"/>
                    </a:cubicBezTo>
                    <a:lnTo>
                      <a:pt x="144" y="187"/>
                    </a:lnTo>
                    <a:close/>
                    <a:moveTo>
                      <a:pt x="107" y="81"/>
                    </a:moveTo>
                    <a:cubicBezTo>
                      <a:pt x="103" y="81"/>
                      <a:pt x="100" y="84"/>
                      <a:pt x="100" y="87"/>
                    </a:cubicBezTo>
                    <a:cubicBezTo>
                      <a:pt x="100" y="112"/>
                      <a:pt x="100" y="112"/>
                      <a:pt x="100" y="112"/>
                    </a:cubicBezTo>
                    <a:cubicBezTo>
                      <a:pt x="100" y="116"/>
                      <a:pt x="103" y="118"/>
                      <a:pt x="107" y="118"/>
                    </a:cubicBezTo>
                    <a:cubicBezTo>
                      <a:pt x="110" y="118"/>
                      <a:pt x="113" y="116"/>
                      <a:pt x="113" y="112"/>
                    </a:cubicBezTo>
                    <a:cubicBezTo>
                      <a:pt x="113" y="87"/>
                      <a:pt x="113" y="87"/>
                      <a:pt x="113" y="87"/>
                    </a:cubicBezTo>
                    <a:cubicBezTo>
                      <a:pt x="113" y="84"/>
                      <a:pt x="110" y="81"/>
                      <a:pt x="107" y="81"/>
                    </a:cubicBezTo>
                    <a:close/>
                  </a:path>
                </a:pathLst>
              </a:custGeom>
              <a:solidFill>
                <a:srgbClr val="000000"/>
              </a:solidFill>
              <a:ln>
                <a:noFill/>
              </a:ln>
            </p:spPr>
            <p:txBody>
              <a:bodyPr vert="horz" wrap="square" lIns="78191" tIns="39096" rIns="78191" bIns="39096" numCol="1" anchor="t" anchorCtr="0" compatLnSpc="1">
                <a:prstTxWarp prst="textNoShape">
                  <a:avLst/>
                </a:prstTxWarp>
              </a:bodyPr>
              <a:lstStyle/>
              <a:p>
                <a:endParaRPr lang="en-US" sz="700">
                  <a:latin typeface="Arial" panose="020B0604020202020204" pitchFamily="34" charset="0"/>
                  <a:cs typeface="Arial" panose="020B0604020202020204" pitchFamily="34" charset="0"/>
                </a:endParaRPr>
              </a:p>
            </p:txBody>
          </p:sp>
          <p:sp>
            <p:nvSpPr>
              <p:cNvPr id="34" name="Rectangle 33">
                <a:extLst>
                  <a:ext uri="{FF2B5EF4-FFF2-40B4-BE49-F238E27FC236}">
                    <a16:creationId xmlns:a16="http://schemas.microsoft.com/office/drawing/2014/main" id="{3C290264-BDA9-4F94-93D6-2001FC521960}"/>
                  </a:ext>
                </a:extLst>
              </p:cNvPr>
              <p:cNvSpPr/>
              <p:nvPr/>
            </p:nvSpPr>
            <p:spPr>
              <a:xfrm>
                <a:off x="8896804" y="4497176"/>
                <a:ext cx="708848" cy="261610"/>
              </a:xfrm>
              <a:prstGeom prst="rect">
                <a:avLst/>
              </a:prstGeom>
            </p:spPr>
            <p:txBody>
              <a:bodyPr wrap="none">
                <a:spAutoFit/>
              </a:bodyPr>
              <a:lstStyle/>
              <a:p>
                <a:r>
                  <a:rPr lang="en-US" i="1" dirty="0">
                    <a:latin typeface="Arial" panose="020B0604020202020204" pitchFamily="34" charset="0"/>
                    <a:cs typeface="Arial" panose="020B0604020202020204" pitchFamily="34" charset="0"/>
                  </a:rPr>
                  <a:t>Transfer</a:t>
                </a:r>
              </a:p>
            </p:txBody>
          </p:sp>
        </p:grpSp>
        <p:grpSp>
          <p:nvGrpSpPr>
            <p:cNvPr id="37" name="Group 36">
              <a:extLst>
                <a:ext uri="{FF2B5EF4-FFF2-40B4-BE49-F238E27FC236}">
                  <a16:creationId xmlns:a16="http://schemas.microsoft.com/office/drawing/2014/main" id="{55B86658-2C2C-4499-A0BF-A78C7BA71AEE}"/>
                </a:ext>
              </a:extLst>
            </p:cNvPr>
            <p:cNvGrpSpPr/>
            <p:nvPr/>
          </p:nvGrpSpPr>
          <p:grpSpPr>
            <a:xfrm>
              <a:off x="8213465" y="4015284"/>
              <a:ext cx="718466" cy="747163"/>
              <a:chOff x="8118333" y="4015284"/>
              <a:chExt cx="718466" cy="747163"/>
            </a:xfrm>
          </p:grpSpPr>
          <p:sp>
            <p:nvSpPr>
              <p:cNvPr id="35" name="Freeform 38">
                <a:extLst>
                  <a:ext uri="{FF2B5EF4-FFF2-40B4-BE49-F238E27FC236}">
                    <a16:creationId xmlns:a16="http://schemas.microsoft.com/office/drawing/2014/main" id="{41D761A9-DF61-419C-95EE-55B089D8F985}"/>
                  </a:ext>
                </a:extLst>
              </p:cNvPr>
              <p:cNvSpPr>
                <a:spLocks noChangeAspect="1" noEditPoints="1"/>
              </p:cNvSpPr>
              <p:nvPr/>
            </p:nvSpPr>
            <p:spPr bwMode="auto">
              <a:xfrm>
                <a:off x="8183708" y="4015284"/>
                <a:ext cx="559017" cy="439491"/>
              </a:xfrm>
              <a:custGeom>
                <a:avLst/>
                <a:gdLst>
                  <a:gd name="T0" fmla="*/ 147 w 200"/>
                  <a:gd name="T1" fmla="*/ 26 h 158"/>
                  <a:gd name="T2" fmla="*/ 53 w 200"/>
                  <a:gd name="T3" fmla="*/ 26 h 158"/>
                  <a:gd name="T4" fmla="*/ 0 w 200"/>
                  <a:gd name="T5" fmla="*/ 79 h 158"/>
                  <a:gd name="T6" fmla="*/ 53 w 200"/>
                  <a:gd name="T7" fmla="*/ 132 h 158"/>
                  <a:gd name="T8" fmla="*/ 147 w 200"/>
                  <a:gd name="T9" fmla="*/ 132 h 158"/>
                  <a:gd name="T10" fmla="*/ 200 w 200"/>
                  <a:gd name="T11" fmla="*/ 79 h 158"/>
                  <a:gd name="T12" fmla="*/ 147 w 200"/>
                  <a:gd name="T13" fmla="*/ 26 h 158"/>
                  <a:gd name="T14" fmla="*/ 100 w 200"/>
                  <a:gd name="T15" fmla="*/ 126 h 158"/>
                  <a:gd name="T16" fmla="*/ 52 w 200"/>
                  <a:gd name="T17" fmla="*/ 79 h 158"/>
                  <a:gd name="T18" fmla="*/ 100 w 200"/>
                  <a:gd name="T19" fmla="*/ 32 h 158"/>
                  <a:gd name="T20" fmla="*/ 147 w 200"/>
                  <a:gd name="T21" fmla="*/ 79 h 158"/>
                  <a:gd name="T22" fmla="*/ 100 w 200"/>
                  <a:gd name="T23" fmla="*/ 126 h 158"/>
                  <a:gd name="T24" fmla="*/ 100 w 200"/>
                  <a:gd name="T25" fmla="*/ 48 h 158"/>
                  <a:gd name="T26" fmla="*/ 100 w 200"/>
                  <a:gd name="T27" fmla="*/ 79 h 158"/>
                  <a:gd name="T28" fmla="*/ 78 w 200"/>
                  <a:gd name="T29" fmla="*/ 57 h 158"/>
                  <a:gd name="T30" fmla="*/ 69 w 200"/>
                  <a:gd name="T31" fmla="*/ 79 h 158"/>
                  <a:gd name="T32" fmla="*/ 100 w 200"/>
                  <a:gd name="T33" fmla="*/ 110 h 158"/>
                  <a:gd name="T34" fmla="*/ 131 w 200"/>
                  <a:gd name="T35" fmla="*/ 79 h 158"/>
                  <a:gd name="T36" fmla="*/ 100 w 200"/>
                  <a:gd name="T37" fmla="*/ 4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00" h="158">
                    <a:moveTo>
                      <a:pt x="147" y="26"/>
                    </a:moveTo>
                    <a:cubicBezTo>
                      <a:pt x="121" y="0"/>
                      <a:pt x="79" y="0"/>
                      <a:pt x="53" y="26"/>
                    </a:cubicBezTo>
                    <a:cubicBezTo>
                      <a:pt x="0" y="79"/>
                      <a:pt x="0" y="79"/>
                      <a:pt x="0" y="79"/>
                    </a:cubicBezTo>
                    <a:cubicBezTo>
                      <a:pt x="53" y="132"/>
                      <a:pt x="53" y="132"/>
                      <a:pt x="53" y="132"/>
                    </a:cubicBezTo>
                    <a:cubicBezTo>
                      <a:pt x="79" y="158"/>
                      <a:pt x="121" y="158"/>
                      <a:pt x="147" y="132"/>
                    </a:cubicBezTo>
                    <a:cubicBezTo>
                      <a:pt x="200" y="79"/>
                      <a:pt x="200" y="79"/>
                      <a:pt x="200" y="79"/>
                    </a:cubicBezTo>
                    <a:lnTo>
                      <a:pt x="147" y="26"/>
                    </a:lnTo>
                    <a:close/>
                    <a:moveTo>
                      <a:pt x="100" y="126"/>
                    </a:moveTo>
                    <a:cubicBezTo>
                      <a:pt x="74" y="126"/>
                      <a:pt x="52" y="105"/>
                      <a:pt x="52" y="79"/>
                    </a:cubicBezTo>
                    <a:cubicBezTo>
                      <a:pt x="52" y="53"/>
                      <a:pt x="74" y="32"/>
                      <a:pt x="100" y="32"/>
                    </a:cubicBezTo>
                    <a:cubicBezTo>
                      <a:pt x="126" y="32"/>
                      <a:pt x="147" y="53"/>
                      <a:pt x="147" y="79"/>
                    </a:cubicBezTo>
                    <a:cubicBezTo>
                      <a:pt x="147" y="105"/>
                      <a:pt x="126" y="126"/>
                      <a:pt x="100" y="126"/>
                    </a:cubicBezTo>
                    <a:close/>
                    <a:moveTo>
                      <a:pt x="100" y="48"/>
                    </a:moveTo>
                    <a:cubicBezTo>
                      <a:pt x="100" y="79"/>
                      <a:pt x="100" y="79"/>
                      <a:pt x="100" y="79"/>
                    </a:cubicBezTo>
                    <a:cubicBezTo>
                      <a:pt x="78" y="57"/>
                      <a:pt x="78" y="57"/>
                      <a:pt x="78" y="57"/>
                    </a:cubicBezTo>
                    <a:cubicBezTo>
                      <a:pt x="73" y="63"/>
                      <a:pt x="69" y="70"/>
                      <a:pt x="69" y="79"/>
                    </a:cubicBezTo>
                    <a:cubicBezTo>
                      <a:pt x="69" y="96"/>
                      <a:pt x="83" y="110"/>
                      <a:pt x="100" y="110"/>
                    </a:cubicBezTo>
                    <a:cubicBezTo>
                      <a:pt x="117" y="110"/>
                      <a:pt x="131" y="96"/>
                      <a:pt x="131" y="79"/>
                    </a:cubicBezTo>
                    <a:cubicBezTo>
                      <a:pt x="131" y="62"/>
                      <a:pt x="117" y="48"/>
                      <a:pt x="100" y="48"/>
                    </a:cubicBezTo>
                    <a:close/>
                  </a:path>
                </a:pathLst>
              </a:custGeom>
              <a:solidFill>
                <a:srgbClr val="000000"/>
              </a:solidFill>
              <a:ln>
                <a:noFill/>
              </a:ln>
              <a:extLst/>
            </p:spPr>
            <p:txBody>
              <a:bodyPr vert="horz" wrap="square" lIns="78191" tIns="39096" rIns="78191" bIns="39096" numCol="1" anchor="t" anchorCtr="0" compatLnSpc="1">
                <a:prstTxWarp prst="textNoShape">
                  <a:avLst/>
                </a:prstTxWarp>
              </a:bodyPr>
              <a:lstStyle/>
              <a:p>
                <a:endParaRPr lang="en-US" sz="700">
                  <a:latin typeface="Arial" panose="020B0604020202020204" pitchFamily="34" charset="0"/>
                  <a:cs typeface="Arial" panose="020B0604020202020204" pitchFamily="34" charset="0"/>
                </a:endParaRPr>
              </a:p>
            </p:txBody>
          </p:sp>
          <p:sp>
            <p:nvSpPr>
              <p:cNvPr id="36" name="Rectangle 35">
                <a:extLst>
                  <a:ext uri="{FF2B5EF4-FFF2-40B4-BE49-F238E27FC236}">
                    <a16:creationId xmlns:a16="http://schemas.microsoft.com/office/drawing/2014/main" id="{61DB9CE8-8917-471C-AFCE-3678F0E576DA}"/>
                  </a:ext>
                </a:extLst>
              </p:cNvPr>
              <p:cNvSpPr/>
              <p:nvPr/>
            </p:nvSpPr>
            <p:spPr>
              <a:xfrm>
                <a:off x="8118333" y="4500837"/>
                <a:ext cx="718466" cy="261610"/>
              </a:xfrm>
              <a:prstGeom prst="rect">
                <a:avLst/>
              </a:prstGeom>
            </p:spPr>
            <p:txBody>
              <a:bodyPr wrap="none">
                <a:spAutoFit/>
              </a:bodyPr>
              <a:lstStyle/>
              <a:p>
                <a:r>
                  <a:rPr lang="en-US" i="1" dirty="0">
                    <a:latin typeface="Arial" panose="020B0604020202020204" pitchFamily="34" charset="0"/>
                    <a:cs typeface="Arial" panose="020B0604020202020204" pitchFamily="34" charset="0"/>
                  </a:rPr>
                  <a:t>Maintain</a:t>
                </a:r>
              </a:p>
            </p:txBody>
          </p:sp>
        </p:grpSp>
      </p:grpSp>
    </p:spTree>
    <p:extLst>
      <p:ext uri="{BB962C8B-B14F-4D97-AF65-F5344CB8AC3E}">
        <p14:creationId xmlns:p14="http://schemas.microsoft.com/office/powerpoint/2010/main" val="289536759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Freeform 31">
            <a:extLst>
              <a:ext uri="{FF2B5EF4-FFF2-40B4-BE49-F238E27FC236}">
                <a16:creationId xmlns:a16="http://schemas.microsoft.com/office/drawing/2014/main" id="{B618D795-E0EC-4C99-A84C-868758C2D9A1}"/>
              </a:ext>
            </a:extLst>
          </p:cNvPr>
          <p:cNvSpPr/>
          <p:nvPr/>
        </p:nvSpPr>
        <p:spPr>
          <a:xfrm>
            <a:off x="4597152" y="4248245"/>
            <a:ext cx="5135785" cy="2717532"/>
          </a:xfrm>
          <a:custGeom>
            <a:avLst/>
            <a:gdLst>
              <a:gd name="connsiteX0" fmla="*/ 9625 w 5919537"/>
              <a:gd name="connsiteY0" fmla="*/ 1400476 h 1400476"/>
              <a:gd name="connsiteX1" fmla="*/ 5919537 w 5919537"/>
              <a:gd name="connsiteY1" fmla="*/ 1400476 h 1400476"/>
              <a:gd name="connsiteX2" fmla="*/ 5914724 w 5919537"/>
              <a:gd name="connsiteY2" fmla="*/ 519765 h 1400476"/>
              <a:gd name="connsiteX3" fmla="*/ 3445844 w 5919537"/>
              <a:gd name="connsiteY3" fmla="*/ 505327 h 1400476"/>
              <a:gd name="connsiteX4" fmla="*/ 3455469 w 5919537"/>
              <a:gd name="connsiteY4" fmla="*/ 0 h 1400476"/>
              <a:gd name="connsiteX5" fmla="*/ 2391878 w 5919537"/>
              <a:gd name="connsiteY5" fmla="*/ 4813 h 1400476"/>
              <a:gd name="connsiteX6" fmla="*/ 2396690 w 5919537"/>
              <a:gd name="connsiteY6" fmla="*/ 519765 h 1400476"/>
              <a:gd name="connsiteX7" fmla="*/ 0 w 5919537"/>
              <a:gd name="connsiteY7" fmla="*/ 519765 h 1400476"/>
              <a:gd name="connsiteX8" fmla="*/ 9625 w 5919537"/>
              <a:gd name="connsiteY8" fmla="*/ 1400476 h 14004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919537" h="1400476">
                <a:moveTo>
                  <a:pt x="9625" y="1400476"/>
                </a:moveTo>
                <a:lnTo>
                  <a:pt x="5919537" y="1400476"/>
                </a:lnTo>
                <a:cubicBezTo>
                  <a:pt x="5917933" y="1106906"/>
                  <a:pt x="5916328" y="813335"/>
                  <a:pt x="5914724" y="519765"/>
                </a:cubicBezTo>
                <a:lnTo>
                  <a:pt x="3445844" y="505327"/>
                </a:lnTo>
                <a:lnTo>
                  <a:pt x="3455469" y="0"/>
                </a:lnTo>
                <a:lnTo>
                  <a:pt x="2391878" y="4813"/>
                </a:lnTo>
                <a:lnTo>
                  <a:pt x="2396690" y="519765"/>
                </a:lnTo>
                <a:lnTo>
                  <a:pt x="0" y="519765"/>
                </a:lnTo>
                <a:lnTo>
                  <a:pt x="9625" y="1400476"/>
                </a:lnTo>
                <a:close/>
              </a:path>
            </a:pathLst>
          </a:custGeom>
          <a:pattFill prst="pct5">
            <a:fgClr>
              <a:srgbClr val="8B173A"/>
            </a:fgClr>
            <a:bgClr>
              <a:schemeClr val="bg1"/>
            </a:bgClr>
          </a:pattFill>
          <a:ln w="19050">
            <a:solidFill>
              <a:srgbClr val="8E1D58"/>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3600">
              <a:latin typeface="Arial" panose="020B0604020202020204" pitchFamily="34" charset="0"/>
              <a:cs typeface="Arial" panose="020B0604020202020204" pitchFamily="34" charset="0"/>
            </a:endParaRPr>
          </a:p>
        </p:txBody>
      </p:sp>
      <p:sp>
        <p:nvSpPr>
          <p:cNvPr id="2" name="Title 1">
            <a:extLst>
              <a:ext uri="{FF2B5EF4-FFF2-40B4-BE49-F238E27FC236}">
                <a16:creationId xmlns:a16="http://schemas.microsoft.com/office/drawing/2014/main" id="{7E52306A-DE94-42F4-8F6B-5E326498F75A}"/>
              </a:ext>
            </a:extLst>
          </p:cNvPr>
          <p:cNvSpPr>
            <a:spLocks noGrp="1"/>
          </p:cNvSpPr>
          <p:nvPr>
            <p:ph type="title"/>
          </p:nvPr>
        </p:nvSpPr>
        <p:spPr>
          <a:xfrm>
            <a:off x="1140768" y="717630"/>
            <a:ext cx="7701902" cy="707681"/>
          </a:xfrm>
        </p:spPr>
        <p:txBody>
          <a:bodyPr/>
          <a:lstStyle/>
          <a:p>
            <a:r>
              <a:rPr lang="en-GB" dirty="0"/>
              <a:t>The Project Company must be able to deliver on all aspects of the Project (1/2)</a:t>
            </a:r>
          </a:p>
        </p:txBody>
      </p:sp>
      <p:sp>
        <p:nvSpPr>
          <p:cNvPr id="7" name="TextBox 19">
            <a:extLst>
              <a:ext uri="{FF2B5EF4-FFF2-40B4-BE49-F238E27FC236}">
                <a16:creationId xmlns:a16="http://schemas.microsoft.com/office/drawing/2014/main" id="{8F9A5BBE-9AAF-4D81-953F-C2780280BA08}"/>
              </a:ext>
            </a:extLst>
          </p:cNvPr>
          <p:cNvSpPr txBox="1"/>
          <p:nvPr/>
        </p:nvSpPr>
        <p:spPr>
          <a:xfrm>
            <a:off x="5345770" y="5701852"/>
            <a:ext cx="680892" cy="367315"/>
          </a:xfrm>
          <a:prstGeom prst="rect">
            <a:avLst/>
          </a:prstGeom>
          <a:solidFill>
            <a:schemeClr val="bg1"/>
          </a:solidFill>
        </p:spPr>
        <p:txBody>
          <a:bodyPr wrap="square" lIns="0" tIns="0" rIns="0" bIns="0"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900" i="1" u="none" strike="noStrike" kern="1200" cap="none" spc="0" normalizeH="0" baseline="0" noProof="0" dirty="0">
                <a:ln>
                  <a:noFill/>
                </a:ln>
                <a:effectLst/>
                <a:uLnTx/>
                <a:uFillTx/>
                <a:latin typeface="Arial" panose="020B0604020202020204" pitchFamily="34" charset="0"/>
                <a:ea typeface="Times New Roman" panose="02020603050405020304" pitchFamily="18" charset="0"/>
                <a:cs typeface="Arial" panose="020B0604020202020204" pitchFamily="34" charset="0"/>
              </a:rPr>
              <a:t>Construction Payments</a:t>
            </a:r>
            <a:endParaRPr kumimoji="0" lang="en-US" sz="900" i="1" u="none" strike="noStrike" kern="0" cap="none" spc="0" normalizeH="0" baseline="0" noProof="0" dirty="0">
              <a:ln>
                <a:noFill/>
              </a:ln>
              <a:effectLst/>
              <a:uLnTx/>
              <a:uFillTx/>
              <a:latin typeface="Arial" panose="020B0604020202020204" pitchFamily="34" charset="0"/>
              <a:ea typeface="Times New Roman" panose="02020603050405020304" pitchFamily="18" charset="0"/>
              <a:cs typeface="Arial" panose="020B0604020202020204" pitchFamily="34" charset="0"/>
            </a:endParaRPr>
          </a:p>
        </p:txBody>
      </p:sp>
      <p:cxnSp>
        <p:nvCxnSpPr>
          <p:cNvPr id="9" name="Straight Arrow Connector 8">
            <a:extLst>
              <a:ext uri="{FF2B5EF4-FFF2-40B4-BE49-F238E27FC236}">
                <a16:creationId xmlns:a16="http://schemas.microsoft.com/office/drawing/2014/main" id="{18D3BD4E-9DF6-487B-A0CB-67EB63F1BC4B}"/>
              </a:ext>
            </a:extLst>
          </p:cNvPr>
          <p:cNvCxnSpPr>
            <a:cxnSpLocks/>
          </p:cNvCxnSpPr>
          <p:nvPr/>
        </p:nvCxnSpPr>
        <p:spPr>
          <a:xfrm>
            <a:off x="7243368" y="3080429"/>
            <a:ext cx="0" cy="1366575"/>
          </a:xfrm>
          <a:prstGeom prst="straightConnector1">
            <a:avLst/>
          </a:prstGeom>
          <a:ln>
            <a:solidFill>
              <a:srgbClr val="6C1643"/>
            </a:solidFill>
            <a:tailEnd type="triangle"/>
          </a:ln>
        </p:spPr>
        <p:style>
          <a:lnRef idx="3">
            <a:schemeClr val="accent3"/>
          </a:lnRef>
          <a:fillRef idx="0">
            <a:schemeClr val="accent3"/>
          </a:fillRef>
          <a:effectRef idx="2">
            <a:schemeClr val="accent3"/>
          </a:effectRef>
          <a:fontRef idx="minor">
            <a:schemeClr val="tx1"/>
          </a:fontRef>
        </p:style>
      </p:cxnSp>
      <p:sp>
        <p:nvSpPr>
          <p:cNvPr id="10" name="TextBox 19">
            <a:extLst>
              <a:ext uri="{FF2B5EF4-FFF2-40B4-BE49-F238E27FC236}">
                <a16:creationId xmlns:a16="http://schemas.microsoft.com/office/drawing/2014/main" id="{3760E787-D094-4B4F-B24B-95D390BAD181}"/>
              </a:ext>
            </a:extLst>
          </p:cNvPr>
          <p:cNvSpPr txBox="1"/>
          <p:nvPr/>
        </p:nvSpPr>
        <p:spPr>
          <a:xfrm>
            <a:off x="5515785" y="3251218"/>
            <a:ext cx="1426600" cy="540447"/>
          </a:xfrm>
          <a:prstGeom prst="rect">
            <a:avLst/>
          </a:prstGeom>
          <a:solidFill>
            <a:srgbClr val="FFFFFF"/>
          </a:solidFill>
        </p:spPr>
        <p:txBody>
          <a:bodyPr wrap="square" lIns="0" tIns="0" rIns="0" bIns="0" rtlCol="0" anchor="ctr">
            <a:noAutofit/>
          </a:bodyPr>
          <a:lstStyle/>
          <a:p>
            <a:pPr marL="285750" indent="-285750" defTabSz="914400">
              <a:buFont typeface="Arial" panose="020B0604020202020204" pitchFamily="34" charset="0"/>
              <a:buChar char="•"/>
              <a:defRPr/>
            </a:pPr>
            <a:r>
              <a:rPr lang="en-US" dirty="0">
                <a:latin typeface="Arial" panose="020B0604020202020204" pitchFamily="34" charset="0"/>
                <a:ea typeface="Times New Roman" panose="02020603050405020304" pitchFamily="18" charset="0"/>
                <a:cs typeface="Arial" panose="020B0604020202020204" pitchFamily="34" charset="0"/>
              </a:rPr>
              <a:t>Design, Build, Operate, Maintain and Transfer 14 Schools</a:t>
            </a:r>
          </a:p>
        </p:txBody>
      </p:sp>
      <p:sp>
        <p:nvSpPr>
          <p:cNvPr id="11" name="TextBox 19">
            <a:extLst>
              <a:ext uri="{FF2B5EF4-FFF2-40B4-BE49-F238E27FC236}">
                <a16:creationId xmlns:a16="http://schemas.microsoft.com/office/drawing/2014/main" id="{AE863A85-C246-47D4-8706-DD4325D0B6E0}"/>
              </a:ext>
            </a:extLst>
          </p:cNvPr>
          <p:cNvSpPr txBox="1"/>
          <p:nvPr/>
        </p:nvSpPr>
        <p:spPr>
          <a:xfrm>
            <a:off x="7326060" y="3196539"/>
            <a:ext cx="2040190" cy="981758"/>
          </a:xfrm>
          <a:prstGeom prst="rect">
            <a:avLst/>
          </a:prstGeom>
          <a:noFill/>
        </p:spPr>
        <p:txBody>
          <a:bodyPr wrap="square" lIns="0" tIns="0" rIns="0" bIns="0" rtlCol="0" anchor="ctr">
            <a:noAutofit/>
          </a:bodyPr>
          <a:lstStyle/>
          <a:p>
            <a:pPr marL="342900" marR="0" lvl="0" indent="-342900" algn="l"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u="none" strike="noStrike" kern="1200" cap="none" spc="0" normalizeH="0" baseline="0" noProof="0" dirty="0">
                <a:ln>
                  <a:noFill/>
                </a:ln>
                <a:effectLst/>
                <a:uLnTx/>
                <a:uFillTx/>
                <a:latin typeface="Arial" panose="020B0604020202020204" pitchFamily="34" charset="0"/>
                <a:ea typeface="Times New Roman" panose="02020603050405020304" pitchFamily="18" charset="0"/>
                <a:cs typeface="Arial" panose="020B0604020202020204" pitchFamily="34" charset="0"/>
              </a:rPr>
              <a:t>Provision of land on to build the schools and operate during the contract</a:t>
            </a:r>
            <a:endParaRPr kumimoji="0" lang="en-US" u="none" strike="noStrike" kern="0" cap="none" spc="0" normalizeH="0" baseline="0" noProof="0" dirty="0">
              <a:ln>
                <a:noFill/>
              </a:ln>
              <a:effectLst/>
              <a:uLnTx/>
              <a:uFillTx/>
              <a:latin typeface="Arial" panose="020B0604020202020204" pitchFamily="34" charset="0"/>
              <a:ea typeface="Times New Roman" panose="02020603050405020304" pitchFamily="18" charset="0"/>
              <a:cs typeface="Arial" panose="020B0604020202020204" pitchFamily="34" charset="0"/>
            </a:endParaRPr>
          </a:p>
          <a:p>
            <a:pPr marL="342900" marR="0" lvl="0" indent="-342900" algn="l"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u="none" strike="noStrike" kern="1200" cap="none" spc="0" normalizeH="0" baseline="0" noProof="0" dirty="0">
                <a:ln>
                  <a:noFill/>
                </a:ln>
                <a:effectLst/>
                <a:uLnTx/>
                <a:uFillTx/>
                <a:latin typeface="Arial" panose="020B0604020202020204" pitchFamily="34" charset="0"/>
                <a:ea typeface="Times New Roman" panose="02020603050405020304" pitchFamily="18" charset="0"/>
                <a:cs typeface="Arial" panose="020B0604020202020204" pitchFamily="34" charset="0"/>
              </a:rPr>
              <a:t>Payment based on availability and performance of schools</a:t>
            </a:r>
            <a:endParaRPr kumimoji="0" lang="en-US" u="none" strike="noStrike" kern="0" cap="none" spc="0" normalizeH="0" baseline="0" noProof="0" dirty="0">
              <a:ln>
                <a:noFill/>
              </a:ln>
              <a:effectLst/>
              <a:uLnTx/>
              <a:uFillTx/>
              <a:latin typeface="Arial" panose="020B0604020202020204" pitchFamily="34" charset="0"/>
              <a:ea typeface="Times New Roman" panose="02020603050405020304" pitchFamily="18" charset="0"/>
              <a:cs typeface="Arial" panose="020B0604020202020204" pitchFamily="34" charset="0"/>
            </a:endParaRPr>
          </a:p>
        </p:txBody>
      </p:sp>
      <p:cxnSp>
        <p:nvCxnSpPr>
          <p:cNvPr id="12" name="Straight Arrow Connector 11">
            <a:extLst>
              <a:ext uri="{FF2B5EF4-FFF2-40B4-BE49-F238E27FC236}">
                <a16:creationId xmlns:a16="http://schemas.microsoft.com/office/drawing/2014/main" id="{E1F4137A-6581-457D-BE5E-009C787BBE97}"/>
              </a:ext>
            </a:extLst>
          </p:cNvPr>
          <p:cNvCxnSpPr>
            <a:cxnSpLocks/>
          </p:cNvCxnSpPr>
          <p:nvPr/>
        </p:nvCxnSpPr>
        <p:spPr>
          <a:xfrm flipH="1" flipV="1">
            <a:off x="7027287" y="3080166"/>
            <a:ext cx="0" cy="1346515"/>
          </a:xfrm>
          <a:prstGeom prst="straightConnector1">
            <a:avLst/>
          </a:prstGeom>
          <a:ln>
            <a:solidFill>
              <a:srgbClr val="6C1643"/>
            </a:solidFill>
            <a:tailEnd type="triangle"/>
          </a:ln>
        </p:spPr>
        <p:style>
          <a:lnRef idx="3">
            <a:schemeClr val="accent3"/>
          </a:lnRef>
          <a:fillRef idx="0">
            <a:schemeClr val="accent3"/>
          </a:fillRef>
          <a:effectRef idx="2">
            <a:schemeClr val="accent3"/>
          </a:effectRef>
          <a:fontRef idx="minor">
            <a:schemeClr val="tx1"/>
          </a:fontRef>
        </p:style>
      </p:cxnSp>
      <p:sp>
        <p:nvSpPr>
          <p:cNvPr id="16" name="TextBox 19">
            <a:extLst>
              <a:ext uri="{FF2B5EF4-FFF2-40B4-BE49-F238E27FC236}">
                <a16:creationId xmlns:a16="http://schemas.microsoft.com/office/drawing/2014/main" id="{A013A907-00BA-420F-8FBF-25BC21D89A5E}"/>
              </a:ext>
            </a:extLst>
          </p:cNvPr>
          <p:cNvSpPr txBox="1"/>
          <p:nvPr/>
        </p:nvSpPr>
        <p:spPr>
          <a:xfrm>
            <a:off x="5983466" y="4523486"/>
            <a:ext cx="491238" cy="197015"/>
          </a:xfrm>
          <a:prstGeom prst="rect">
            <a:avLst/>
          </a:prstGeom>
          <a:solidFill>
            <a:srgbClr val="FFFFFF"/>
          </a:solidFill>
        </p:spPr>
        <p:txBody>
          <a:bodyPr wrap="square" lIns="0" tIns="0" rIns="0" bIns="0"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900" i="1" u="none" strike="noStrike" kern="1200" cap="none" spc="0" normalizeH="0" baseline="0" noProof="0" dirty="0">
                <a:ln>
                  <a:noFill/>
                </a:ln>
                <a:effectLst/>
                <a:uLnTx/>
                <a:uFillTx/>
                <a:latin typeface="Arial" panose="020B0604020202020204" pitchFamily="34" charset="0"/>
                <a:ea typeface="Times New Roman" panose="02020603050405020304" pitchFamily="18" charset="0"/>
                <a:cs typeface="Arial" panose="020B0604020202020204" pitchFamily="34" charset="0"/>
              </a:rPr>
              <a:t>Equity</a:t>
            </a:r>
            <a:endParaRPr kumimoji="0" lang="en-US" sz="900" i="1" u="none" strike="noStrike" kern="0" cap="none" spc="0" normalizeH="0" baseline="0" noProof="0" dirty="0">
              <a:ln>
                <a:noFill/>
              </a:ln>
              <a:effectLst/>
              <a:uLnTx/>
              <a:uFillTx/>
              <a:latin typeface="Arial" panose="020B0604020202020204" pitchFamily="34" charset="0"/>
              <a:ea typeface="Times New Roman" panose="02020603050405020304" pitchFamily="18" charset="0"/>
              <a:cs typeface="Arial" panose="020B0604020202020204" pitchFamily="34" charset="0"/>
            </a:endParaRPr>
          </a:p>
        </p:txBody>
      </p:sp>
      <p:sp>
        <p:nvSpPr>
          <p:cNvPr id="17" name="TextBox 19">
            <a:extLst>
              <a:ext uri="{FF2B5EF4-FFF2-40B4-BE49-F238E27FC236}">
                <a16:creationId xmlns:a16="http://schemas.microsoft.com/office/drawing/2014/main" id="{4962FD65-0B66-4BD5-9146-2A09A115EA71}"/>
              </a:ext>
            </a:extLst>
          </p:cNvPr>
          <p:cNvSpPr txBox="1"/>
          <p:nvPr/>
        </p:nvSpPr>
        <p:spPr>
          <a:xfrm>
            <a:off x="5961368" y="4886600"/>
            <a:ext cx="600710" cy="176898"/>
          </a:xfrm>
          <a:prstGeom prst="rect">
            <a:avLst/>
          </a:prstGeom>
          <a:solidFill>
            <a:srgbClr val="FFFFFF"/>
          </a:solidFill>
        </p:spPr>
        <p:txBody>
          <a:bodyPr wrap="square" lIns="0" tIns="0" rIns="0" bIns="0"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900" i="1" u="none" strike="noStrike" kern="1200" cap="none" spc="0" normalizeH="0" baseline="0" noProof="0" dirty="0">
                <a:ln>
                  <a:noFill/>
                </a:ln>
                <a:effectLst/>
                <a:uLnTx/>
                <a:uFillTx/>
                <a:latin typeface="Arial" panose="020B0604020202020204" pitchFamily="34" charset="0"/>
                <a:ea typeface="Times New Roman" panose="02020603050405020304" pitchFamily="18" charset="0"/>
                <a:cs typeface="Arial" panose="020B0604020202020204" pitchFamily="34" charset="0"/>
              </a:rPr>
              <a:t>Dividends</a:t>
            </a:r>
            <a:endParaRPr kumimoji="0" lang="en-US" sz="900" i="1" u="none" strike="noStrike" kern="0" cap="none" spc="0" normalizeH="0" baseline="0" noProof="0" dirty="0">
              <a:ln>
                <a:noFill/>
              </a:ln>
              <a:effectLst/>
              <a:uLnTx/>
              <a:uFillTx/>
              <a:latin typeface="Arial" panose="020B0604020202020204" pitchFamily="34" charset="0"/>
              <a:ea typeface="Times New Roman" panose="02020603050405020304" pitchFamily="18" charset="0"/>
              <a:cs typeface="Arial" panose="020B0604020202020204" pitchFamily="34" charset="0"/>
            </a:endParaRPr>
          </a:p>
        </p:txBody>
      </p:sp>
      <p:sp>
        <p:nvSpPr>
          <p:cNvPr id="19" name="TextBox 19">
            <a:extLst>
              <a:ext uri="{FF2B5EF4-FFF2-40B4-BE49-F238E27FC236}">
                <a16:creationId xmlns:a16="http://schemas.microsoft.com/office/drawing/2014/main" id="{108E5FBA-B3A0-4389-B5BE-AC4F492E310C}"/>
              </a:ext>
            </a:extLst>
          </p:cNvPr>
          <p:cNvSpPr txBox="1"/>
          <p:nvPr/>
        </p:nvSpPr>
        <p:spPr>
          <a:xfrm>
            <a:off x="7618074" y="4477779"/>
            <a:ext cx="819188" cy="242722"/>
          </a:xfrm>
          <a:prstGeom prst="rect">
            <a:avLst/>
          </a:prstGeom>
          <a:solidFill>
            <a:srgbClr val="FFFFFF"/>
          </a:solidFill>
        </p:spPr>
        <p:txBody>
          <a:bodyPr wrap="square" lIns="0" tIns="0" rIns="0" bIns="0"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900" i="1" u="none" strike="noStrike" kern="1200" cap="none" spc="0" normalizeH="0" baseline="0" noProof="0" dirty="0">
                <a:ln>
                  <a:noFill/>
                </a:ln>
                <a:effectLst/>
                <a:uLnTx/>
                <a:uFillTx/>
                <a:latin typeface="Arial" panose="020B0604020202020204" pitchFamily="34" charset="0"/>
                <a:ea typeface="Arial" panose="020B0604020202020204" pitchFamily="34" charset="0"/>
                <a:cs typeface="Arial" panose="020B0604020202020204" pitchFamily="34" charset="0"/>
              </a:rPr>
              <a:t>Debt Financing</a:t>
            </a:r>
            <a:endParaRPr kumimoji="0" lang="en-US" sz="900" i="1" u="none" strike="noStrike" kern="0" cap="none" spc="0" normalizeH="0" baseline="0" noProof="0" dirty="0">
              <a:ln>
                <a:noFill/>
              </a:ln>
              <a:effectLst/>
              <a:uLnTx/>
              <a:uFillTx/>
              <a:latin typeface="Arial" panose="020B0604020202020204" pitchFamily="34" charset="0"/>
              <a:ea typeface="Arial" panose="020B0604020202020204" pitchFamily="34" charset="0"/>
              <a:cs typeface="Arial" panose="020B0604020202020204" pitchFamily="34" charset="0"/>
            </a:endParaRPr>
          </a:p>
        </p:txBody>
      </p:sp>
      <p:sp>
        <p:nvSpPr>
          <p:cNvPr id="20" name="TextBox 19">
            <a:extLst>
              <a:ext uri="{FF2B5EF4-FFF2-40B4-BE49-F238E27FC236}">
                <a16:creationId xmlns:a16="http://schemas.microsoft.com/office/drawing/2014/main" id="{308D4D59-57F9-4DCF-9903-72A8F2D888EF}"/>
              </a:ext>
            </a:extLst>
          </p:cNvPr>
          <p:cNvSpPr txBox="1"/>
          <p:nvPr/>
        </p:nvSpPr>
        <p:spPr>
          <a:xfrm>
            <a:off x="7604120" y="4878649"/>
            <a:ext cx="834330" cy="186069"/>
          </a:xfrm>
          <a:prstGeom prst="rect">
            <a:avLst/>
          </a:prstGeom>
          <a:solidFill>
            <a:srgbClr val="FFFFFF"/>
          </a:solidFill>
        </p:spPr>
        <p:txBody>
          <a:bodyPr wrap="square" lIns="0" tIns="0" rIns="0" bIns="0"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900" i="1" u="none" strike="noStrike" kern="1200" cap="none" spc="0" normalizeH="0" baseline="0" noProof="0" dirty="0">
                <a:ln>
                  <a:noFill/>
                </a:ln>
                <a:effectLst/>
                <a:uLnTx/>
                <a:uFillTx/>
                <a:latin typeface="Arial" panose="020B0604020202020204" pitchFamily="34" charset="0"/>
                <a:ea typeface="Arial" panose="020B0604020202020204" pitchFamily="34" charset="0"/>
                <a:cs typeface="Arial" panose="020B0604020202020204" pitchFamily="34" charset="0"/>
              </a:rPr>
              <a:t>Debt Service</a:t>
            </a:r>
            <a:endParaRPr kumimoji="0" lang="en-US" sz="900" i="1" u="none" strike="noStrike" kern="0" cap="none" spc="0" normalizeH="0" baseline="0" noProof="0" dirty="0">
              <a:ln>
                <a:noFill/>
              </a:ln>
              <a:effectLst/>
              <a:uLnTx/>
              <a:uFillTx/>
              <a:latin typeface="Arial" panose="020B0604020202020204" pitchFamily="34" charset="0"/>
              <a:ea typeface="Arial" panose="020B0604020202020204" pitchFamily="34" charset="0"/>
              <a:cs typeface="Arial" panose="020B0604020202020204" pitchFamily="34" charset="0"/>
            </a:endParaRPr>
          </a:p>
        </p:txBody>
      </p:sp>
      <p:sp>
        <p:nvSpPr>
          <p:cNvPr id="24" name="TextBox 19">
            <a:extLst>
              <a:ext uri="{FF2B5EF4-FFF2-40B4-BE49-F238E27FC236}">
                <a16:creationId xmlns:a16="http://schemas.microsoft.com/office/drawing/2014/main" id="{D384C2D8-5BD6-41F6-BFD7-C24A613E0BBE}"/>
              </a:ext>
            </a:extLst>
          </p:cNvPr>
          <p:cNvSpPr txBox="1"/>
          <p:nvPr/>
        </p:nvSpPr>
        <p:spPr>
          <a:xfrm>
            <a:off x="8267453" y="5690417"/>
            <a:ext cx="850856" cy="367315"/>
          </a:xfrm>
          <a:prstGeom prst="rect">
            <a:avLst/>
          </a:prstGeom>
          <a:solidFill>
            <a:srgbClr val="FFFFFF"/>
          </a:solidFill>
        </p:spPr>
        <p:txBody>
          <a:bodyPr wrap="square" lIns="0" tIns="0" rIns="0" bIns="0"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900" i="1" u="none" strike="noStrike" kern="1200" cap="none" spc="0" normalizeH="0" baseline="0" noProof="0" dirty="0">
                <a:ln>
                  <a:noFill/>
                </a:ln>
                <a:effectLst/>
                <a:uLnTx/>
                <a:uFillTx/>
                <a:latin typeface="Arial" panose="020B0604020202020204" pitchFamily="34" charset="0"/>
                <a:ea typeface="Times New Roman" panose="02020603050405020304" pitchFamily="18" charset="0"/>
                <a:cs typeface="Arial" panose="020B0604020202020204" pitchFamily="34" charset="0"/>
              </a:rPr>
              <a:t>Service Payments</a:t>
            </a:r>
            <a:endParaRPr kumimoji="0" lang="en-US" sz="900" i="1" u="none" strike="noStrike" kern="0" cap="none" spc="0" normalizeH="0" baseline="0" noProof="0" dirty="0">
              <a:ln>
                <a:noFill/>
              </a:ln>
              <a:effectLst/>
              <a:uLnTx/>
              <a:uFillTx/>
              <a:latin typeface="Arial" panose="020B0604020202020204" pitchFamily="34" charset="0"/>
              <a:ea typeface="Times New Roman" panose="02020603050405020304" pitchFamily="18" charset="0"/>
              <a:cs typeface="Arial" panose="020B0604020202020204" pitchFamily="34" charset="0"/>
            </a:endParaRPr>
          </a:p>
        </p:txBody>
      </p:sp>
      <p:cxnSp>
        <p:nvCxnSpPr>
          <p:cNvPr id="26" name="Elbow Connector 5">
            <a:extLst>
              <a:ext uri="{FF2B5EF4-FFF2-40B4-BE49-F238E27FC236}">
                <a16:creationId xmlns:a16="http://schemas.microsoft.com/office/drawing/2014/main" id="{F9B53645-8F49-49B6-A24C-1DD6ADF15BB9}"/>
              </a:ext>
            </a:extLst>
          </p:cNvPr>
          <p:cNvCxnSpPr>
            <a:cxnSpLocks/>
          </p:cNvCxnSpPr>
          <p:nvPr/>
        </p:nvCxnSpPr>
        <p:spPr>
          <a:xfrm rot="5400000">
            <a:off x="6054575" y="5130337"/>
            <a:ext cx="1142252" cy="1011859"/>
          </a:xfrm>
          <a:prstGeom prst="bentConnector3">
            <a:avLst/>
          </a:prstGeom>
          <a:ln>
            <a:solidFill>
              <a:srgbClr val="BB5977"/>
            </a:solidFill>
            <a:tailEnd type="triangle"/>
          </a:ln>
        </p:spPr>
        <p:style>
          <a:lnRef idx="3">
            <a:schemeClr val="accent3"/>
          </a:lnRef>
          <a:fillRef idx="0">
            <a:schemeClr val="accent3"/>
          </a:fillRef>
          <a:effectRef idx="2">
            <a:schemeClr val="accent3"/>
          </a:effectRef>
          <a:fontRef idx="minor">
            <a:schemeClr val="tx1"/>
          </a:fontRef>
        </p:style>
      </p:cxnSp>
      <p:cxnSp>
        <p:nvCxnSpPr>
          <p:cNvPr id="27" name="Elbow Connector 7">
            <a:extLst>
              <a:ext uri="{FF2B5EF4-FFF2-40B4-BE49-F238E27FC236}">
                <a16:creationId xmlns:a16="http://schemas.microsoft.com/office/drawing/2014/main" id="{7B4851DE-594C-4CD0-BBBB-B59E58EDDB78}"/>
              </a:ext>
            </a:extLst>
          </p:cNvPr>
          <p:cNvCxnSpPr>
            <a:cxnSpLocks/>
          </p:cNvCxnSpPr>
          <p:nvPr/>
        </p:nvCxnSpPr>
        <p:spPr>
          <a:xfrm rot="16200000" flipH="1">
            <a:off x="7087093" y="5109674"/>
            <a:ext cx="1137860" cy="1048791"/>
          </a:xfrm>
          <a:prstGeom prst="bentConnector3">
            <a:avLst>
              <a:gd name="adj1" fmla="val 50000"/>
            </a:avLst>
          </a:prstGeom>
          <a:ln>
            <a:solidFill>
              <a:srgbClr val="BB5977"/>
            </a:solidFill>
            <a:tailEnd type="triangle"/>
          </a:ln>
        </p:spPr>
        <p:style>
          <a:lnRef idx="3">
            <a:schemeClr val="accent3"/>
          </a:lnRef>
          <a:fillRef idx="0">
            <a:schemeClr val="accent3"/>
          </a:fillRef>
          <a:effectRef idx="2">
            <a:schemeClr val="accent3"/>
          </a:effectRef>
          <a:fontRef idx="minor">
            <a:schemeClr val="tx1"/>
          </a:fontRef>
        </p:style>
      </p:cxnSp>
      <p:cxnSp>
        <p:nvCxnSpPr>
          <p:cNvPr id="48" name="Straight Arrow Connector 47">
            <a:extLst>
              <a:ext uri="{FF2B5EF4-FFF2-40B4-BE49-F238E27FC236}">
                <a16:creationId xmlns:a16="http://schemas.microsoft.com/office/drawing/2014/main" id="{3BF4256E-74DE-465D-8B32-B4DB56750681}"/>
              </a:ext>
            </a:extLst>
          </p:cNvPr>
          <p:cNvCxnSpPr>
            <a:cxnSpLocks/>
          </p:cNvCxnSpPr>
          <p:nvPr/>
        </p:nvCxnSpPr>
        <p:spPr>
          <a:xfrm flipH="1">
            <a:off x="7700408" y="4750296"/>
            <a:ext cx="736854" cy="0"/>
          </a:xfrm>
          <a:prstGeom prst="straightConnector1">
            <a:avLst/>
          </a:prstGeom>
          <a:ln>
            <a:solidFill>
              <a:srgbClr val="CC6600"/>
            </a:solidFill>
            <a:tailEnd type="triangle"/>
          </a:ln>
        </p:spPr>
        <p:style>
          <a:lnRef idx="3">
            <a:schemeClr val="accent3"/>
          </a:lnRef>
          <a:fillRef idx="0">
            <a:schemeClr val="accent3"/>
          </a:fillRef>
          <a:effectRef idx="2">
            <a:schemeClr val="accent3"/>
          </a:effectRef>
          <a:fontRef idx="minor">
            <a:schemeClr val="tx1"/>
          </a:fontRef>
        </p:style>
      </p:cxnSp>
      <p:cxnSp>
        <p:nvCxnSpPr>
          <p:cNvPr id="49" name="Straight Arrow Connector 48">
            <a:extLst>
              <a:ext uri="{FF2B5EF4-FFF2-40B4-BE49-F238E27FC236}">
                <a16:creationId xmlns:a16="http://schemas.microsoft.com/office/drawing/2014/main" id="{DA3E50AE-06DA-4668-A771-8FA341CAF0A2}"/>
              </a:ext>
            </a:extLst>
          </p:cNvPr>
          <p:cNvCxnSpPr>
            <a:cxnSpLocks/>
          </p:cNvCxnSpPr>
          <p:nvPr/>
        </p:nvCxnSpPr>
        <p:spPr>
          <a:xfrm>
            <a:off x="7661875" y="4858893"/>
            <a:ext cx="776575" cy="0"/>
          </a:xfrm>
          <a:prstGeom prst="straightConnector1">
            <a:avLst/>
          </a:prstGeom>
          <a:ln>
            <a:solidFill>
              <a:srgbClr val="CC6600"/>
            </a:solidFill>
            <a:tailEnd type="triangle"/>
          </a:ln>
        </p:spPr>
        <p:style>
          <a:lnRef idx="3">
            <a:schemeClr val="accent3"/>
          </a:lnRef>
          <a:fillRef idx="0">
            <a:schemeClr val="accent3"/>
          </a:fillRef>
          <a:effectRef idx="2">
            <a:schemeClr val="accent3"/>
          </a:effectRef>
          <a:fontRef idx="minor">
            <a:schemeClr val="tx1"/>
          </a:fontRef>
        </p:style>
      </p:cxnSp>
      <p:sp>
        <p:nvSpPr>
          <p:cNvPr id="50" name="Freeform 41">
            <a:extLst>
              <a:ext uri="{FF2B5EF4-FFF2-40B4-BE49-F238E27FC236}">
                <a16:creationId xmlns:a16="http://schemas.microsoft.com/office/drawing/2014/main" id="{9770CFF2-0D62-4B40-A29D-C5BD760EDE94}"/>
              </a:ext>
            </a:extLst>
          </p:cNvPr>
          <p:cNvSpPr/>
          <p:nvPr/>
        </p:nvSpPr>
        <p:spPr>
          <a:xfrm>
            <a:off x="1201419" y="2805230"/>
            <a:ext cx="3333178" cy="754971"/>
          </a:xfrm>
          <a:custGeom>
            <a:avLst/>
            <a:gdLst>
              <a:gd name="connsiteX0" fmla="*/ 0 w 1522511"/>
              <a:gd name="connsiteY0" fmla="*/ 0 h 913507"/>
              <a:gd name="connsiteX1" fmla="*/ 1522511 w 1522511"/>
              <a:gd name="connsiteY1" fmla="*/ 0 h 913507"/>
              <a:gd name="connsiteX2" fmla="*/ 1522511 w 1522511"/>
              <a:gd name="connsiteY2" fmla="*/ 913507 h 913507"/>
              <a:gd name="connsiteX3" fmla="*/ 0 w 1522511"/>
              <a:gd name="connsiteY3" fmla="*/ 913507 h 913507"/>
              <a:gd name="connsiteX4" fmla="*/ 0 w 1522511"/>
              <a:gd name="connsiteY4" fmla="*/ 0 h 9135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22511" h="913507">
                <a:moveTo>
                  <a:pt x="0" y="0"/>
                </a:moveTo>
                <a:lnTo>
                  <a:pt x="1522511" y="0"/>
                </a:lnTo>
                <a:lnTo>
                  <a:pt x="1522511" y="913507"/>
                </a:lnTo>
                <a:lnTo>
                  <a:pt x="0" y="913507"/>
                </a:lnTo>
                <a:lnTo>
                  <a:pt x="0" y="0"/>
                </a:lnTo>
                <a:close/>
              </a:path>
            </a:pathLst>
          </a:custGeom>
          <a:noFill/>
          <a:ln w="12700">
            <a:noFill/>
            <a:prstDash val="sysDot"/>
          </a:ln>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txBody>
          <a:bodyPr spcFirstLastPara="0" vert="horz" wrap="square" lIns="108000" tIns="91440" rIns="108000" bIns="91440" numCol="1" spcCol="1270" anchor="t" anchorCtr="0">
            <a:noAutofit/>
          </a:bodyPr>
          <a:lstStyle/>
          <a:p>
            <a:pPr defTabSz="1778000">
              <a:lnSpc>
                <a:spcPct val="90000"/>
              </a:lnSpc>
              <a:spcBef>
                <a:spcPct val="0"/>
              </a:spcBef>
              <a:spcAft>
                <a:spcPct val="35000"/>
              </a:spcAft>
            </a:pPr>
            <a:r>
              <a:rPr lang="en-US" sz="1400" dirty="0">
                <a:solidFill>
                  <a:schemeClr val="tx1"/>
                </a:solidFill>
                <a:latin typeface="Arial" panose="020B0604020202020204" pitchFamily="34" charset="0"/>
                <a:cs typeface="Arial" panose="020B0604020202020204" pitchFamily="34" charset="0"/>
              </a:rPr>
              <a:t>The ability to design, build and maintain a school, </a:t>
            </a:r>
            <a:r>
              <a:rPr lang="en-US" sz="1400" b="1" dirty="0">
                <a:solidFill>
                  <a:schemeClr val="tx1"/>
                </a:solidFill>
                <a:latin typeface="Arial" panose="020B0604020202020204" pitchFamily="34" charset="0"/>
                <a:cs typeface="Arial" panose="020B0604020202020204" pitchFamily="34" charset="0"/>
              </a:rPr>
              <a:t>through a joined up solution across all project stages. </a:t>
            </a:r>
          </a:p>
        </p:txBody>
      </p:sp>
      <p:cxnSp>
        <p:nvCxnSpPr>
          <p:cNvPr id="52" name="Straight Connector 51">
            <a:extLst>
              <a:ext uri="{FF2B5EF4-FFF2-40B4-BE49-F238E27FC236}">
                <a16:creationId xmlns:a16="http://schemas.microsoft.com/office/drawing/2014/main" id="{3E275466-397F-4A77-8FAE-80F68D11BA99}"/>
              </a:ext>
            </a:extLst>
          </p:cNvPr>
          <p:cNvCxnSpPr>
            <a:cxnSpLocks/>
          </p:cNvCxnSpPr>
          <p:nvPr/>
        </p:nvCxnSpPr>
        <p:spPr>
          <a:xfrm>
            <a:off x="1212967" y="2842014"/>
            <a:ext cx="0" cy="828162"/>
          </a:xfrm>
          <a:prstGeom prst="line">
            <a:avLst/>
          </a:prstGeom>
          <a:ln w="19050">
            <a:solidFill>
              <a:srgbClr val="8E1D58"/>
            </a:solidFill>
          </a:ln>
        </p:spPr>
        <p:style>
          <a:lnRef idx="1">
            <a:schemeClr val="accent1"/>
          </a:lnRef>
          <a:fillRef idx="0">
            <a:schemeClr val="accent1"/>
          </a:fillRef>
          <a:effectRef idx="0">
            <a:schemeClr val="accent1"/>
          </a:effectRef>
          <a:fontRef idx="minor">
            <a:schemeClr val="tx1"/>
          </a:fontRef>
        </p:style>
      </p:cxnSp>
      <p:sp>
        <p:nvSpPr>
          <p:cNvPr id="51" name="Freeform 45">
            <a:extLst>
              <a:ext uri="{FF2B5EF4-FFF2-40B4-BE49-F238E27FC236}">
                <a16:creationId xmlns:a16="http://schemas.microsoft.com/office/drawing/2014/main" id="{CA20730E-B511-403D-8EAA-5AA48F9C2902}"/>
              </a:ext>
            </a:extLst>
          </p:cNvPr>
          <p:cNvSpPr/>
          <p:nvPr/>
        </p:nvSpPr>
        <p:spPr>
          <a:xfrm>
            <a:off x="1239406" y="3856724"/>
            <a:ext cx="3295191" cy="1395008"/>
          </a:xfrm>
          <a:custGeom>
            <a:avLst/>
            <a:gdLst>
              <a:gd name="connsiteX0" fmla="*/ 0 w 1522511"/>
              <a:gd name="connsiteY0" fmla="*/ 0 h 913507"/>
              <a:gd name="connsiteX1" fmla="*/ 1522511 w 1522511"/>
              <a:gd name="connsiteY1" fmla="*/ 0 h 913507"/>
              <a:gd name="connsiteX2" fmla="*/ 1522511 w 1522511"/>
              <a:gd name="connsiteY2" fmla="*/ 913507 h 913507"/>
              <a:gd name="connsiteX3" fmla="*/ 0 w 1522511"/>
              <a:gd name="connsiteY3" fmla="*/ 913507 h 913507"/>
              <a:gd name="connsiteX4" fmla="*/ 0 w 1522511"/>
              <a:gd name="connsiteY4" fmla="*/ 0 h 9135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22511" h="913507">
                <a:moveTo>
                  <a:pt x="0" y="0"/>
                </a:moveTo>
                <a:lnTo>
                  <a:pt x="1522511" y="0"/>
                </a:lnTo>
                <a:lnTo>
                  <a:pt x="1522511" y="913507"/>
                </a:lnTo>
                <a:lnTo>
                  <a:pt x="0" y="913507"/>
                </a:lnTo>
                <a:lnTo>
                  <a:pt x="0" y="0"/>
                </a:lnTo>
                <a:close/>
              </a:path>
            </a:pathLst>
          </a:custGeom>
          <a:noFill/>
          <a:ln w="12700">
            <a:noFill/>
            <a:prstDash val="sysDot"/>
          </a:ln>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txBody>
          <a:bodyPr spcFirstLastPara="0" vert="horz" wrap="square" lIns="108000" tIns="91440" rIns="108000" bIns="91440" numCol="1" spcCol="1270" anchor="t" anchorCtr="0">
            <a:noAutofit/>
          </a:bodyPr>
          <a:lstStyle/>
          <a:p>
            <a:pPr defTabSz="1778000">
              <a:lnSpc>
                <a:spcPct val="90000"/>
              </a:lnSpc>
              <a:spcBef>
                <a:spcPct val="0"/>
              </a:spcBef>
              <a:spcAft>
                <a:spcPct val="35000"/>
              </a:spcAft>
            </a:pPr>
            <a:r>
              <a:rPr lang="en-US" sz="1400" dirty="0">
                <a:solidFill>
                  <a:schemeClr val="tx1"/>
                </a:solidFill>
                <a:latin typeface="Arial" panose="020B0604020202020204" pitchFamily="34" charset="0"/>
                <a:cs typeface="Arial" panose="020B0604020202020204" pitchFamily="34" charset="0"/>
              </a:rPr>
              <a:t>A reputed partner that has design, build and maintenance capabilities or else must bring in a subcontractor that has international and regional experience in developing and managing similar education or real estate projects.</a:t>
            </a:r>
          </a:p>
        </p:txBody>
      </p:sp>
      <p:cxnSp>
        <p:nvCxnSpPr>
          <p:cNvPr id="53" name="Straight Connector 52">
            <a:extLst>
              <a:ext uri="{FF2B5EF4-FFF2-40B4-BE49-F238E27FC236}">
                <a16:creationId xmlns:a16="http://schemas.microsoft.com/office/drawing/2014/main" id="{28044964-600A-40C8-8EFE-950A7EF02895}"/>
              </a:ext>
            </a:extLst>
          </p:cNvPr>
          <p:cNvCxnSpPr>
            <a:cxnSpLocks/>
          </p:cNvCxnSpPr>
          <p:nvPr/>
        </p:nvCxnSpPr>
        <p:spPr>
          <a:xfrm>
            <a:off x="1212967" y="3871124"/>
            <a:ext cx="0" cy="1620000"/>
          </a:xfrm>
          <a:prstGeom prst="line">
            <a:avLst/>
          </a:prstGeom>
          <a:ln w="19050">
            <a:solidFill>
              <a:srgbClr val="8E1D58"/>
            </a:solidFill>
          </a:ln>
        </p:spPr>
        <p:style>
          <a:lnRef idx="1">
            <a:schemeClr val="accent1"/>
          </a:lnRef>
          <a:fillRef idx="0">
            <a:schemeClr val="accent1"/>
          </a:fillRef>
          <a:effectRef idx="0">
            <a:schemeClr val="accent1"/>
          </a:effectRef>
          <a:fontRef idx="minor">
            <a:schemeClr val="tx1"/>
          </a:fontRef>
        </p:style>
      </p:cxnSp>
      <p:sp>
        <p:nvSpPr>
          <p:cNvPr id="41" name="Freeform 45">
            <a:extLst>
              <a:ext uri="{FF2B5EF4-FFF2-40B4-BE49-F238E27FC236}">
                <a16:creationId xmlns:a16="http://schemas.microsoft.com/office/drawing/2014/main" id="{CA20730E-B511-403D-8EAA-5AA48F9C2902}"/>
              </a:ext>
            </a:extLst>
          </p:cNvPr>
          <p:cNvSpPr/>
          <p:nvPr/>
        </p:nvSpPr>
        <p:spPr>
          <a:xfrm>
            <a:off x="1249758" y="5702016"/>
            <a:ext cx="3295191" cy="1395008"/>
          </a:xfrm>
          <a:custGeom>
            <a:avLst/>
            <a:gdLst>
              <a:gd name="connsiteX0" fmla="*/ 0 w 1522511"/>
              <a:gd name="connsiteY0" fmla="*/ 0 h 913507"/>
              <a:gd name="connsiteX1" fmla="*/ 1522511 w 1522511"/>
              <a:gd name="connsiteY1" fmla="*/ 0 h 913507"/>
              <a:gd name="connsiteX2" fmla="*/ 1522511 w 1522511"/>
              <a:gd name="connsiteY2" fmla="*/ 913507 h 913507"/>
              <a:gd name="connsiteX3" fmla="*/ 0 w 1522511"/>
              <a:gd name="connsiteY3" fmla="*/ 913507 h 913507"/>
              <a:gd name="connsiteX4" fmla="*/ 0 w 1522511"/>
              <a:gd name="connsiteY4" fmla="*/ 0 h 9135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22511" h="913507">
                <a:moveTo>
                  <a:pt x="0" y="0"/>
                </a:moveTo>
                <a:lnTo>
                  <a:pt x="1522511" y="0"/>
                </a:lnTo>
                <a:lnTo>
                  <a:pt x="1522511" y="913507"/>
                </a:lnTo>
                <a:lnTo>
                  <a:pt x="0" y="913507"/>
                </a:lnTo>
                <a:lnTo>
                  <a:pt x="0" y="0"/>
                </a:lnTo>
                <a:close/>
              </a:path>
            </a:pathLst>
          </a:custGeom>
          <a:noFill/>
          <a:ln w="12700">
            <a:noFill/>
            <a:prstDash val="sysDot"/>
          </a:ln>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txBody>
          <a:bodyPr spcFirstLastPara="0" vert="horz" wrap="square" lIns="108000" tIns="91440" rIns="108000" bIns="91440" numCol="1" spcCol="1270" anchor="t" anchorCtr="0">
            <a:noAutofit/>
          </a:bodyPr>
          <a:lstStyle/>
          <a:p>
            <a:pPr defTabSz="1778000">
              <a:lnSpc>
                <a:spcPct val="90000"/>
              </a:lnSpc>
              <a:spcBef>
                <a:spcPct val="0"/>
              </a:spcBef>
              <a:spcAft>
                <a:spcPct val="35000"/>
              </a:spcAft>
            </a:pPr>
            <a:r>
              <a:rPr lang="en-US" sz="1400" dirty="0">
                <a:solidFill>
                  <a:schemeClr val="tx1"/>
                </a:solidFill>
                <a:latin typeface="Arial" panose="020B0604020202020204" pitchFamily="34" charset="0"/>
                <a:cs typeface="Arial" panose="020B0604020202020204" pitchFamily="34" charset="0"/>
              </a:rPr>
              <a:t>The provision of </a:t>
            </a:r>
            <a:r>
              <a:rPr lang="en-US" sz="1400" b="1" dirty="0">
                <a:solidFill>
                  <a:schemeClr val="tx1"/>
                </a:solidFill>
                <a:latin typeface="Arial" panose="020B0604020202020204" pitchFamily="34" charset="0"/>
                <a:cs typeface="Arial" panose="020B0604020202020204" pitchFamily="34" charset="0"/>
              </a:rPr>
              <a:t>fully integrated service delivery</a:t>
            </a:r>
            <a:r>
              <a:rPr lang="en-US" sz="1400" dirty="0">
                <a:solidFill>
                  <a:schemeClr val="tx1"/>
                </a:solidFill>
                <a:latin typeface="Arial" panose="020B0604020202020204" pitchFamily="34" charset="0"/>
                <a:cs typeface="Arial" panose="020B0604020202020204" pitchFamily="34" charset="0"/>
              </a:rPr>
              <a:t>. E.g. FM provider involvement in the Design process to ensure deliverability and proper risk mitigation.</a:t>
            </a:r>
          </a:p>
        </p:txBody>
      </p:sp>
      <p:sp>
        <p:nvSpPr>
          <p:cNvPr id="54" name="Freeform 29">
            <a:extLst>
              <a:ext uri="{FF2B5EF4-FFF2-40B4-BE49-F238E27FC236}">
                <a16:creationId xmlns:a16="http://schemas.microsoft.com/office/drawing/2014/main" id="{ED4FF503-48C7-41F4-8F73-ADE5EEE7C0C1}"/>
              </a:ext>
            </a:extLst>
          </p:cNvPr>
          <p:cNvSpPr/>
          <p:nvPr/>
        </p:nvSpPr>
        <p:spPr>
          <a:xfrm>
            <a:off x="1201419" y="1831383"/>
            <a:ext cx="3515808" cy="815844"/>
          </a:xfrm>
          <a:custGeom>
            <a:avLst/>
            <a:gdLst>
              <a:gd name="connsiteX0" fmla="*/ 0 w 1389493"/>
              <a:gd name="connsiteY0" fmla="*/ 0 h 345111"/>
              <a:gd name="connsiteX1" fmla="*/ 1389493 w 1389493"/>
              <a:gd name="connsiteY1" fmla="*/ 0 h 345111"/>
              <a:gd name="connsiteX2" fmla="*/ 1389493 w 1389493"/>
              <a:gd name="connsiteY2" fmla="*/ 345111 h 345111"/>
              <a:gd name="connsiteX3" fmla="*/ 0 w 1389493"/>
              <a:gd name="connsiteY3" fmla="*/ 345111 h 345111"/>
              <a:gd name="connsiteX4" fmla="*/ 0 w 1389493"/>
              <a:gd name="connsiteY4" fmla="*/ 0 h 3451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89493" h="345111">
                <a:moveTo>
                  <a:pt x="0" y="0"/>
                </a:moveTo>
                <a:lnTo>
                  <a:pt x="1389493" y="0"/>
                </a:lnTo>
                <a:lnTo>
                  <a:pt x="1389493" y="345111"/>
                </a:lnTo>
                <a:lnTo>
                  <a:pt x="0" y="345111"/>
                </a:lnTo>
                <a:lnTo>
                  <a:pt x="0" y="0"/>
                </a:lnTo>
                <a:close/>
              </a:path>
            </a:pathLst>
          </a:custGeom>
          <a:solidFill>
            <a:srgbClr val="8E1D58"/>
          </a:solidFill>
          <a:ln>
            <a:noFill/>
          </a:ln>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08000" tIns="44704" rIns="78232" bIns="44704" numCol="1" spcCol="1270" anchor="ctr" anchorCtr="0">
            <a:noAutofit/>
          </a:bodyPr>
          <a:lstStyle/>
          <a:p>
            <a:pPr defTabSz="488950">
              <a:lnSpc>
                <a:spcPct val="90000"/>
              </a:lnSpc>
              <a:spcBef>
                <a:spcPct val="0"/>
              </a:spcBef>
              <a:spcAft>
                <a:spcPct val="35000"/>
              </a:spcAft>
            </a:pPr>
            <a:r>
              <a:rPr lang="en-US" sz="1400" b="1" u="sng" dirty="0">
                <a:solidFill>
                  <a:schemeClr val="bg1"/>
                </a:solidFill>
                <a:latin typeface="Arial" panose="020B0604020202020204" pitchFamily="34" charset="0"/>
                <a:ea typeface="Calibri" panose="020F0502020204030204" pitchFamily="34" charset="0"/>
                <a:cs typeface="Arial" panose="020B0604020202020204" pitchFamily="34" charset="0"/>
              </a:rPr>
              <a:t>The project will be DBFOMT project and consequently the Project Company must have: </a:t>
            </a:r>
            <a:endParaRPr lang="en-US" sz="1400" b="1" kern="1200" dirty="0">
              <a:solidFill>
                <a:schemeClr val="bg1"/>
              </a:solidFill>
              <a:latin typeface="Arial" panose="020B0604020202020204" pitchFamily="34" charset="0"/>
              <a:cs typeface="Arial" panose="020B0604020202020204" pitchFamily="34" charset="0"/>
            </a:endParaRPr>
          </a:p>
        </p:txBody>
      </p:sp>
      <p:cxnSp>
        <p:nvCxnSpPr>
          <p:cNvPr id="58" name="Straight Arrow Connector 57">
            <a:extLst>
              <a:ext uri="{FF2B5EF4-FFF2-40B4-BE49-F238E27FC236}">
                <a16:creationId xmlns:a16="http://schemas.microsoft.com/office/drawing/2014/main" id="{95AB6CF9-ECF2-4F15-A6F5-B1E4EFD98589}"/>
              </a:ext>
            </a:extLst>
          </p:cNvPr>
          <p:cNvCxnSpPr>
            <a:cxnSpLocks/>
          </p:cNvCxnSpPr>
          <p:nvPr/>
        </p:nvCxnSpPr>
        <p:spPr>
          <a:xfrm flipH="1">
            <a:off x="5893296" y="4870982"/>
            <a:ext cx="736854" cy="0"/>
          </a:xfrm>
          <a:prstGeom prst="straightConnector1">
            <a:avLst/>
          </a:prstGeom>
          <a:ln>
            <a:solidFill>
              <a:srgbClr val="CC6600"/>
            </a:solidFill>
            <a:tailEnd type="triangle"/>
          </a:ln>
        </p:spPr>
        <p:style>
          <a:lnRef idx="3">
            <a:schemeClr val="accent3"/>
          </a:lnRef>
          <a:fillRef idx="0">
            <a:schemeClr val="accent3"/>
          </a:fillRef>
          <a:effectRef idx="2">
            <a:schemeClr val="accent3"/>
          </a:effectRef>
          <a:fontRef idx="minor">
            <a:schemeClr val="tx1"/>
          </a:fontRef>
        </p:style>
      </p:cxnSp>
      <p:cxnSp>
        <p:nvCxnSpPr>
          <p:cNvPr id="59" name="Straight Arrow Connector 58">
            <a:extLst>
              <a:ext uri="{FF2B5EF4-FFF2-40B4-BE49-F238E27FC236}">
                <a16:creationId xmlns:a16="http://schemas.microsoft.com/office/drawing/2014/main" id="{7BD5E93B-9F6C-4A29-978D-501712644487}"/>
              </a:ext>
            </a:extLst>
          </p:cNvPr>
          <p:cNvCxnSpPr>
            <a:cxnSpLocks/>
          </p:cNvCxnSpPr>
          <p:nvPr/>
        </p:nvCxnSpPr>
        <p:spPr>
          <a:xfrm>
            <a:off x="5899474" y="4750296"/>
            <a:ext cx="776575" cy="0"/>
          </a:xfrm>
          <a:prstGeom prst="straightConnector1">
            <a:avLst/>
          </a:prstGeom>
          <a:ln>
            <a:solidFill>
              <a:srgbClr val="CC6600"/>
            </a:solidFill>
            <a:tailEnd type="triangle"/>
          </a:ln>
        </p:spPr>
        <p:style>
          <a:lnRef idx="3">
            <a:schemeClr val="accent3"/>
          </a:lnRef>
          <a:fillRef idx="0">
            <a:schemeClr val="accent3"/>
          </a:fillRef>
          <a:effectRef idx="2">
            <a:schemeClr val="accent3"/>
          </a:effectRef>
          <a:fontRef idx="minor">
            <a:schemeClr val="tx1"/>
          </a:fontRef>
        </p:style>
      </p:cxnSp>
      <p:sp>
        <p:nvSpPr>
          <p:cNvPr id="34" name="Rectangle 33">
            <a:extLst>
              <a:ext uri="{FF2B5EF4-FFF2-40B4-BE49-F238E27FC236}">
                <a16:creationId xmlns:a16="http://schemas.microsoft.com/office/drawing/2014/main" id="{80ACC632-FA0D-4251-B22D-B341054FE9CE}"/>
              </a:ext>
            </a:extLst>
          </p:cNvPr>
          <p:cNvSpPr/>
          <p:nvPr/>
        </p:nvSpPr>
        <p:spPr>
          <a:xfrm>
            <a:off x="4739778" y="4647505"/>
            <a:ext cx="1080000" cy="360000"/>
          </a:xfrm>
          <a:prstGeom prst="rect">
            <a:avLst/>
          </a:prstGeom>
          <a:solidFill>
            <a:srgbClr val="CC6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defTabSz="914400">
              <a:spcAft>
                <a:spcPts val="600"/>
              </a:spcAft>
              <a:defRPr/>
            </a:pPr>
            <a:r>
              <a:rPr lang="en-US" sz="1000" b="1" kern="0" dirty="0">
                <a:solidFill>
                  <a:schemeClr val="bg1"/>
                </a:solidFill>
                <a:latin typeface="Arial" panose="020B0604020202020204" pitchFamily="34" charset="0"/>
                <a:ea typeface="Arial" panose="020B0604020202020204" pitchFamily="34" charset="0"/>
                <a:cs typeface="Arial" panose="020B0604020202020204" pitchFamily="34" charset="0"/>
              </a:rPr>
              <a:t>Shareholders</a:t>
            </a:r>
          </a:p>
        </p:txBody>
      </p:sp>
      <p:sp>
        <p:nvSpPr>
          <p:cNvPr id="35" name="Rectangle 34">
            <a:extLst>
              <a:ext uri="{FF2B5EF4-FFF2-40B4-BE49-F238E27FC236}">
                <a16:creationId xmlns:a16="http://schemas.microsoft.com/office/drawing/2014/main" id="{98753979-FC4A-496D-BC8F-EA96CE44199B}"/>
              </a:ext>
            </a:extLst>
          </p:cNvPr>
          <p:cNvSpPr/>
          <p:nvPr/>
        </p:nvSpPr>
        <p:spPr>
          <a:xfrm>
            <a:off x="8489046" y="4609331"/>
            <a:ext cx="1080000" cy="360000"/>
          </a:xfrm>
          <a:prstGeom prst="rect">
            <a:avLst/>
          </a:prstGeom>
          <a:solidFill>
            <a:srgbClr val="CC6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spcAft>
                <a:spcPts val="600"/>
              </a:spcAft>
              <a:defRPr/>
            </a:pPr>
            <a:r>
              <a:rPr lang="en-US" sz="1000" b="1" kern="0" dirty="0">
                <a:solidFill>
                  <a:schemeClr val="bg1"/>
                </a:solidFill>
                <a:latin typeface="Arial" panose="020B0604020202020204" pitchFamily="34" charset="0"/>
                <a:ea typeface="Arial" panose="020B0604020202020204" pitchFamily="34" charset="0"/>
                <a:cs typeface="Arial" panose="020B0604020202020204" pitchFamily="34" charset="0"/>
              </a:rPr>
              <a:t>Lenders</a:t>
            </a:r>
          </a:p>
        </p:txBody>
      </p:sp>
      <p:sp>
        <p:nvSpPr>
          <p:cNvPr id="36" name="Rectangle 35">
            <a:extLst>
              <a:ext uri="{FF2B5EF4-FFF2-40B4-BE49-F238E27FC236}">
                <a16:creationId xmlns:a16="http://schemas.microsoft.com/office/drawing/2014/main" id="{E7366083-A4A6-4D07-B42D-24F369C20B19}"/>
              </a:ext>
            </a:extLst>
          </p:cNvPr>
          <p:cNvSpPr/>
          <p:nvPr/>
        </p:nvSpPr>
        <p:spPr>
          <a:xfrm>
            <a:off x="6729613" y="4543862"/>
            <a:ext cx="802323" cy="458921"/>
          </a:xfrm>
          <a:prstGeom prst="rect">
            <a:avLst/>
          </a:prstGeom>
          <a:solidFill>
            <a:srgbClr val="BB597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defTabSz="914400">
              <a:spcAft>
                <a:spcPts val="600"/>
              </a:spcAft>
              <a:defRPr/>
            </a:pPr>
            <a:r>
              <a:rPr lang="en-US" sz="1000" b="1" kern="0" dirty="0">
                <a:solidFill>
                  <a:schemeClr val="bg1"/>
                </a:solidFill>
                <a:latin typeface="Arial" panose="020B0604020202020204" pitchFamily="34" charset="0"/>
                <a:ea typeface="Arial" panose="020B0604020202020204" pitchFamily="34" charset="0"/>
                <a:cs typeface="Arial" panose="020B0604020202020204" pitchFamily="34" charset="0"/>
              </a:rPr>
              <a:t>Project Company</a:t>
            </a:r>
          </a:p>
        </p:txBody>
      </p:sp>
      <p:sp>
        <p:nvSpPr>
          <p:cNvPr id="37" name="Rectangle 36">
            <a:extLst>
              <a:ext uri="{FF2B5EF4-FFF2-40B4-BE49-F238E27FC236}">
                <a16:creationId xmlns:a16="http://schemas.microsoft.com/office/drawing/2014/main" id="{2BA377C8-5E23-44F8-9799-5425C9A85CA4}"/>
              </a:ext>
            </a:extLst>
          </p:cNvPr>
          <p:cNvSpPr/>
          <p:nvPr/>
        </p:nvSpPr>
        <p:spPr>
          <a:xfrm>
            <a:off x="6361733" y="2457756"/>
            <a:ext cx="1539795" cy="568573"/>
          </a:xfrm>
          <a:prstGeom prst="rect">
            <a:avLst/>
          </a:prstGeom>
          <a:solidFill>
            <a:srgbClr val="8E1D5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defTabSz="914400">
              <a:spcAft>
                <a:spcPts val="600"/>
              </a:spcAft>
              <a:defRPr/>
            </a:pPr>
            <a:r>
              <a:rPr lang="en-US" sz="1000" b="1" kern="0" dirty="0">
                <a:solidFill>
                  <a:srgbClr val="FFFFFF"/>
                </a:solidFill>
                <a:latin typeface="Arial" panose="020B0604020202020204" pitchFamily="34" charset="0"/>
                <a:ea typeface="Arial" panose="020B0604020202020204" pitchFamily="34" charset="0"/>
                <a:cs typeface="Arial" panose="020B0604020202020204" pitchFamily="34" charset="0"/>
              </a:rPr>
              <a:t>Ministry of Education and Higher Education</a:t>
            </a:r>
          </a:p>
        </p:txBody>
      </p:sp>
      <p:sp>
        <p:nvSpPr>
          <p:cNvPr id="38" name="Rectangle 37">
            <a:extLst>
              <a:ext uri="{FF2B5EF4-FFF2-40B4-BE49-F238E27FC236}">
                <a16:creationId xmlns:a16="http://schemas.microsoft.com/office/drawing/2014/main" id="{697F7598-6446-4A34-898F-9BD61F5302EE}"/>
              </a:ext>
            </a:extLst>
          </p:cNvPr>
          <p:cNvSpPr/>
          <p:nvPr/>
        </p:nvSpPr>
        <p:spPr>
          <a:xfrm>
            <a:off x="5345770" y="6269948"/>
            <a:ext cx="1584027" cy="427787"/>
          </a:xfrm>
          <a:prstGeom prst="rect">
            <a:avLst/>
          </a:prstGeom>
          <a:solidFill>
            <a:srgbClr val="E6BA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defTabSz="914400">
              <a:spcAft>
                <a:spcPts val="600"/>
              </a:spcAft>
              <a:defRPr/>
            </a:pPr>
            <a:r>
              <a:rPr lang="en-US" sz="1000" b="1" kern="0" dirty="0">
                <a:solidFill>
                  <a:schemeClr val="bg1"/>
                </a:solidFill>
                <a:latin typeface="Arial" panose="020B0604020202020204" pitchFamily="34" charset="0"/>
                <a:ea typeface="Arial" panose="020B0604020202020204" pitchFamily="34" charset="0"/>
                <a:cs typeface="Arial" panose="020B0604020202020204" pitchFamily="34" charset="0"/>
              </a:rPr>
              <a:t>Design Construction / EPC Contractor</a:t>
            </a:r>
          </a:p>
        </p:txBody>
      </p:sp>
      <p:sp>
        <p:nvSpPr>
          <p:cNvPr id="39" name="Rectangle 38">
            <a:extLst>
              <a:ext uri="{FF2B5EF4-FFF2-40B4-BE49-F238E27FC236}">
                <a16:creationId xmlns:a16="http://schemas.microsoft.com/office/drawing/2014/main" id="{0616BE66-EAD3-4A65-99BB-17526336F0A1}"/>
              </a:ext>
            </a:extLst>
          </p:cNvPr>
          <p:cNvSpPr/>
          <p:nvPr/>
        </p:nvSpPr>
        <p:spPr>
          <a:xfrm>
            <a:off x="7409176" y="6262673"/>
            <a:ext cx="1584000" cy="427787"/>
          </a:xfrm>
          <a:prstGeom prst="rect">
            <a:avLst/>
          </a:prstGeom>
          <a:solidFill>
            <a:srgbClr val="E6BA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defTabSz="914400">
              <a:spcAft>
                <a:spcPts val="600"/>
              </a:spcAft>
              <a:defRPr/>
            </a:pPr>
            <a:r>
              <a:rPr lang="en-US" sz="1000" b="1" kern="0" dirty="0">
                <a:solidFill>
                  <a:schemeClr val="bg1"/>
                </a:solidFill>
                <a:latin typeface="Arial" panose="020B0604020202020204" pitchFamily="34" charset="0"/>
                <a:ea typeface="Arial" panose="020B0604020202020204" pitchFamily="34" charset="0"/>
                <a:cs typeface="Arial" panose="020B0604020202020204" pitchFamily="34" charset="0"/>
              </a:rPr>
              <a:t>FM Contractors</a:t>
            </a:r>
          </a:p>
        </p:txBody>
      </p:sp>
      <p:sp>
        <p:nvSpPr>
          <p:cNvPr id="33" name="Slide Number Placeholder 2">
            <a:extLst>
              <a:ext uri="{FF2B5EF4-FFF2-40B4-BE49-F238E27FC236}">
                <a16:creationId xmlns:a16="http://schemas.microsoft.com/office/drawing/2014/main" id="{2270D786-6EE6-466C-B455-B1D98E59ED21}"/>
              </a:ext>
            </a:extLst>
          </p:cNvPr>
          <p:cNvSpPr>
            <a:spLocks noGrp="1"/>
          </p:cNvSpPr>
          <p:nvPr>
            <p:ph type="sldNum" sz="quarter" idx="12"/>
          </p:nvPr>
        </p:nvSpPr>
        <p:spPr>
          <a:xfrm>
            <a:off x="7104063" y="7204075"/>
            <a:ext cx="2262187" cy="414338"/>
          </a:xfrm>
        </p:spPr>
        <p:txBody>
          <a:bodyPr/>
          <a:lstStyle/>
          <a:p>
            <a:fld id="{9AD10803-7FE1-45F7-884C-C0236A56194E}" type="slidenum">
              <a:rPr lang="en-GB" smtClean="0"/>
              <a:pPr/>
              <a:t>8</a:t>
            </a:fld>
            <a:endParaRPr lang="en-GB" dirty="0"/>
          </a:p>
        </p:txBody>
      </p:sp>
      <p:cxnSp>
        <p:nvCxnSpPr>
          <p:cNvPr id="40" name="Straight Connector 39">
            <a:extLst>
              <a:ext uri="{FF2B5EF4-FFF2-40B4-BE49-F238E27FC236}">
                <a16:creationId xmlns:a16="http://schemas.microsoft.com/office/drawing/2014/main" id="{28044964-600A-40C8-8EFE-950A7EF02895}"/>
              </a:ext>
            </a:extLst>
          </p:cNvPr>
          <p:cNvCxnSpPr>
            <a:cxnSpLocks/>
          </p:cNvCxnSpPr>
          <p:nvPr/>
        </p:nvCxnSpPr>
        <p:spPr>
          <a:xfrm>
            <a:off x="1212967" y="5690417"/>
            <a:ext cx="0" cy="1275360"/>
          </a:xfrm>
          <a:prstGeom prst="line">
            <a:avLst/>
          </a:prstGeom>
          <a:ln w="19050">
            <a:solidFill>
              <a:srgbClr val="8E1D58"/>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4487489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Rectangle 28">
            <a:extLst>
              <a:ext uri="{FF2B5EF4-FFF2-40B4-BE49-F238E27FC236}">
                <a16:creationId xmlns:a16="http://schemas.microsoft.com/office/drawing/2014/main" id="{E5965ED2-2CF2-453C-84A4-64FCB3F1F527}"/>
              </a:ext>
            </a:extLst>
          </p:cNvPr>
          <p:cNvSpPr/>
          <p:nvPr/>
        </p:nvSpPr>
        <p:spPr>
          <a:xfrm>
            <a:off x="4656954" y="4369723"/>
            <a:ext cx="4964032" cy="797468"/>
          </a:xfrm>
          <a:prstGeom prst="rect">
            <a:avLst/>
          </a:prstGeom>
          <a:pattFill prst="pct5">
            <a:fgClr>
              <a:srgbClr val="8B173A"/>
            </a:fgClr>
            <a:bgClr>
              <a:schemeClr val="bg1"/>
            </a:bgClr>
          </a:pattFill>
          <a:ln w="19050">
            <a:solidFill>
              <a:srgbClr val="910C32"/>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3600">
              <a:latin typeface="Arial" panose="020B0604020202020204" pitchFamily="34" charset="0"/>
              <a:cs typeface="Arial" panose="020B0604020202020204" pitchFamily="34" charset="0"/>
            </a:endParaRPr>
          </a:p>
        </p:txBody>
      </p:sp>
      <p:sp>
        <p:nvSpPr>
          <p:cNvPr id="2" name="Title 1">
            <a:extLst>
              <a:ext uri="{FF2B5EF4-FFF2-40B4-BE49-F238E27FC236}">
                <a16:creationId xmlns:a16="http://schemas.microsoft.com/office/drawing/2014/main" id="{567AB482-095D-49A3-A6D2-F84A5A1FFC89}"/>
              </a:ext>
            </a:extLst>
          </p:cNvPr>
          <p:cNvSpPr>
            <a:spLocks noGrp="1"/>
          </p:cNvSpPr>
          <p:nvPr>
            <p:ph type="title"/>
          </p:nvPr>
        </p:nvSpPr>
        <p:spPr>
          <a:xfrm>
            <a:off x="1140768" y="717630"/>
            <a:ext cx="7701898" cy="707681"/>
          </a:xfrm>
        </p:spPr>
        <p:txBody>
          <a:bodyPr/>
          <a:lstStyle/>
          <a:p>
            <a:r>
              <a:rPr lang="en-GB" dirty="0"/>
              <a:t>The Project Company must be able to deliver on all aspects of the Project (2/2)</a:t>
            </a:r>
          </a:p>
        </p:txBody>
      </p:sp>
      <p:sp>
        <p:nvSpPr>
          <p:cNvPr id="3" name="Slide Number Placeholder 2">
            <a:extLst>
              <a:ext uri="{FF2B5EF4-FFF2-40B4-BE49-F238E27FC236}">
                <a16:creationId xmlns:a16="http://schemas.microsoft.com/office/drawing/2014/main" id="{99E44DEB-2331-4350-A27B-F4EC0732CE42}"/>
              </a:ext>
            </a:extLst>
          </p:cNvPr>
          <p:cNvSpPr>
            <a:spLocks noGrp="1"/>
          </p:cNvSpPr>
          <p:nvPr>
            <p:ph type="sldNum" sz="quarter" idx="12"/>
          </p:nvPr>
        </p:nvSpPr>
        <p:spPr/>
        <p:txBody>
          <a:bodyPr/>
          <a:lstStyle/>
          <a:p>
            <a:fld id="{9AD10803-7FE1-45F7-884C-C0236A56194E}" type="slidenum">
              <a:rPr lang="en-GB" smtClean="0"/>
              <a:pPr/>
              <a:t>9</a:t>
            </a:fld>
            <a:endParaRPr lang="en-GB" dirty="0"/>
          </a:p>
        </p:txBody>
      </p:sp>
      <p:cxnSp>
        <p:nvCxnSpPr>
          <p:cNvPr id="25" name="Straight Arrow Connector 24">
            <a:extLst>
              <a:ext uri="{FF2B5EF4-FFF2-40B4-BE49-F238E27FC236}">
                <a16:creationId xmlns:a16="http://schemas.microsoft.com/office/drawing/2014/main" id="{AB12A61A-8774-49F3-A4A1-AFB6DD8374A6}"/>
              </a:ext>
            </a:extLst>
          </p:cNvPr>
          <p:cNvCxnSpPr>
            <a:cxnSpLocks/>
          </p:cNvCxnSpPr>
          <p:nvPr/>
        </p:nvCxnSpPr>
        <p:spPr>
          <a:xfrm flipH="1">
            <a:off x="7604714" y="4751453"/>
            <a:ext cx="736854" cy="0"/>
          </a:xfrm>
          <a:prstGeom prst="straightConnector1">
            <a:avLst/>
          </a:prstGeom>
          <a:ln>
            <a:solidFill>
              <a:srgbClr val="CC6600"/>
            </a:solidFill>
            <a:tailEnd type="triangle"/>
          </a:ln>
        </p:spPr>
        <p:style>
          <a:lnRef idx="3">
            <a:schemeClr val="accent3"/>
          </a:lnRef>
          <a:fillRef idx="0">
            <a:schemeClr val="accent3"/>
          </a:fillRef>
          <a:effectRef idx="2">
            <a:schemeClr val="accent3"/>
          </a:effectRef>
          <a:fontRef idx="minor">
            <a:schemeClr val="tx1"/>
          </a:fontRef>
        </p:style>
      </p:cxnSp>
      <p:cxnSp>
        <p:nvCxnSpPr>
          <p:cNvPr id="26" name="Straight Arrow Connector 25">
            <a:extLst>
              <a:ext uri="{FF2B5EF4-FFF2-40B4-BE49-F238E27FC236}">
                <a16:creationId xmlns:a16="http://schemas.microsoft.com/office/drawing/2014/main" id="{9D724B88-8C75-49BC-8C0D-A3E3771D87FF}"/>
              </a:ext>
            </a:extLst>
          </p:cNvPr>
          <p:cNvCxnSpPr>
            <a:cxnSpLocks/>
          </p:cNvCxnSpPr>
          <p:nvPr/>
        </p:nvCxnSpPr>
        <p:spPr>
          <a:xfrm>
            <a:off x="7613971" y="4858893"/>
            <a:ext cx="776575" cy="0"/>
          </a:xfrm>
          <a:prstGeom prst="straightConnector1">
            <a:avLst/>
          </a:prstGeom>
          <a:ln>
            <a:solidFill>
              <a:srgbClr val="CC6600"/>
            </a:solidFill>
            <a:tailEnd type="triangle"/>
          </a:ln>
        </p:spPr>
        <p:style>
          <a:lnRef idx="3">
            <a:schemeClr val="accent3"/>
          </a:lnRef>
          <a:fillRef idx="0">
            <a:schemeClr val="accent3"/>
          </a:fillRef>
          <a:effectRef idx="2">
            <a:schemeClr val="accent3"/>
          </a:effectRef>
          <a:fontRef idx="minor">
            <a:schemeClr val="tx1"/>
          </a:fontRef>
        </p:style>
      </p:cxnSp>
      <p:cxnSp>
        <p:nvCxnSpPr>
          <p:cNvPr id="27" name="Straight Arrow Connector 26">
            <a:extLst>
              <a:ext uri="{FF2B5EF4-FFF2-40B4-BE49-F238E27FC236}">
                <a16:creationId xmlns:a16="http://schemas.microsoft.com/office/drawing/2014/main" id="{CED2A1E1-1D1C-4C5E-A923-17340DD06DC9}"/>
              </a:ext>
            </a:extLst>
          </p:cNvPr>
          <p:cNvCxnSpPr>
            <a:cxnSpLocks/>
          </p:cNvCxnSpPr>
          <p:nvPr/>
        </p:nvCxnSpPr>
        <p:spPr>
          <a:xfrm flipH="1">
            <a:off x="5893296" y="4870982"/>
            <a:ext cx="736854" cy="0"/>
          </a:xfrm>
          <a:prstGeom prst="straightConnector1">
            <a:avLst/>
          </a:prstGeom>
          <a:ln>
            <a:solidFill>
              <a:srgbClr val="CC6600"/>
            </a:solidFill>
            <a:tailEnd type="triangle"/>
          </a:ln>
        </p:spPr>
        <p:style>
          <a:lnRef idx="3">
            <a:schemeClr val="accent3"/>
          </a:lnRef>
          <a:fillRef idx="0">
            <a:schemeClr val="accent3"/>
          </a:fillRef>
          <a:effectRef idx="2">
            <a:schemeClr val="accent3"/>
          </a:effectRef>
          <a:fontRef idx="minor">
            <a:schemeClr val="tx1"/>
          </a:fontRef>
        </p:style>
      </p:cxnSp>
      <p:cxnSp>
        <p:nvCxnSpPr>
          <p:cNvPr id="28" name="Straight Arrow Connector 27">
            <a:extLst>
              <a:ext uri="{FF2B5EF4-FFF2-40B4-BE49-F238E27FC236}">
                <a16:creationId xmlns:a16="http://schemas.microsoft.com/office/drawing/2014/main" id="{4215AEC5-44DE-4C17-A7DD-45AA9BBBDB66}"/>
              </a:ext>
            </a:extLst>
          </p:cNvPr>
          <p:cNvCxnSpPr>
            <a:cxnSpLocks/>
          </p:cNvCxnSpPr>
          <p:nvPr/>
        </p:nvCxnSpPr>
        <p:spPr>
          <a:xfrm>
            <a:off x="5899474" y="4750296"/>
            <a:ext cx="776575" cy="0"/>
          </a:xfrm>
          <a:prstGeom prst="straightConnector1">
            <a:avLst/>
          </a:prstGeom>
          <a:ln>
            <a:solidFill>
              <a:srgbClr val="CC6600"/>
            </a:solidFill>
            <a:tailEnd type="triangle"/>
          </a:ln>
        </p:spPr>
        <p:style>
          <a:lnRef idx="3">
            <a:schemeClr val="accent3"/>
          </a:lnRef>
          <a:fillRef idx="0">
            <a:schemeClr val="accent3"/>
          </a:fillRef>
          <a:effectRef idx="2">
            <a:schemeClr val="accent3"/>
          </a:effectRef>
          <a:fontRef idx="minor">
            <a:schemeClr val="tx1"/>
          </a:fontRef>
        </p:style>
      </p:cxnSp>
      <p:grpSp>
        <p:nvGrpSpPr>
          <p:cNvPr id="38" name="Group 37">
            <a:extLst>
              <a:ext uri="{FF2B5EF4-FFF2-40B4-BE49-F238E27FC236}">
                <a16:creationId xmlns:a16="http://schemas.microsoft.com/office/drawing/2014/main" id="{ADDEEA19-CE5C-4150-8779-36EE4E8E51BA}"/>
              </a:ext>
            </a:extLst>
          </p:cNvPr>
          <p:cNvGrpSpPr/>
          <p:nvPr/>
        </p:nvGrpSpPr>
        <p:grpSpPr>
          <a:xfrm>
            <a:off x="1157981" y="4462264"/>
            <a:ext cx="3355110" cy="1116000"/>
            <a:chOff x="818346" y="4657264"/>
            <a:chExt cx="3355110" cy="1116000"/>
          </a:xfrm>
        </p:grpSpPr>
        <p:sp>
          <p:nvSpPr>
            <p:cNvPr id="32" name="Freeform 30">
              <a:extLst>
                <a:ext uri="{FF2B5EF4-FFF2-40B4-BE49-F238E27FC236}">
                  <a16:creationId xmlns:a16="http://schemas.microsoft.com/office/drawing/2014/main" id="{0079B884-FD5A-43A9-A3D0-67349F449695}"/>
                </a:ext>
              </a:extLst>
            </p:cNvPr>
            <p:cNvSpPr/>
            <p:nvPr/>
          </p:nvSpPr>
          <p:spPr>
            <a:xfrm>
              <a:off x="827163" y="4657264"/>
              <a:ext cx="3346293" cy="972398"/>
            </a:xfrm>
            <a:custGeom>
              <a:avLst/>
              <a:gdLst>
                <a:gd name="connsiteX0" fmla="*/ 0 w 1522511"/>
                <a:gd name="connsiteY0" fmla="*/ 0 h 913507"/>
                <a:gd name="connsiteX1" fmla="*/ 1522511 w 1522511"/>
                <a:gd name="connsiteY1" fmla="*/ 0 h 913507"/>
                <a:gd name="connsiteX2" fmla="*/ 1522511 w 1522511"/>
                <a:gd name="connsiteY2" fmla="*/ 913507 h 913507"/>
                <a:gd name="connsiteX3" fmla="*/ 0 w 1522511"/>
                <a:gd name="connsiteY3" fmla="*/ 913507 h 913507"/>
                <a:gd name="connsiteX4" fmla="*/ 0 w 1522511"/>
                <a:gd name="connsiteY4" fmla="*/ 0 h 9135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22511" h="913507">
                  <a:moveTo>
                    <a:pt x="0" y="0"/>
                  </a:moveTo>
                  <a:lnTo>
                    <a:pt x="1522511" y="0"/>
                  </a:lnTo>
                  <a:lnTo>
                    <a:pt x="1522511" y="913507"/>
                  </a:lnTo>
                  <a:lnTo>
                    <a:pt x="0" y="913507"/>
                  </a:lnTo>
                  <a:lnTo>
                    <a:pt x="0" y="0"/>
                  </a:lnTo>
                  <a:close/>
                </a:path>
              </a:pathLst>
            </a:custGeom>
            <a:solidFill>
              <a:schemeClr val="bg1"/>
            </a:solidFill>
            <a:ln w="12700">
              <a:noFill/>
              <a:prstDash val="sysDot"/>
            </a:ln>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txBody>
            <a:bodyPr spcFirstLastPara="0" vert="horz" wrap="square" lIns="108000" tIns="91440" rIns="108000" bIns="91440" numCol="1" spcCol="1270" anchor="t" anchorCtr="0">
              <a:noAutofit/>
            </a:bodyPr>
            <a:lstStyle/>
            <a:p>
              <a:pPr defTabSz="1778000">
                <a:lnSpc>
                  <a:spcPct val="90000"/>
                </a:lnSpc>
                <a:spcBef>
                  <a:spcPct val="0"/>
                </a:spcBef>
                <a:spcAft>
                  <a:spcPct val="35000"/>
                </a:spcAft>
              </a:pPr>
              <a:r>
                <a:rPr lang="en-US" sz="1400" dirty="0">
                  <a:solidFill>
                    <a:schemeClr val="tx1"/>
                  </a:solidFill>
                  <a:latin typeface="Arial" panose="020B0604020202020204" pitchFamily="34" charset="0"/>
                  <a:cs typeface="Arial" panose="020B0604020202020204" pitchFamily="34" charset="0"/>
                </a:rPr>
                <a:t>At the RFP stage bidders shall provide firm evidence of support from equity and debt providers towards providing financing for this Project. </a:t>
              </a:r>
            </a:p>
          </p:txBody>
        </p:sp>
        <p:cxnSp>
          <p:nvCxnSpPr>
            <p:cNvPr id="33" name="Straight Connector 32">
              <a:extLst>
                <a:ext uri="{FF2B5EF4-FFF2-40B4-BE49-F238E27FC236}">
                  <a16:creationId xmlns:a16="http://schemas.microsoft.com/office/drawing/2014/main" id="{C31E75AE-00EC-48A0-868A-BB5004F59D39}"/>
                </a:ext>
              </a:extLst>
            </p:cNvPr>
            <p:cNvCxnSpPr>
              <a:cxnSpLocks/>
            </p:cNvCxnSpPr>
            <p:nvPr/>
          </p:nvCxnSpPr>
          <p:spPr>
            <a:xfrm>
              <a:off x="818346" y="4657264"/>
              <a:ext cx="0" cy="1116000"/>
            </a:xfrm>
            <a:prstGeom prst="line">
              <a:avLst/>
            </a:prstGeom>
            <a:ln w="19050">
              <a:solidFill>
                <a:srgbClr val="8E1D58"/>
              </a:solidFill>
            </a:ln>
          </p:spPr>
          <p:style>
            <a:lnRef idx="1">
              <a:schemeClr val="accent1"/>
            </a:lnRef>
            <a:fillRef idx="0">
              <a:schemeClr val="accent1"/>
            </a:fillRef>
            <a:effectRef idx="0">
              <a:schemeClr val="accent1"/>
            </a:effectRef>
            <a:fontRef idx="minor">
              <a:schemeClr val="tx1"/>
            </a:fontRef>
          </p:style>
        </p:cxnSp>
      </p:grpSp>
      <p:grpSp>
        <p:nvGrpSpPr>
          <p:cNvPr id="37" name="Group 36">
            <a:extLst>
              <a:ext uri="{FF2B5EF4-FFF2-40B4-BE49-F238E27FC236}">
                <a16:creationId xmlns:a16="http://schemas.microsoft.com/office/drawing/2014/main" id="{51B45CC8-396B-439E-87CF-5D122393572E}"/>
              </a:ext>
            </a:extLst>
          </p:cNvPr>
          <p:cNvGrpSpPr/>
          <p:nvPr/>
        </p:nvGrpSpPr>
        <p:grpSpPr>
          <a:xfrm>
            <a:off x="1166350" y="3089306"/>
            <a:ext cx="3355110" cy="1084926"/>
            <a:chOff x="838199" y="3035228"/>
            <a:chExt cx="3355110" cy="1084926"/>
          </a:xfrm>
        </p:grpSpPr>
        <p:sp>
          <p:nvSpPr>
            <p:cNvPr id="31" name="Freeform 28">
              <a:extLst>
                <a:ext uri="{FF2B5EF4-FFF2-40B4-BE49-F238E27FC236}">
                  <a16:creationId xmlns:a16="http://schemas.microsoft.com/office/drawing/2014/main" id="{E9474DDB-8E0C-4D2C-BF5E-E8DD01414E81}"/>
                </a:ext>
              </a:extLst>
            </p:cNvPr>
            <p:cNvSpPr/>
            <p:nvPr/>
          </p:nvSpPr>
          <p:spPr>
            <a:xfrm>
              <a:off x="847016" y="3035228"/>
              <a:ext cx="3346293" cy="1041395"/>
            </a:xfrm>
            <a:custGeom>
              <a:avLst/>
              <a:gdLst>
                <a:gd name="connsiteX0" fmla="*/ 0 w 1522511"/>
                <a:gd name="connsiteY0" fmla="*/ 0 h 913507"/>
                <a:gd name="connsiteX1" fmla="*/ 1522511 w 1522511"/>
                <a:gd name="connsiteY1" fmla="*/ 0 h 913507"/>
                <a:gd name="connsiteX2" fmla="*/ 1522511 w 1522511"/>
                <a:gd name="connsiteY2" fmla="*/ 913507 h 913507"/>
                <a:gd name="connsiteX3" fmla="*/ 0 w 1522511"/>
                <a:gd name="connsiteY3" fmla="*/ 913507 h 913507"/>
                <a:gd name="connsiteX4" fmla="*/ 0 w 1522511"/>
                <a:gd name="connsiteY4" fmla="*/ 0 h 9135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22511" h="913507">
                  <a:moveTo>
                    <a:pt x="0" y="0"/>
                  </a:moveTo>
                  <a:lnTo>
                    <a:pt x="1522511" y="0"/>
                  </a:lnTo>
                  <a:lnTo>
                    <a:pt x="1522511" y="913507"/>
                  </a:lnTo>
                  <a:lnTo>
                    <a:pt x="0" y="913507"/>
                  </a:lnTo>
                  <a:lnTo>
                    <a:pt x="0" y="0"/>
                  </a:lnTo>
                  <a:close/>
                </a:path>
              </a:pathLst>
            </a:custGeom>
            <a:solidFill>
              <a:schemeClr val="bg1"/>
            </a:solidFill>
            <a:ln w="12700">
              <a:noFill/>
              <a:prstDash val="sysDot"/>
            </a:ln>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txBody>
            <a:bodyPr spcFirstLastPara="0" vert="horz" wrap="square" lIns="108000" tIns="91440" rIns="108000" bIns="91440" numCol="1" spcCol="1270" anchor="t" anchorCtr="0">
              <a:noAutofit/>
            </a:bodyPr>
            <a:lstStyle/>
            <a:p>
              <a:pPr defTabSz="1778000">
                <a:lnSpc>
                  <a:spcPct val="90000"/>
                </a:lnSpc>
                <a:spcBef>
                  <a:spcPct val="0"/>
                </a:spcBef>
                <a:spcAft>
                  <a:spcPct val="35000"/>
                </a:spcAft>
              </a:pPr>
              <a:r>
                <a:rPr lang="en-US" sz="1400" dirty="0">
                  <a:solidFill>
                    <a:schemeClr val="tx1"/>
                  </a:solidFill>
                  <a:latin typeface="Arial" panose="020B0604020202020204" pitchFamily="34" charset="0"/>
                  <a:cs typeface="Arial" panose="020B0604020202020204" pitchFamily="34" charset="0"/>
                </a:rPr>
                <a:t>The Project Company will have flexibility to raise debt locally, internationally or through ECA loans as well as decide on the loan term.</a:t>
              </a:r>
            </a:p>
          </p:txBody>
        </p:sp>
        <p:cxnSp>
          <p:nvCxnSpPr>
            <p:cNvPr id="34" name="Straight Connector 33">
              <a:extLst>
                <a:ext uri="{FF2B5EF4-FFF2-40B4-BE49-F238E27FC236}">
                  <a16:creationId xmlns:a16="http://schemas.microsoft.com/office/drawing/2014/main" id="{554EBC49-A394-491A-9A87-ECD9F4295BA8}"/>
                </a:ext>
              </a:extLst>
            </p:cNvPr>
            <p:cNvCxnSpPr>
              <a:cxnSpLocks/>
            </p:cNvCxnSpPr>
            <p:nvPr/>
          </p:nvCxnSpPr>
          <p:spPr>
            <a:xfrm>
              <a:off x="838199" y="3076154"/>
              <a:ext cx="0" cy="1044000"/>
            </a:xfrm>
            <a:prstGeom prst="line">
              <a:avLst/>
            </a:prstGeom>
            <a:ln w="19050">
              <a:solidFill>
                <a:srgbClr val="8E1D58"/>
              </a:solidFill>
            </a:ln>
          </p:spPr>
          <p:style>
            <a:lnRef idx="1">
              <a:schemeClr val="accent1"/>
            </a:lnRef>
            <a:fillRef idx="0">
              <a:schemeClr val="accent1"/>
            </a:fillRef>
            <a:effectRef idx="0">
              <a:schemeClr val="accent1"/>
            </a:effectRef>
            <a:fontRef idx="minor">
              <a:schemeClr val="tx1"/>
            </a:fontRef>
          </p:style>
        </p:cxnSp>
      </p:grpSp>
      <p:grpSp>
        <p:nvGrpSpPr>
          <p:cNvPr id="36" name="Group 35">
            <a:extLst>
              <a:ext uri="{FF2B5EF4-FFF2-40B4-BE49-F238E27FC236}">
                <a16:creationId xmlns:a16="http://schemas.microsoft.com/office/drawing/2014/main" id="{219900E9-5DE1-471C-B368-95138FF3A259}"/>
              </a:ext>
            </a:extLst>
          </p:cNvPr>
          <p:cNvGrpSpPr/>
          <p:nvPr/>
        </p:nvGrpSpPr>
        <p:grpSpPr>
          <a:xfrm>
            <a:off x="1166350" y="1918781"/>
            <a:ext cx="3355110" cy="918171"/>
            <a:chOff x="838199" y="1662362"/>
            <a:chExt cx="3355110" cy="918171"/>
          </a:xfrm>
        </p:grpSpPr>
        <p:sp>
          <p:nvSpPr>
            <p:cNvPr id="30" name="Freeform 26">
              <a:extLst>
                <a:ext uri="{FF2B5EF4-FFF2-40B4-BE49-F238E27FC236}">
                  <a16:creationId xmlns:a16="http://schemas.microsoft.com/office/drawing/2014/main" id="{94418DD3-F25F-49D9-836C-16ABAE9C7DD0}"/>
                </a:ext>
              </a:extLst>
            </p:cNvPr>
            <p:cNvSpPr/>
            <p:nvPr/>
          </p:nvSpPr>
          <p:spPr>
            <a:xfrm>
              <a:off x="847016" y="1662362"/>
              <a:ext cx="3346293" cy="774959"/>
            </a:xfrm>
            <a:custGeom>
              <a:avLst/>
              <a:gdLst>
                <a:gd name="connsiteX0" fmla="*/ 0 w 1522511"/>
                <a:gd name="connsiteY0" fmla="*/ 0 h 913507"/>
                <a:gd name="connsiteX1" fmla="*/ 1522511 w 1522511"/>
                <a:gd name="connsiteY1" fmla="*/ 0 h 913507"/>
                <a:gd name="connsiteX2" fmla="*/ 1522511 w 1522511"/>
                <a:gd name="connsiteY2" fmla="*/ 913507 h 913507"/>
                <a:gd name="connsiteX3" fmla="*/ 0 w 1522511"/>
                <a:gd name="connsiteY3" fmla="*/ 913507 h 913507"/>
                <a:gd name="connsiteX4" fmla="*/ 0 w 1522511"/>
                <a:gd name="connsiteY4" fmla="*/ 0 h 9135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22511" h="913507">
                  <a:moveTo>
                    <a:pt x="0" y="0"/>
                  </a:moveTo>
                  <a:lnTo>
                    <a:pt x="1522511" y="0"/>
                  </a:lnTo>
                  <a:lnTo>
                    <a:pt x="1522511" y="913507"/>
                  </a:lnTo>
                  <a:lnTo>
                    <a:pt x="0" y="913507"/>
                  </a:lnTo>
                  <a:lnTo>
                    <a:pt x="0" y="0"/>
                  </a:lnTo>
                  <a:close/>
                </a:path>
              </a:pathLst>
            </a:custGeom>
            <a:solidFill>
              <a:schemeClr val="bg1"/>
            </a:solidFill>
            <a:ln w="12700">
              <a:noFill/>
              <a:prstDash val="sysDot"/>
            </a:ln>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txBody>
            <a:bodyPr spcFirstLastPara="0" vert="horz" wrap="square" lIns="108000" tIns="91440" rIns="108000" bIns="91440" numCol="1" spcCol="1270" anchor="t" anchorCtr="0">
              <a:noAutofit/>
            </a:bodyPr>
            <a:lstStyle/>
            <a:p>
              <a:pPr defTabSz="1778000">
                <a:lnSpc>
                  <a:spcPct val="90000"/>
                </a:lnSpc>
                <a:spcBef>
                  <a:spcPct val="0"/>
                </a:spcBef>
                <a:spcAft>
                  <a:spcPct val="35000"/>
                </a:spcAft>
              </a:pPr>
              <a:r>
                <a:rPr lang="en-US" sz="1400" dirty="0">
                  <a:solidFill>
                    <a:schemeClr val="tx1"/>
                  </a:solidFill>
                  <a:latin typeface="Arial" panose="020B0604020202020204" pitchFamily="34" charset="0"/>
                  <a:cs typeface="Arial" panose="020B0604020202020204" pitchFamily="34" charset="0"/>
                </a:rPr>
                <a:t>The Project Company must also be able to demonstrate their ability to inject equity and raise finance.</a:t>
              </a:r>
            </a:p>
          </p:txBody>
        </p:sp>
        <p:cxnSp>
          <p:nvCxnSpPr>
            <p:cNvPr id="35" name="Straight Connector 34">
              <a:extLst>
                <a:ext uri="{FF2B5EF4-FFF2-40B4-BE49-F238E27FC236}">
                  <a16:creationId xmlns:a16="http://schemas.microsoft.com/office/drawing/2014/main" id="{97FB9D93-CB23-41B2-8BA6-F1688D427015}"/>
                </a:ext>
              </a:extLst>
            </p:cNvPr>
            <p:cNvCxnSpPr>
              <a:cxnSpLocks/>
            </p:cNvCxnSpPr>
            <p:nvPr/>
          </p:nvCxnSpPr>
          <p:spPr>
            <a:xfrm>
              <a:off x="838199" y="1680533"/>
              <a:ext cx="0" cy="900000"/>
            </a:xfrm>
            <a:prstGeom prst="line">
              <a:avLst/>
            </a:prstGeom>
            <a:ln w="19050">
              <a:solidFill>
                <a:srgbClr val="8E1D58"/>
              </a:solidFill>
            </a:ln>
          </p:spPr>
          <p:style>
            <a:lnRef idx="1">
              <a:schemeClr val="accent1"/>
            </a:lnRef>
            <a:fillRef idx="0">
              <a:schemeClr val="accent1"/>
            </a:fillRef>
            <a:effectRef idx="0">
              <a:schemeClr val="accent1"/>
            </a:effectRef>
            <a:fontRef idx="minor">
              <a:schemeClr val="tx1"/>
            </a:fontRef>
          </p:style>
        </p:cxnSp>
      </p:grpSp>
      <p:sp>
        <p:nvSpPr>
          <p:cNvPr id="42" name="TextBox 19">
            <a:extLst>
              <a:ext uri="{FF2B5EF4-FFF2-40B4-BE49-F238E27FC236}">
                <a16:creationId xmlns:a16="http://schemas.microsoft.com/office/drawing/2014/main" id="{452953DC-0AAF-4FBD-93BC-BA111C06461A}"/>
              </a:ext>
            </a:extLst>
          </p:cNvPr>
          <p:cNvSpPr txBox="1"/>
          <p:nvPr/>
        </p:nvSpPr>
        <p:spPr>
          <a:xfrm>
            <a:off x="5354740" y="5713298"/>
            <a:ext cx="680892" cy="367315"/>
          </a:xfrm>
          <a:prstGeom prst="rect">
            <a:avLst/>
          </a:prstGeom>
          <a:solidFill>
            <a:schemeClr val="bg1"/>
          </a:solidFill>
        </p:spPr>
        <p:txBody>
          <a:bodyPr wrap="square" lIns="0" tIns="0" rIns="0" bIns="0"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900" i="1" u="none" strike="noStrike" kern="1200" cap="none" spc="0" normalizeH="0" baseline="0" noProof="0" dirty="0">
                <a:ln>
                  <a:noFill/>
                </a:ln>
                <a:effectLst/>
                <a:uLnTx/>
                <a:uFillTx/>
                <a:latin typeface="Arial" panose="020B0604020202020204" pitchFamily="34" charset="0"/>
                <a:ea typeface="Times New Roman" panose="02020603050405020304" pitchFamily="18" charset="0"/>
                <a:cs typeface="Arial" panose="020B0604020202020204" pitchFamily="34" charset="0"/>
              </a:rPr>
              <a:t>Construction Payments</a:t>
            </a:r>
            <a:endParaRPr kumimoji="0" lang="en-US" sz="900" i="1" u="none" strike="noStrike" kern="0" cap="none" spc="0" normalizeH="0" baseline="0" noProof="0" dirty="0">
              <a:ln>
                <a:noFill/>
              </a:ln>
              <a:effectLst/>
              <a:uLnTx/>
              <a:uFillTx/>
              <a:latin typeface="Arial" panose="020B0604020202020204" pitchFamily="34" charset="0"/>
              <a:ea typeface="Times New Roman" panose="02020603050405020304" pitchFamily="18" charset="0"/>
              <a:cs typeface="Arial" panose="020B0604020202020204" pitchFamily="34" charset="0"/>
            </a:endParaRPr>
          </a:p>
        </p:txBody>
      </p:sp>
      <p:cxnSp>
        <p:nvCxnSpPr>
          <p:cNvPr id="43" name="Straight Arrow Connector 42">
            <a:extLst>
              <a:ext uri="{FF2B5EF4-FFF2-40B4-BE49-F238E27FC236}">
                <a16:creationId xmlns:a16="http://schemas.microsoft.com/office/drawing/2014/main" id="{12BC34F8-CE3E-48F7-B8C9-CA46D38F9657}"/>
              </a:ext>
            </a:extLst>
          </p:cNvPr>
          <p:cNvCxnSpPr>
            <a:cxnSpLocks/>
          </p:cNvCxnSpPr>
          <p:nvPr/>
        </p:nvCxnSpPr>
        <p:spPr>
          <a:xfrm>
            <a:off x="7243368" y="3080429"/>
            <a:ext cx="4520" cy="1366575"/>
          </a:xfrm>
          <a:prstGeom prst="straightConnector1">
            <a:avLst/>
          </a:prstGeom>
          <a:ln>
            <a:solidFill>
              <a:srgbClr val="6C1643"/>
            </a:solidFill>
            <a:tailEnd type="triangle"/>
          </a:ln>
        </p:spPr>
        <p:style>
          <a:lnRef idx="3">
            <a:schemeClr val="accent3"/>
          </a:lnRef>
          <a:fillRef idx="0">
            <a:schemeClr val="accent3"/>
          </a:fillRef>
          <a:effectRef idx="2">
            <a:schemeClr val="accent3"/>
          </a:effectRef>
          <a:fontRef idx="minor">
            <a:schemeClr val="tx1"/>
          </a:fontRef>
        </p:style>
      </p:cxnSp>
      <p:cxnSp>
        <p:nvCxnSpPr>
          <p:cNvPr id="46" name="Straight Arrow Connector 45">
            <a:extLst>
              <a:ext uri="{FF2B5EF4-FFF2-40B4-BE49-F238E27FC236}">
                <a16:creationId xmlns:a16="http://schemas.microsoft.com/office/drawing/2014/main" id="{53231169-BFE4-4244-8AF7-862118845B12}"/>
              </a:ext>
            </a:extLst>
          </p:cNvPr>
          <p:cNvCxnSpPr>
            <a:cxnSpLocks/>
          </p:cNvCxnSpPr>
          <p:nvPr/>
        </p:nvCxnSpPr>
        <p:spPr>
          <a:xfrm flipH="1" flipV="1">
            <a:off x="7027287" y="3080166"/>
            <a:ext cx="4577" cy="1346515"/>
          </a:xfrm>
          <a:prstGeom prst="straightConnector1">
            <a:avLst/>
          </a:prstGeom>
          <a:ln>
            <a:solidFill>
              <a:srgbClr val="6C1643"/>
            </a:solidFill>
            <a:tailEnd type="triangle"/>
          </a:ln>
        </p:spPr>
        <p:style>
          <a:lnRef idx="3">
            <a:schemeClr val="accent3"/>
          </a:lnRef>
          <a:fillRef idx="0">
            <a:schemeClr val="accent3"/>
          </a:fillRef>
          <a:effectRef idx="2">
            <a:schemeClr val="accent3"/>
          </a:effectRef>
          <a:fontRef idx="minor">
            <a:schemeClr val="tx1"/>
          </a:fontRef>
        </p:style>
      </p:cxnSp>
      <p:sp>
        <p:nvSpPr>
          <p:cNvPr id="47" name="TextBox 19">
            <a:extLst>
              <a:ext uri="{FF2B5EF4-FFF2-40B4-BE49-F238E27FC236}">
                <a16:creationId xmlns:a16="http://schemas.microsoft.com/office/drawing/2014/main" id="{1DA42A27-472C-4F83-8F2B-ABBD210E59EF}"/>
              </a:ext>
            </a:extLst>
          </p:cNvPr>
          <p:cNvSpPr txBox="1"/>
          <p:nvPr/>
        </p:nvSpPr>
        <p:spPr>
          <a:xfrm>
            <a:off x="5987313" y="4521845"/>
            <a:ext cx="491238" cy="197015"/>
          </a:xfrm>
          <a:prstGeom prst="rect">
            <a:avLst/>
          </a:prstGeom>
          <a:solidFill>
            <a:srgbClr val="FFFFFF"/>
          </a:solidFill>
        </p:spPr>
        <p:txBody>
          <a:bodyPr wrap="square" lIns="0" tIns="0" rIns="0" bIns="0"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900" i="1" u="none" strike="noStrike" kern="1200" cap="none" spc="0" normalizeH="0" baseline="0" noProof="0" dirty="0">
                <a:ln>
                  <a:noFill/>
                </a:ln>
                <a:effectLst/>
                <a:uLnTx/>
                <a:uFillTx/>
                <a:latin typeface="Arial" panose="020B0604020202020204" pitchFamily="34" charset="0"/>
                <a:ea typeface="Times New Roman" panose="02020603050405020304" pitchFamily="18" charset="0"/>
                <a:cs typeface="Arial" panose="020B0604020202020204" pitchFamily="34" charset="0"/>
              </a:rPr>
              <a:t>Equity</a:t>
            </a:r>
            <a:endParaRPr kumimoji="0" lang="en-US" sz="900" i="1" u="none" strike="noStrike" kern="0" cap="none" spc="0" normalizeH="0" baseline="0" noProof="0" dirty="0">
              <a:ln>
                <a:noFill/>
              </a:ln>
              <a:effectLst/>
              <a:uLnTx/>
              <a:uFillTx/>
              <a:latin typeface="Arial" panose="020B0604020202020204" pitchFamily="34" charset="0"/>
              <a:ea typeface="Times New Roman" panose="02020603050405020304" pitchFamily="18" charset="0"/>
              <a:cs typeface="Arial" panose="020B0604020202020204" pitchFamily="34" charset="0"/>
            </a:endParaRPr>
          </a:p>
        </p:txBody>
      </p:sp>
      <p:sp>
        <p:nvSpPr>
          <p:cNvPr id="48" name="TextBox 19">
            <a:extLst>
              <a:ext uri="{FF2B5EF4-FFF2-40B4-BE49-F238E27FC236}">
                <a16:creationId xmlns:a16="http://schemas.microsoft.com/office/drawing/2014/main" id="{12A51524-D309-49F0-B929-9E5A1DFB6BC2}"/>
              </a:ext>
            </a:extLst>
          </p:cNvPr>
          <p:cNvSpPr txBox="1"/>
          <p:nvPr/>
        </p:nvSpPr>
        <p:spPr>
          <a:xfrm>
            <a:off x="5961368" y="4886600"/>
            <a:ext cx="600710" cy="176898"/>
          </a:xfrm>
          <a:prstGeom prst="rect">
            <a:avLst/>
          </a:prstGeom>
          <a:solidFill>
            <a:srgbClr val="FFFFFF"/>
          </a:solidFill>
        </p:spPr>
        <p:txBody>
          <a:bodyPr wrap="square" lIns="0" tIns="0" rIns="0" bIns="0"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900" i="1" u="none" strike="noStrike" kern="1200" cap="none" spc="0" normalizeH="0" baseline="0" noProof="0" dirty="0">
                <a:ln>
                  <a:noFill/>
                </a:ln>
                <a:effectLst/>
                <a:uLnTx/>
                <a:uFillTx/>
                <a:latin typeface="Arial" panose="020B0604020202020204" pitchFamily="34" charset="0"/>
                <a:ea typeface="Times New Roman" panose="02020603050405020304" pitchFamily="18" charset="0"/>
                <a:cs typeface="Arial" panose="020B0604020202020204" pitchFamily="34" charset="0"/>
              </a:rPr>
              <a:t>Dividends</a:t>
            </a:r>
            <a:endParaRPr kumimoji="0" lang="en-US" sz="900" i="1" u="none" strike="noStrike" kern="0" cap="none" spc="0" normalizeH="0" baseline="0" noProof="0" dirty="0">
              <a:ln>
                <a:noFill/>
              </a:ln>
              <a:effectLst/>
              <a:uLnTx/>
              <a:uFillTx/>
              <a:latin typeface="Arial" panose="020B0604020202020204" pitchFamily="34" charset="0"/>
              <a:ea typeface="Times New Roman" panose="02020603050405020304" pitchFamily="18" charset="0"/>
              <a:cs typeface="Arial" panose="020B0604020202020204" pitchFamily="34" charset="0"/>
            </a:endParaRPr>
          </a:p>
        </p:txBody>
      </p:sp>
      <p:sp>
        <p:nvSpPr>
          <p:cNvPr id="49" name="TextBox 19">
            <a:extLst>
              <a:ext uri="{FF2B5EF4-FFF2-40B4-BE49-F238E27FC236}">
                <a16:creationId xmlns:a16="http://schemas.microsoft.com/office/drawing/2014/main" id="{7999BEDF-2F02-42CF-9CEB-E446AA7BA0F8}"/>
              </a:ext>
            </a:extLst>
          </p:cNvPr>
          <p:cNvSpPr txBox="1"/>
          <p:nvPr/>
        </p:nvSpPr>
        <p:spPr>
          <a:xfrm>
            <a:off x="7570170" y="4477779"/>
            <a:ext cx="819188" cy="242722"/>
          </a:xfrm>
          <a:prstGeom prst="rect">
            <a:avLst/>
          </a:prstGeom>
          <a:solidFill>
            <a:srgbClr val="FFFFFF"/>
          </a:solidFill>
        </p:spPr>
        <p:txBody>
          <a:bodyPr wrap="square" lIns="0" tIns="0" rIns="0" bIns="0"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900" i="1" u="none" strike="noStrike" kern="1200" cap="none" spc="0" normalizeH="0" baseline="0" noProof="0" dirty="0">
                <a:ln>
                  <a:noFill/>
                </a:ln>
                <a:effectLst/>
                <a:uLnTx/>
                <a:uFillTx/>
                <a:latin typeface="Arial" panose="020B0604020202020204" pitchFamily="34" charset="0"/>
                <a:ea typeface="Arial" panose="020B0604020202020204" pitchFamily="34" charset="0"/>
                <a:cs typeface="Arial" panose="020B0604020202020204" pitchFamily="34" charset="0"/>
              </a:rPr>
              <a:t>Debt Financing</a:t>
            </a:r>
            <a:endParaRPr kumimoji="0" lang="en-US" sz="900" i="1" u="none" strike="noStrike" kern="0" cap="none" spc="0" normalizeH="0" baseline="0" noProof="0" dirty="0">
              <a:ln>
                <a:noFill/>
              </a:ln>
              <a:effectLst/>
              <a:uLnTx/>
              <a:uFillTx/>
              <a:latin typeface="Arial" panose="020B0604020202020204" pitchFamily="34" charset="0"/>
              <a:ea typeface="Arial" panose="020B0604020202020204" pitchFamily="34" charset="0"/>
              <a:cs typeface="Arial" panose="020B0604020202020204" pitchFamily="34" charset="0"/>
            </a:endParaRPr>
          </a:p>
        </p:txBody>
      </p:sp>
      <p:sp>
        <p:nvSpPr>
          <p:cNvPr id="50" name="TextBox 49">
            <a:extLst>
              <a:ext uri="{FF2B5EF4-FFF2-40B4-BE49-F238E27FC236}">
                <a16:creationId xmlns:a16="http://schemas.microsoft.com/office/drawing/2014/main" id="{02A7C8A8-85B3-4D3E-8154-ADADE6796A9D}"/>
              </a:ext>
            </a:extLst>
          </p:cNvPr>
          <p:cNvSpPr txBox="1"/>
          <p:nvPr/>
        </p:nvSpPr>
        <p:spPr>
          <a:xfrm>
            <a:off x="7556216" y="4878649"/>
            <a:ext cx="834330" cy="186069"/>
          </a:xfrm>
          <a:prstGeom prst="rect">
            <a:avLst/>
          </a:prstGeom>
          <a:solidFill>
            <a:srgbClr val="FFFFFF"/>
          </a:solidFill>
        </p:spPr>
        <p:txBody>
          <a:bodyPr wrap="square" lIns="0" tIns="0" rIns="0" bIns="0"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900" i="1" u="none" strike="noStrike" kern="1200" cap="none" spc="0" normalizeH="0" baseline="0" noProof="0" dirty="0">
                <a:ln>
                  <a:noFill/>
                </a:ln>
                <a:effectLst/>
                <a:uLnTx/>
                <a:uFillTx/>
                <a:latin typeface="Arial" panose="020B0604020202020204" pitchFamily="34" charset="0"/>
                <a:ea typeface="Arial" panose="020B0604020202020204" pitchFamily="34" charset="0"/>
                <a:cs typeface="Arial" panose="020B0604020202020204" pitchFamily="34" charset="0"/>
              </a:rPr>
              <a:t>Debt Service</a:t>
            </a:r>
            <a:endParaRPr kumimoji="0" lang="en-US" sz="900" i="1" u="none" strike="noStrike" kern="0" cap="none" spc="0" normalizeH="0" baseline="0" noProof="0" dirty="0">
              <a:ln>
                <a:noFill/>
              </a:ln>
              <a:effectLst/>
              <a:uLnTx/>
              <a:uFillTx/>
              <a:latin typeface="Arial" panose="020B0604020202020204" pitchFamily="34" charset="0"/>
              <a:ea typeface="Arial" panose="020B0604020202020204" pitchFamily="34" charset="0"/>
              <a:cs typeface="Arial" panose="020B0604020202020204" pitchFamily="34" charset="0"/>
            </a:endParaRPr>
          </a:p>
        </p:txBody>
      </p:sp>
      <p:sp>
        <p:nvSpPr>
          <p:cNvPr id="51" name="TextBox 19">
            <a:extLst>
              <a:ext uri="{FF2B5EF4-FFF2-40B4-BE49-F238E27FC236}">
                <a16:creationId xmlns:a16="http://schemas.microsoft.com/office/drawing/2014/main" id="{31A7EDA3-ADA7-4FA6-BF46-6E78CD62AC89}"/>
              </a:ext>
            </a:extLst>
          </p:cNvPr>
          <p:cNvSpPr txBox="1"/>
          <p:nvPr/>
        </p:nvSpPr>
        <p:spPr>
          <a:xfrm>
            <a:off x="8198062" y="5712524"/>
            <a:ext cx="850856" cy="367315"/>
          </a:xfrm>
          <a:prstGeom prst="rect">
            <a:avLst/>
          </a:prstGeom>
          <a:solidFill>
            <a:srgbClr val="FFFFFF"/>
          </a:solidFill>
        </p:spPr>
        <p:txBody>
          <a:bodyPr wrap="square" lIns="0" tIns="0" rIns="0" bIns="0"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900" i="1" u="none" strike="noStrike" kern="1200" cap="none" spc="0" normalizeH="0" baseline="0" noProof="0" dirty="0">
                <a:ln>
                  <a:noFill/>
                </a:ln>
                <a:effectLst/>
                <a:uLnTx/>
                <a:uFillTx/>
                <a:latin typeface="Arial" panose="020B0604020202020204" pitchFamily="34" charset="0"/>
                <a:ea typeface="Times New Roman" panose="02020603050405020304" pitchFamily="18" charset="0"/>
                <a:cs typeface="Arial" panose="020B0604020202020204" pitchFamily="34" charset="0"/>
              </a:rPr>
              <a:t>Service Payments</a:t>
            </a:r>
            <a:endParaRPr kumimoji="0" lang="en-US" sz="900" i="1" u="none" strike="noStrike" kern="0" cap="none" spc="0" normalizeH="0" baseline="0" noProof="0" dirty="0">
              <a:ln>
                <a:noFill/>
              </a:ln>
              <a:effectLst/>
              <a:uLnTx/>
              <a:uFillTx/>
              <a:latin typeface="Arial" panose="020B0604020202020204" pitchFamily="34" charset="0"/>
              <a:ea typeface="Times New Roman" panose="02020603050405020304" pitchFamily="18" charset="0"/>
              <a:cs typeface="Arial" panose="020B0604020202020204" pitchFamily="34" charset="0"/>
            </a:endParaRPr>
          </a:p>
        </p:txBody>
      </p:sp>
      <p:cxnSp>
        <p:nvCxnSpPr>
          <p:cNvPr id="52" name="Elbow Connector 5">
            <a:extLst>
              <a:ext uri="{FF2B5EF4-FFF2-40B4-BE49-F238E27FC236}">
                <a16:creationId xmlns:a16="http://schemas.microsoft.com/office/drawing/2014/main" id="{F54E88AB-7950-4879-8289-055078BFA1B4}"/>
              </a:ext>
            </a:extLst>
          </p:cNvPr>
          <p:cNvCxnSpPr>
            <a:cxnSpLocks/>
          </p:cNvCxnSpPr>
          <p:nvPr/>
        </p:nvCxnSpPr>
        <p:spPr>
          <a:xfrm rot="5400000">
            <a:off x="6054575" y="5130337"/>
            <a:ext cx="1142252" cy="1011859"/>
          </a:xfrm>
          <a:prstGeom prst="bentConnector3">
            <a:avLst/>
          </a:prstGeom>
          <a:ln>
            <a:solidFill>
              <a:srgbClr val="BB5977"/>
            </a:solidFill>
            <a:tailEnd type="triangle"/>
          </a:ln>
        </p:spPr>
        <p:style>
          <a:lnRef idx="3">
            <a:schemeClr val="accent3"/>
          </a:lnRef>
          <a:fillRef idx="0">
            <a:schemeClr val="accent3"/>
          </a:fillRef>
          <a:effectRef idx="2">
            <a:schemeClr val="accent3"/>
          </a:effectRef>
          <a:fontRef idx="minor">
            <a:schemeClr val="tx1"/>
          </a:fontRef>
        </p:style>
      </p:cxnSp>
      <p:cxnSp>
        <p:nvCxnSpPr>
          <p:cNvPr id="53" name="Elbow Connector 7">
            <a:extLst>
              <a:ext uri="{FF2B5EF4-FFF2-40B4-BE49-F238E27FC236}">
                <a16:creationId xmlns:a16="http://schemas.microsoft.com/office/drawing/2014/main" id="{24D62819-AD67-49E7-9DE9-DB39B30D4A47}"/>
              </a:ext>
            </a:extLst>
          </p:cNvPr>
          <p:cNvCxnSpPr>
            <a:cxnSpLocks/>
          </p:cNvCxnSpPr>
          <p:nvPr/>
        </p:nvCxnSpPr>
        <p:spPr>
          <a:xfrm rot="16200000" flipH="1">
            <a:off x="7087093" y="5109674"/>
            <a:ext cx="1137860" cy="1048791"/>
          </a:xfrm>
          <a:prstGeom prst="bentConnector3">
            <a:avLst>
              <a:gd name="adj1" fmla="val 50000"/>
            </a:avLst>
          </a:prstGeom>
          <a:ln>
            <a:solidFill>
              <a:srgbClr val="BB5977"/>
            </a:solidFill>
            <a:tailEnd type="triangle"/>
          </a:ln>
        </p:spPr>
        <p:style>
          <a:lnRef idx="3">
            <a:schemeClr val="accent3"/>
          </a:lnRef>
          <a:fillRef idx="0">
            <a:schemeClr val="accent3"/>
          </a:fillRef>
          <a:effectRef idx="2">
            <a:schemeClr val="accent3"/>
          </a:effectRef>
          <a:fontRef idx="minor">
            <a:schemeClr val="tx1"/>
          </a:fontRef>
        </p:style>
      </p:cxnSp>
      <p:cxnSp>
        <p:nvCxnSpPr>
          <p:cNvPr id="54" name="Straight Arrow Connector 53">
            <a:extLst>
              <a:ext uri="{FF2B5EF4-FFF2-40B4-BE49-F238E27FC236}">
                <a16:creationId xmlns:a16="http://schemas.microsoft.com/office/drawing/2014/main" id="{AD9CE149-0871-4162-B392-E2AFE4EF6F8C}"/>
              </a:ext>
            </a:extLst>
          </p:cNvPr>
          <p:cNvCxnSpPr>
            <a:cxnSpLocks/>
          </p:cNvCxnSpPr>
          <p:nvPr/>
        </p:nvCxnSpPr>
        <p:spPr>
          <a:xfrm flipH="1">
            <a:off x="7652504" y="4750296"/>
            <a:ext cx="736854" cy="0"/>
          </a:xfrm>
          <a:prstGeom prst="straightConnector1">
            <a:avLst/>
          </a:prstGeom>
          <a:ln>
            <a:solidFill>
              <a:srgbClr val="CC6600"/>
            </a:solidFill>
            <a:tailEnd type="triangle"/>
          </a:ln>
        </p:spPr>
        <p:style>
          <a:lnRef idx="3">
            <a:schemeClr val="accent3"/>
          </a:lnRef>
          <a:fillRef idx="0">
            <a:schemeClr val="accent3"/>
          </a:fillRef>
          <a:effectRef idx="2">
            <a:schemeClr val="accent3"/>
          </a:effectRef>
          <a:fontRef idx="minor">
            <a:schemeClr val="tx1"/>
          </a:fontRef>
        </p:style>
      </p:cxnSp>
      <p:cxnSp>
        <p:nvCxnSpPr>
          <p:cNvPr id="55" name="Straight Arrow Connector 54">
            <a:extLst>
              <a:ext uri="{FF2B5EF4-FFF2-40B4-BE49-F238E27FC236}">
                <a16:creationId xmlns:a16="http://schemas.microsoft.com/office/drawing/2014/main" id="{797A49E7-0577-4C34-9533-A680AB62E2D8}"/>
              </a:ext>
            </a:extLst>
          </p:cNvPr>
          <p:cNvCxnSpPr>
            <a:cxnSpLocks/>
          </p:cNvCxnSpPr>
          <p:nvPr/>
        </p:nvCxnSpPr>
        <p:spPr>
          <a:xfrm>
            <a:off x="7613971" y="4858893"/>
            <a:ext cx="776575" cy="0"/>
          </a:xfrm>
          <a:prstGeom prst="straightConnector1">
            <a:avLst/>
          </a:prstGeom>
          <a:ln>
            <a:solidFill>
              <a:srgbClr val="CC6600"/>
            </a:solidFill>
            <a:tailEnd type="triangle"/>
          </a:ln>
        </p:spPr>
        <p:style>
          <a:lnRef idx="3">
            <a:schemeClr val="accent3"/>
          </a:lnRef>
          <a:fillRef idx="0">
            <a:schemeClr val="accent3"/>
          </a:fillRef>
          <a:effectRef idx="2">
            <a:schemeClr val="accent3"/>
          </a:effectRef>
          <a:fontRef idx="minor">
            <a:schemeClr val="tx1"/>
          </a:fontRef>
        </p:style>
      </p:cxnSp>
      <p:cxnSp>
        <p:nvCxnSpPr>
          <p:cNvPr id="56" name="Straight Arrow Connector 55">
            <a:extLst>
              <a:ext uri="{FF2B5EF4-FFF2-40B4-BE49-F238E27FC236}">
                <a16:creationId xmlns:a16="http://schemas.microsoft.com/office/drawing/2014/main" id="{7C27BDAD-BC62-4778-8884-3B5450E3E4B0}"/>
              </a:ext>
            </a:extLst>
          </p:cNvPr>
          <p:cNvCxnSpPr>
            <a:cxnSpLocks/>
          </p:cNvCxnSpPr>
          <p:nvPr/>
        </p:nvCxnSpPr>
        <p:spPr>
          <a:xfrm flipH="1">
            <a:off x="5893296" y="4870982"/>
            <a:ext cx="736854" cy="0"/>
          </a:xfrm>
          <a:prstGeom prst="straightConnector1">
            <a:avLst/>
          </a:prstGeom>
          <a:ln>
            <a:solidFill>
              <a:srgbClr val="CC6600"/>
            </a:solidFill>
            <a:tailEnd type="triangle"/>
          </a:ln>
        </p:spPr>
        <p:style>
          <a:lnRef idx="3">
            <a:schemeClr val="accent3"/>
          </a:lnRef>
          <a:fillRef idx="0">
            <a:schemeClr val="accent3"/>
          </a:fillRef>
          <a:effectRef idx="2">
            <a:schemeClr val="accent3"/>
          </a:effectRef>
          <a:fontRef idx="minor">
            <a:schemeClr val="tx1"/>
          </a:fontRef>
        </p:style>
      </p:cxnSp>
      <p:cxnSp>
        <p:nvCxnSpPr>
          <p:cNvPr id="57" name="Straight Arrow Connector 56">
            <a:extLst>
              <a:ext uri="{FF2B5EF4-FFF2-40B4-BE49-F238E27FC236}">
                <a16:creationId xmlns:a16="http://schemas.microsoft.com/office/drawing/2014/main" id="{D1348AC8-83C4-4FD5-8964-BD01AA240A23}"/>
              </a:ext>
            </a:extLst>
          </p:cNvPr>
          <p:cNvCxnSpPr>
            <a:cxnSpLocks/>
          </p:cNvCxnSpPr>
          <p:nvPr/>
        </p:nvCxnSpPr>
        <p:spPr>
          <a:xfrm>
            <a:off x="5899474" y="4750296"/>
            <a:ext cx="776575" cy="0"/>
          </a:xfrm>
          <a:prstGeom prst="straightConnector1">
            <a:avLst/>
          </a:prstGeom>
          <a:ln>
            <a:solidFill>
              <a:srgbClr val="CC6600"/>
            </a:solidFill>
            <a:tailEnd type="triangle"/>
          </a:ln>
        </p:spPr>
        <p:style>
          <a:lnRef idx="3">
            <a:schemeClr val="accent3"/>
          </a:lnRef>
          <a:fillRef idx="0">
            <a:schemeClr val="accent3"/>
          </a:fillRef>
          <a:effectRef idx="2">
            <a:schemeClr val="accent3"/>
          </a:effectRef>
          <a:fontRef idx="minor">
            <a:schemeClr val="tx1"/>
          </a:fontRef>
        </p:style>
      </p:cxnSp>
      <p:sp>
        <p:nvSpPr>
          <p:cNvPr id="60" name="Rectangle 59">
            <a:extLst>
              <a:ext uri="{FF2B5EF4-FFF2-40B4-BE49-F238E27FC236}">
                <a16:creationId xmlns:a16="http://schemas.microsoft.com/office/drawing/2014/main" id="{1FC664F0-26DD-4F91-A281-7F8BD8F1AFB5}"/>
              </a:ext>
            </a:extLst>
          </p:cNvPr>
          <p:cNvSpPr/>
          <p:nvPr/>
        </p:nvSpPr>
        <p:spPr>
          <a:xfrm>
            <a:off x="6361733" y="2457756"/>
            <a:ext cx="1539795" cy="568573"/>
          </a:xfrm>
          <a:prstGeom prst="rect">
            <a:avLst/>
          </a:prstGeom>
          <a:solidFill>
            <a:srgbClr val="8E1D5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defTabSz="914400">
              <a:spcAft>
                <a:spcPts val="600"/>
              </a:spcAft>
              <a:defRPr/>
            </a:pPr>
            <a:r>
              <a:rPr lang="en-US" sz="1000" b="1" kern="0" dirty="0">
                <a:solidFill>
                  <a:srgbClr val="FFFFFF"/>
                </a:solidFill>
                <a:latin typeface="Arial" panose="020B0604020202020204" pitchFamily="34" charset="0"/>
                <a:ea typeface="Arial" panose="020B0604020202020204" pitchFamily="34" charset="0"/>
                <a:cs typeface="Arial" panose="020B0604020202020204" pitchFamily="34" charset="0"/>
              </a:rPr>
              <a:t>Ministry of Education and Higher Education</a:t>
            </a:r>
          </a:p>
        </p:txBody>
      </p:sp>
      <p:sp>
        <p:nvSpPr>
          <p:cNvPr id="66" name="Rectangle 65">
            <a:extLst>
              <a:ext uri="{FF2B5EF4-FFF2-40B4-BE49-F238E27FC236}">
                <a16:creationId xmlns:a16="http://schemas.microsoft.com/office/drawing/2014/main" id="{3BF04890-9A10-416B-9DBF-0078BAC1BF47}"/>
              </a:ext>
            </a:extLst>
          </p:cNvPr>
          <p:cNvSpPr/>
          <p:nvPr/>
        </p:nvSpPr>
        <p:spPr>
          <a:xfrm>
            <a:off x="5345770" y="6269948"/>
            <a:ext cx="1584027" cy="427787"/>
          </a:xfrm>
          <a:prstGeom prst="rect">
            <a:avLst/>
          </a:prstGeom>
          <a:solidFill>
            <a:srgbClr val="E6BA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defTabSz="914400">
              <a:spcAft>
                <a:spcPts val="600"/>
              </a:spcAft>
              <a:defRPr/>
            </a:pPr>
            <a:r>
              <a:rPr lang="en-US" sz="1000" b="1" kern="0" dirty="0">
                <a:solidFill>
                  <a:schemeClr val="bg1"/>
                </a:solidFill>
                <a:latin typeface="Arial" panose="020B0604020202020204" pitchFamily="34" charset="0"/>
                <a:ea typeface="Arial" panose="020B0604020202020204" pitchFamily="34" charset="0"/>
                <a:cs typeface="Arial" panose="020B0604020202020204" pitchFamily="34" charset="0"/>
              </a:rPr>
              <a:t>Design Construction / EPC Contractor</a:t>
            </a:r>
          </a:p>
        </p:txBody>
      </p:sp>
      <p:sp>
        <p:nvSpPr>
          <p:cNvPr id="67" name="Rectangle 66">
            <a:extLst>
              <a:ext uri="{FF2B5EF4-FFF2-40B4-BE49-F238E27FC236}">
                <a16:creationId xmlns:a16="http://schemas.microsoft.com/office/drawing/2014/main" id="{10BB1A73-0B6D-4969-BB93-6EE2390F8241}"/>
              </a:ext>
            </a:extLst>
          </p:cNvPr>
          <p:cNvSpPr/>
          <p:nvPr/>
        </p:nvSpPr>
        <p:spPr>
          <a:xfrm>
            <a:off x="7409176" y="6262673"/>
            <a:ext cx="1584000" cy="427787"/>
          </a:xfrm>
          <a:prstGeom prst="rect">
            <a:avLst/>
          </a:prstGeom>
          <a:solidFill>
            <a:srgbClr val="E6BA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defTabSz="914400">
              <a:spcAft>
                <a:spcPts val="600"/>
              </a:spcAft>
              <a:defRPr/>
            </a:pPr>
            <a:r>
              <a:rPr lang="en-US" sz="1000" b="1" kern="0" dirty="0">
                <a:solidFill>
                  <a:schemeClr val="bg1"/>
                </a:solidFill>
                <a:latin typeface="Arial" panose="020B0604020202020204" pitchFamily="34" charset="0"/>
                <a:ea typeface="Arial" panose="020B0604020202020204" pitchFamily="34" charset="0"/>
                <a:cs typeface="Arial" panose="020B0604020202020204" pitchFamily="34" charset="0"/>
              </a:rPr>
              <a:t>FM Contractors</a:t>
            </a:r>
          </a:p>
        </p:txBody>
      </p:sp>
      <p:sp>
        <p:nvSpPr>
          <p:cNvPr id="68" name="Rectangle 67">
            <a:extLst>
              <a:ext uri="{FF2B5EF4-FFF2-40B4-BE49-F238E27FC236}">
                <a16:creationId xmlns:a16="http://schemas.microsoft.com/office/drawing/2014/main" id="{78D6AEC7-0C13-47F6-B84A-CF0AD15E60DF}"/>
              </a:ext>
            </a:extLst>
          </p:cNvPr>
          <p:cNvSpPr/>
          <p:nvPr/>
        </p:nvSpPr>
        <p:spPr>
          <a:xfrm>
            <a:off x="4739778" y="4647505"/>
            <a:ext cx="1080000" cy="360000"/>
          </a:xfrm>
          <a:prstGeom prst="rect">
            <a:avLst/>
          </a:prstGeom>
          <a:solidFill>
            <a:srgbClr val="CC6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defTabSz="914400">
              <a:spcAft>
                <a:spcPts val="600"/>
              </a:spcAft>
              <a:defRPr/>
            </a:pPr>
            <a:r>
              <a:rPr lang="en-US" sz="1000" b="1" kern="0" dirty="0">
                <a:solidFill>
                  <a:schemeClr val="bg1"/>
                </a:solidFill>
                <a:latin typeface="Arial" panose="020B0604020202020204" pitchFamily="34" charset="0"/>
                <a:ea typeface="Arial" panose="020B0604020202020204" pitchFamily="34" charset="0"/>
                <a:cs typeface="Arial" panose="020B0604020202020204" pitchFamily="34" charset="0"/>
              </a:rPr>
              <a:t>Shareholders</a:t>
            </a:r>
          </a:p>
        </p:txBody>
      </p:sp>
      <p:sp>
        <p:nvSpPr>
          <p:cNvPr id="69" name="Rectangle 68">
            <a:extLst>
              <a:ext uri="{FF2B5EF4-FFF2-40B4-BE49-F238E27FC236}">
                <a16:creationId xmlns:a16="http://schemas.microsoft.com/office/drawing/2014/main" id="{574AB2A9-3E62-49FF-BD42-ADF523C4DD76}"/>
              </a:ext>
            </a:extLst>
          </p:cNvPr>
          <p:cNvSpPr/>
          <p:nvPr/>
        </p:nvSpPr>
        <p:spPr>
          <a:xfrm>
            <a:off x="8441142" y="4609331"/>
            <a:ext cx="1080000" cy="360000"/>
          </a:xfrm>
          <a:prstGeom prst="rect">
            <a:avLst/>
          </a:prstGeom>
          <a:solidFill>
            <a:srgbClr val="CC6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spcAft>
                <a:spcPts val="600"/>
              </a:spcAft>
              <a:defRPr/>
            </a:pPr>
            <a:r>
              <a:rPr lang="en-US" sz="1000" b="1" kern="0" dirty="0">
                <a:solidFill>
                  <a:schemeClr val="bg1"/>
                </a:solidFill>
                <a:latin typeface="Arial" panose="020B0604020202020204" pitchFamily="34" charset="0"/>
                <a:ea typeface="Arial" panose="020B0604020202020204" pitchFamily="34" charset="0"/>
                <a:cs typeface="Arial" panose="020B0604020202020204" pitchFamily="34" charset="0"/>
              </a:rPr>
              <a:t>Lenders</a:t>
            </a:r>
          </a:p>
        </p:txBody>
      </p:sp>
      <p:sp>
        <p:nvSpPr>
          <p:cNvPr id="70" name="Rectangle 69">
            <a:extLst>
              <a:ext uri="{FF2B5EF4-FFF2-40B4-BE49-F238E27FC236}">
                <a16:creationId xmlns:a16="http://schemas.microsoft.com/office/drawing/2014/main" id="{19DECDBB-BDC0-41B1-8E07-66B3B064431F}"/>
              </a:ext>
            </a:extLst>
          </p:cNvPr>
          <p:cNvSpPr/>
          <p:nvPr/>
        </p:nvSpPr>
        <p:spPr>
          <a:xfrm>
            <a:off x="6729613" y="4543862"/>
            <a:ext cx="802323" cy="458921"/>
          </a:xfrm>
          <a:prstGeom prst="rect">
            <a:avLst/>
          </a:prstGeom>
          <a:solidFill>
            <a:srgbClr val="BB597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defTabSz="914400">
              <a:spcAft>
                <a:spcPts val="600"/>
              </a:spcAft>
              <a:defRPr/>
            </a:pPr>
            <a:r>
              <a:rPr lang="en-US" sz="1000" b="1" kern="0" dirty="0">
                <a:solidFill>
                  <a:schemeClr val="bg1"/>
                </a:solidFill>
                <a:latin typeface="Arial" panose="020B0604020202020204" pitchFamily="34" charset="0"/>
                <a:ea typeface="Arial" panose="020B0604020202020204" pitchFamily="34" charset="0"/>
                <a:cs typeface="Arial" panose="020B0604020202020204" pitchFamily="34" charset="0"/>
              </a:rPr>
              <a:t>Project Company</a:t>
            </a:r>
          </a:p>
        </p:txBody>
      </p:sp>
      <p:sp>
        <p:nvSpPr>
          <p:cNvPr id="59" name="TextBox 19">
            <a:extLst>
              <a:ext uri="{FF2B5EF4-FFF2-40B4-BE49-F238E27FC236}">
                <a16:creationId xmlns:a16="http://schemas.microsoft.com/office/drawing/2014/main" id="{AE863A85-C246-47D4-8706-DD4325D0B6E0}"/>
              </a:ext>
            </a:extLst>
          </p:cNvPr>
          <p:cNvSpPr txBox="1"/>
          <p:nvPr/>
        </p:nvSpPr>
        <p:spPr>
          <a:xfrm>
            <a:off x="7326060" y="3196539"/>
            <a:ext cx="2040190" cy="981758"/>
          </a:xfrm>
          <a:prstGeom prst="rect">
            <a:avLst/>
          </a:prstGeom>
          <a:noFill/>
        </p:spPr>
        <p:txBody>
          <a:bodyPr wrap="square" lIns="0" tIns="0" rIns="0" bIns="0" rtlCol="0" anchor="ctr">
            <a:noAutofit/>
          </a:bodyPr>
          <a:lstStyle/>
          <a:p>
            <a:pPr marL="342900" marR="0" lvl="0" indent="-342900" algn="l"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u="none" strike="noStrike" kern="1200" cap="none" spc="0" normalizeH="0" baseline="0" noProof="0" dirty="0">
                <a:ln>
                  <a:noFill/>
                </a:ln>
                <a:effectLst/>
                <a:uLnTx/>
                <a:uFillTx/>
                <a:latin typeface="Arial" panose="020B0604020202020204" pitchFamily="34" charset="0"/>
                <a:ea typeface="Times New Roman" panose="02020603050405020304" pitchFamily="18" charset="0"/>
                <a:cs typeface="Arial" panose="020B0604020202020204" pitchFamily="34" charset="0"/>
              </a:rPr>
              <a:t>Provision of land on to build the schools and operate during the contract</a:t>
            </a:r>
            <a:endParaRPr kumimoji="0" lang="en-US" u="none" strike="noStrike" kern="0" cap="none" spc="0" normalizeH="0" baseline="0" noProof="0" dirty="0">
              <a:ln>
                <a:noFill/>
              </a:ln>
              <a:effectLst/>
              <a:uLnTx/>
              <a:uFillTx/>
              <a:latin typeface="Arial" panose="020B0604020202020204" pitchFamily="34" charset="0"/>
              <a:ea typeface="Times New Roman" panose="02020603050405020304" pitchFamily="18" charset="0"/>
              <a:cs typeface="Arial" panose="020B0604020202020204" pitchFamily="34" charset="0"/>
            </a:endParaRPr>
          </a:p>
          <a:p>
            <a:pPr marL="342900" marR="0" lvl="0" indent="-342900" algn="l"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u="none" strike="noStrike" kern="1200" cap="none" spc="0" normalizeH="0" baseline="0" noProof="0" dirty="0">
                <a:ln>
                  <a:noFill/>
                </a:ln>
                <a:effectLst/>
                <a:uLnTx/>
                <a:uFillTx/>
                <a:latin typeface="Arial" panose="020B0604020202020204" pitchFamily="34" charset="0"/>
                <a:ea typeface="Times New Roman" panose="02020603050405020304" pitchFamily="18" charset="0"/>
                <a:cs typeface="Arial" panose="020B0604020202020204" pitchFamily="34" charset="0"/>
              </a:rPr>
              <a:t>Payment based on availability and performance of schools</a:t>
            </a:r>
            <a:endParaRPr kumimoji="0" lang="en-US" u="none" strike="noStrike" kern="0" cap="none" spc="0" normalizeH="0" baseline="0" noProof="0" dirty="0">
              <a:ln>
                <a:noFill/>
              </a:ln>
              <a:effectLst/>
              <a:uLnTx/>
              <a:uFillTx/>
              <a:latin typeface="Arial" panose="020B0604020202020204" pitchFamily="34" charset="0"/>
              <a:ea typeface="Times New Roman" panose="02020603050405020304" pitchFamily="18" charset="0"/>
              <a:cs typeface="Arial" panose="020B0604020202020204" pitchFamily="34" charset="0"/>
            </a:endParaRPr>
          </a:p>
        </p:txBody>
      </p:sp>
      <p:sp>
        <p:nvSpPr>
          <p:cNvPr id="40" name="TextBox 19">
            <a:extLst>
              <a:ext uri="{FF2B5EF4-FFF2-40B4-BE49-F238E27FC236}">
                <a16:creationId xmlns:a16="http://schemas.microsoft.com/office/drawing/2014/main" id="{3760E787-D094-4B4F-B24B-95D390BAD181}"/>
              </a:ext>
            </a:extLst>
          </p:cNvPr>
          <p:cNvSpPr txBox="1"/>
          <p:nvPr/>
        </p:nvSpPr>
        <p:spPr>
          <a:xfrm>
            <a:off x="5515785" y="3251218"/>
            <a:ext cx="1426600" cy="540447"/>
          </a:xfrm>
          <a:prstGeom prst="rect">
            <a:avLst/>
          </a:prstGeom>
          <a:solidFill>
            <a:srgbClr val="FFFFFF"/>
          </a:solidFill>
        </p:spPr>
        <p:txBody>
          <a:bodyPr wrap="square" lIns="0" tIns="0" rIns="0" bIns="0" rtlCol="0" anchor="ctr">
            <a:noAutofit/>
          </a:bodyPr>
          <a:lstStyle/>
          <a:p>
            <a:pPr marL="285750" indent="-285750" defTabSz="914400">
              <a:buFont typeface="Arial" panose="020B0604020202020204" pitchFamily="34" charset="0"/>
              <a:buChar char="•"/>
              <a:defRPr/>
            </a:pPr>
            <a:r>
              <a:rPr lang="en-US" dirty="0">
                <a:latin typeface="Arial" panose="020B0604020202020204" pitchFamily="34" charset="0"/>
                <a:ea typeface="Times New Roman" panose="02020603050405020304" pitchFamily="18" charset="0"/>
                <a:cs typeface="Arial" panose="020B0604020202020204" pitchFamily="34" charset="0"/>
              </a:rPr>
              <a:t>Design, Build, Operate, Maintain and Transfer 14 Schools</a:t>
            </a:r>
          </a:p>
        </p:txBody>
      </p:sp>
    </p:spTree>
    <p:extLst>
      <p:ext uri="{BB962C8B-B14F-4D97-AF65-F5344CB8AC3E}">
        <p14:creationId xmlns:p14="http://schemas.microsoft.com/office/powerpoint/2010/main" val="1711944574"/>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DISABLE EXECUTIVE SUMMARY" val="Yes"/>
  <p:tag name="FOOTERHEIGHT" val="550"/>
  <p:tag name="FORECASTBOXCOLOR" val="252,212,182"/>
  <p:tag name="FORECASTBOXTRANSPARENCY" val="0"/>
  <p:tag name="HIGHLIGHTBOXCOLOR" val="232,230,223"/>
  <p:tag name="HIGHLIGHTBOXTRANSPARENCY" val="0"/>
  <p:tag name="HORIZONTALTOCTYPE" val="Header TOC"/>
  <p:tag name="INCLUDEINHORIZONTALTOC" val="Yes"/>
  <p:tag name="PAGINATIONSTART" val="Slide 1"/>
  <p:tag name="SHOWDISCLAIMERCLIENTNAME" val="No"/>
  <p:tag name="SHOWPRESENTATIONDISCLAIMER" val="Yes"/>
  <p:tag name="SMARTISVISIBLE" val="{@PresentationDisclaimer}!=No Disclaimer"/>
  <p:tag name="SMARTSHAPETYPE" val="PresentationDisclaimer"/>
  <p:tag name="SMRTDOCUMENTTYPE" val="2"/>
  <p:tag name="TABLEDEFAULTFONTSIZE" val="10"/>
  <p:tag name="TABLEHEADERFONTSIZE" val="12"/>
  <p:tag name="TABLESTYLEID" val="{74ED0A72-4B8E-423B-AE2F-120ADE3C16FB}"/>
  <p:tag name="TOCAPPENDIXTEXT" val="Appendices"/>
  <p:tag name="TOCOVERVIEWTEXT" val="Overview"/>
  <p:tag name="TOCSECTIONHEADERTEXT" val="Section"/>
  <p:tag name="TOCSECTIONTEXT" val=" "/>
  <p:tag name="PICTURE" val="A Bridge in Lucerne"/>
  <p:tag name="GRIDON" val="No"/>
  <p:tag name="PRESENTATIONDISCLAIMER" val="Standard Disclaimer"/>
  <p:tag name="PRESENTATIONDISCLAIMERTEXT" val="Strictly private and confidential"/>
  <p:tag name="TOCAGENDATEXT" val="Agenda"/>
  <p:tag name="TOCPAGETEXT" val="Page"/>
  <p:tag name="BUSINESSUNITCOVERTEXT" val="Business Unit"/>
  <p:tag name="CONFIDENTIALITY STAMP" val="Strictly Private and Confidential"/>
  <p:tag name="THINKCELLUNDODONOTDELETE" val="0"/>
  <p:tag name="SMARTTOCSLIDENUMBER" val="3"/>
  <p:tag name="LANGUAGE" val="English (UK)"/>
  <p:tag name="HASFRONTIMAGE" val="YES"/>
  <p:tag name="PRESENTATION THEME COLOR" val="Smart Report"/>
  <p:tag name="SHOW DATE FILEPATH" val="NO"/>
  <p:tag name="SHOW DRAFT STAMP" val="NO"/>
  <p:tag name="DRAFT STAMP" val="Draft"/>
  <p:tag name="SMARTTOCHYPERLINK" val="YES"/>
  <p:tag name="SMARTTOCSTYLE" val="Non-branded Table of Contents"/>
  <p:tag name="REPORT DATE" val="15 September 2019"/>
  <p:tag name="TITLE" val="Presentation Title"/>
  <p:tag name="DIVIDERTOCSTYLE" val="Nonbulleted"/>
  <p:tag name="TOCTEXT" val="Table of Contents"/>
  <p:tag name="SUBTITLE" val="Qatar Public Schools PPP program – Package 2 Industry Briefing Session "/>
  <p:tag name="LASTSLIDEVIEWED" val="739,14,Technical Submission Requirements"/>
</p:tagLst>
</file>

<file path=ppt/tags/tag10.xml><?xml version="1.0" encoding="utf-8"?>
<p:tagLst xmlns:a="http://schemas.openxmlformats.org/drawingml/2006/main" xmlns:r="http://schemas.openxmlformats.org/officeDocument/2006/relationships" xmlns:p="http://schemas.openxmlformats.org/presentationml/2006/main">
  <p:tag name="SMARTWRITE" val="{@Subtitle}"/>
  <p:tag name="SMARTREAD" val="{@Subtitle}"/>
  <p:tag name="SMARTLINKEDSHAPEID" val="Title"/>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xml><?xml version="1.0" encoding="utf-8"?>
<p:tagLst xmlns:a="http://schemas.openxmlformats.org/drawingml/2006/main" xmlns:r="http://schemas.openxmlformats.org/officeDocument/2006/relationships" xmlns:p="http://schemas.openxmlformats.org/presentationml/2006/main">
  <p:tag name="UNLOCK SHAPES" val="YES"/>
</p:tagLst>
</file>

<file path=ppt/tags/tag7.xml><?xml version="1.0" encoding="utf-8"?>
<p:tagLst xmlns:a="http://schemas.openxmlformats.org/drawingml/2006/main" xmlns:r="http://schemas.openxmlformats.org/officeDocument/2006/relationships" xmlns:p="http://schemas.openxmlformats.org/presentationml/2006/main">
  <p:tag name="SMARTWRITE" val="{@Subtitle}"/>
  <p:tag name="SMARTREAD" val="{@Subtitle}"/>
  <p:tag name="SMARTLINKEDSHAPEID" val="Title"/>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phoxFKxQYXEWpe_.dSKEeXQ"/>
</p:tagLst>
</file>

<file path=ppt/tags/tag9.xml><?xml version="1.0" encoding="utf-8"?>
<p:tagLst xmlns:a="http://schemas.openxmlformats.org/drawingml/2006/main" xmlns:r="http://schemas.openxmlformats.org/officeDocument/2006/relationships" xmlns:p="http://schemas.openxmlformats.org/presentationml/2006/main">
  <p:tag name="SMARTLIBRARYSHAPE" val="Yes"/>
</p:tagLst>
</file>

<file path=ppt/theme/theme1.xml><?xml version="1.0" encoding="utf-8"?>
<a:theme xmlns:a="http://schemas.openxmlformats.org/drawingml/2006/main" name="Custom Design">
  <a:themeElements>
    <a:clrScheme name="Non-Branded">
      <a:dk1>
        <a:sysClr val="windowText" lastClr="000000"/>
      </a:dk1>
      <a:lt1>
        <a:sysClr val="window" lastClr="FFFFFF"/>
      </a:lt1>
      <a:dk2>
        <a:srgbClr val="000000"/>
      </a:dk2>
      <a:lt2>
        <a:srgbClr val="F8F8F8"/>
      </a:lt2>
      <a:accent1>
        <a:srgbClr val="000000"/>
      </a:accent1>
      <a:accent2>
        <a:srgbClr val="B2B2B2"/>
      </a:accent2>
      <a:accent3>
        <a:srgbClr val="969696"/>
      </a:accent3>
      <a:accent4>
        <a:srgbClr val="808080"/>
      </a:accent4>
      <a:accent5>
        <a:srgbClr val="5F5F5F"/>
      </a:accent5>
      <a:accent6>
        <a:srgbClr val="4D4D4D"/>
      </a:accent6>
      <a:hlink>
        <a:srgbClr val="5F5F5F"/>
      </a:hlink>
      <a:folHlink>
        <a:srgbClr val="919191"/>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33301</TotalTime>
  <Words>2512</Words>
  <Application>Microsoft Office PowerPoint</Application>
  <PresentationFormat>Custom</PresentationFormat>
  <Paragraphs>442</Paragraphs>
  <Slides>26</Slides>
  <Notes>0</Notes>
  <HiddenSlides>0</HiddenSlides>
  <MMClips>0</MMClips>
  <ScaleCrop>false</ScaleCrop>
  <HeadingPairs>
    <vt:vector size="8" baseType="variant">
      <vt:variant>
        <vt:lpstr>Fonts Used</vt:lpstr>
      </vt:variant>
      <vt:variant>
        <vt:i4>3</vt:i4>
      </vt:variant>
      <vt:variant>
        <vt:lpstr>Theme</vt:lpstr>
      </vt:variant>
      <vt:variant>
        <vt:i4>1</vt:i4>
      </vt:variant>
      <vt:variant>
        <vt:lpstr>Embedded OLE Servers</vt:lpstr>
      </vt:variant>
      <vt:variant>
        <vt:i4>1</vt:i4>
      </vt:variant>
      <vt:variant>
        <vt:lpstr>Slide Titles</vt:lpstr>
      </vt:variant>
      <vt:variant>
        <vt:i4>26</vt:i4>
      </vt:variant>
    </vt:vector>
  </HeadingPairs>
  <TitlesOfParts>
    <vt:vector size="31" baseType="lpstr">
      <vt:lpstr>Arial</vt:lpstr>
      <vt:lpstr>Calibri</vt:lpstr>
      <vt:lpstr>Wingdings</vt:lpstr>
      <vt:lpstr>Custom Design</vt:lpstr>
      <vt:lpstr>think-cell Slide</vt:lpstr>
      <vt:lpstr>PowerPoint Presentation</vt:lpstr>
      <vt:lpstr>The Qatar Schools PPP Project</vt:lpstr>
      <vt:lpstr>Project Scope</vt:lpstr>
      <vt:lpstr>PowerPoint Presentation</vt:lpstr>
      <vt:lpstr>PowerPoint Presentation</vt:lpstr>
      <vt:lpstr>The Private Sector is responsible for the Design, Build, Finance, Operate, Maintain and Transfer (DBFOMT) </vt:lpstr>
      <vt:lpstr>The Government’s role and involvement in the Project</vt:lpstr>
      <vt:lpstr>The Project Company must be able to deliver on all aspects of the Project (1/2)</vt:lpstr>
      <vt:lpstr>The Project Company must be able to deliver on all aspects of the Project (2/2)</vt:lpstr>
      <vt:lpstr>The Project Company’s role in Operation and Maintenance</vt:lpstr>
      <vt:lpstr>Project works are expected to commence in the start of 2021</vt:lpstr>
      <vt:lpstr>PowerPoint Presentation</vt:lpstr>
      <vt:lpstr>RfQ Evaluation Methodology </vt:lpstr>
      <vt:lpstr>Stage 1 Evaluation: Pass/Fail criteria</vt:lpstr>
      <vt:lpstr>Stage 2 Evaluation: Overall Scoring Weights on the Statement of Qualification</vt:lpstr>
      <vt:lpstr>Stage 2 Evaluation: Financial and Market Sounding Evaluation and Scoring</vt:lpstr>
      <vt:lpstr>PowerPoint Presentation</vt:lpstr>
      <vt:lpstr>Technical Submission Requirements</vt:lpstr>
      <vt:lpstr>Stage 2 Evaluation: Technical Evaluation and Scoring</vt:lpstr>
      <vt:lpstr>What we expect from Bidders now in order to achieve compliant and quality submissions during the RFP stage</vt:lpstr>
      <vt:lpstr>Expected RfP Submission Requirements</vt:lpstr>
      <vt:lpstr>PowerPoint Presentation</vt:lpstr>
      <vt:lpstr>Legal Considerations</vt:lpstr>
      <vt:lpstr>Contractual Framework</vt:lpstr>
      <vt:lpstr>PowerPoint Presentation</vt:lpstr>
      <vt:lpstr>PowerPoint Presentation</vt:lpstr>
    </vt:vector>
  </TitlesOfParts>
  <Company>PricewaterhouseCoopers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Milos Vasic</dc:creator>
  <dc:description>Presentation</dc:description>
  <cp:lastModifiedBy>Sabrin Daredia</cp:lastModifiedBy>
  <cp:revision>1047</cp:revision>
  <cp:lastPrinted>2019-10-30T13:44:52Z</cp:lastPrinted>
  <dcterms:created xsi:type="dcterms:W3CDTF">2019-09-15T08:18:34Z</dcterms:created>
  <dcterms:modified xsi:type="dcterms:W3CDTF">2020-02-03T08:41:35Z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Smart Base Report Template Version">
    <vt:lpwstr>TS Global ND 20140514</vt:lpwstr>
  </property>
  <property fmtid="{D5CDD505-2E9C-101B-9397-08002B2CF9AE}" pid="3" name="Go Live Date">
    <vt:lpwstr>04_27_2015</vt:lpwstr>
  </property>
</Properties>
</file>